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19" r:id="rId2"/>
    <p:sldId id="562" r:id="rId3"/>
    <p:sldId id="563" r:id="rId4"/>
    <p:sldId id="565" r:id="rId5"/>
    <p:sldId id="550" r:id="rId6"/>
    <p:sldId id="553" r:id="rId7"/>
    <p:sldId id="566" r:id="rId8"/>
    <p:sldId id="555" r:id="rId9"/>
    <p:sldId id="556" r:id="rId10"/>
    <p:sldId id="568" r:id="rId11"/>
    <p:sldId id="571" r:id="rId12"/>
    <p:sldId id="572" r:id="rId13"/>
    <p:sldId id="547" r:id="rId14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e Jackson" initials="KJ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9" autoAdjust="0"/>
    <p:restoredTop sz="82851" autoAdjust="0"/>
  </p:normalViewPr>
  <p:slideViewPr>
    <p:cSldViewPr>
      <p:cViewPr>
        <p:scale>
          <a:sx n="70" d="100"/>
          <a:sy n="70" d="100"/>
        </p:scale>
        <p:origin x="-134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7400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70388"/>
            <a:ext cx="54864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1B05813-C3C1-49F4-B2CB-08D1DD247D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7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BF35B-2744-4AB6-B252-903ED86911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54926"/>
      </p:ext>
    </p:extLst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7CB0-281B-485F-9798-7385FC69F3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150503"/>
      </p:ext>
    </p:extLst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DAE24-A85C-486D-882D-EA9C9F3810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71403"/>
      </p:ext>
    </p:extLst>
  </p:cSld>
  <p:clrMapOvr>
    <a:masterClrMapping/>
  </p:clrMapOvr>
  <p:transition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7360D-DB3A-416E-AD82-EF486A25F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4881"/>
      </p:ext>
    </p:extLst>
  </p:cSld>
  <p:clrMapOvr>
    <a:masterClrMapping/>
  </p:clrMapOvr>
  <p:transition>
    <p:cover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226CF-0F81-4B0C-8A26-0C0F2692D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7322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3394B-3DB7-476E-A3BA-5825543CB4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45077"/>
      </p:ext>
    </p:extLst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D6860-4D85-40EF-9F08-AE2D222FA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54624"/>
      </p:ext>
    </p:extLst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428C8-0588-45EE-AB79-F759A1833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10798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BEAA4-B35B-4C6D-AFFF-7E4ACB4149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98342"/>
      </p:ext>
    </p:extLst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84E9B-9E21-4AF9-8C82-35EE1EDC41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55397"/>
      </p:ext>
    </p:extLst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86E99-DD87-4F3C-92F2-BA62A42EDA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32107"/>
      </p:ext>
    </p:extLst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E47FD-0F17-4A86-8E4B-014D2EA679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33257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05FF7-7450-45E4-9946-6CC51D115B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039663"/>
      </p:ext>
    </p:extLst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cs typeface="+mn-cs"/>
              </a:defRPr>
            </a:lvl1pPr>
          </a:lstStyle>
          <a:p>
            <a:pPr>
              <a:defRPr/>
            </a:pPr>
            <a:fld id="{DB352A9B-0A66-4C56-99D3-00D0BCD376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5638800"/>
            <a:ext cx="9144000" cy="1219200"/>
            <a:chOff x="0" y="0"/>
            <a:chExt cx="5760" cy="768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0"/>
              <a:ext cx="1680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564"/>
              <a:ext cx="168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285"/>
            <a:stretch>
              <a:fillRect/>
            </a:stretch>
          </p:blipFill>
          <p:spPr bwMode="auto">
            <a:xfrm>
              <a:off x="0" y="0"/>
              <a:ext cx="4080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575"/>
            <a:stretch>
              <a:fillRect/>
            </a:stretch>
          </p:blipFill>
          <p:spPr bwMode="auto">
            <a:xfrm>
              <a:off x="0" y="564"/>
              <a:ext cx="408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el.baier@maryland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785" y="873457"/>
            <a:ext cx="8461612" cy="1717343"/>
          </a:xfrm>
          <a:gradFill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>
            <a:normAutofit/>
          </a:bodyPr>
          <a:lstStyle/>
          <a:p>
            <a:r>
              <a:rPr lang="en-US" b="1" dirty="0" smtClean="0"/>
              <a:t>Overdose Fatality Review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8486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Michael </a:t>
            </a:r>
            <a:r>
              <a:rPr lang="en-US" b="1" dirty="0" err="1" smtClean="0"/>
              <a:t>Baier</a:t>
            </a:r>
            <a:endParaRPr lang="en-US" b="1" dirty="0" smtClean="0"/>
          </a:p>
          <a:p>
            <a:r>
              <a:rPr lang="en-US" b="1" dirty="0" smtClean="0"/>
              <a:t>Overdose Prevention Director</a:t>
            </a:r>
          </a:p>
          <a:p>
            <a:r>
              <a:rPr lang="en-US" b="1" dirty="0" smtClean="0"/>
              <a:t>Maryland Department of Health and Mental Hygiene</a:t>
            </a:r>
          </a:p>
          <a:p>
            <a:r>
              <a:rPr lang="en-US" b="1" dirty="0" smtClean="0"/>
              <a:t>Behavioral Health Administration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0232785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3600" b="1" dirty="0" smtClean="0">
                <a:cs typeface="Aharoni" panose="02010803020104030203" pitchFamily="2" charset="-79"/>
              </a:rPr>
              <a:t>Notable LOFRT Observations</a:t>
            </a:r>
            <a:endParaRPr lang="en-US" sz="3600" b="1" dirty="0">
              <a:cs typeface="Aharoni" panose="02010803020104030203" pitchFamily="2" charset="-79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Large number of decedent contact with systems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Heavy social service system involvement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Heavy criminal </a:t>
            </a:r>
            <a:r>
              <a:rPr lang="en-US" dirty="0" smtClean="0"/>
              <a:t>justice system </a:t>
            </a:r>
            <a:r>
              <a:rPr lang="en-US" dirty="0" smtClean="0"/>
              <a:t>involvement in </a:t>
            </a:r>
            <a:r>
              <a:rPr lang="en-US" dirty="0" err="1" smtClean="0"/>
              <a:t>Balt</a:t>
            </a:r>
            <a:r>
              <a:rPr lang="en-US" dirty="0" smtClean="0"/>
              <a:t> </a:t>
            </a:r>
            <a:r>
              <a:rPr lang="en-US" dirty="0" smtClean="0"/>
              <a:t>City</a:t>
            </a:r>
          </a:p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Wicomico: heroin &amp; Rx deaths among professionals w/ no system contact history</a:t>
            </a:r>
          </a:p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Alcohol </a:t>
            </a:r>
            <a:r>
              <a:rPr lang="en-US" dirty="0" smtClean="0"/>
              <a:t>often involved in </a:t>
            </a:r>
            <a:r>
              <a:rPr lang="en-US" dirty="0"/>
              <a:t>overdose deaths</a:t>
            </a:r>
          </a:p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Older drug users at high risk, with many co-occurring chronic health issues</a:t>
            </a:r>
          </a:p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Care coordination in somatic health and addiction treatment needs improvement</a:t>
            </a:r>
          </a:p>
          <a:p>
            <a:pPr marL="342900" indent="-342900">
              <a:spcBef>
                <a:spcPts val="1200"/>
              </a:spcBef>
              <a:buFont typeface="Arial"/>
              <a:buChar char="•"/>
            </a:pPr>
            <a:r>
              <a:rPr lang="en-US" dirty="0" smtClean="0"/>
              <a:t>Occurrence of trauma just before death (loss of a loved one, struggles with child custody,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092668"/>
      </p:ext>
    </p:extLst>
  </p:cSld>
  <p:clrMapOvr>
    <a:masterClrMapping/>
  </p:clrMapOvr>
  <p:transition>
    <p:cover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3600" b="1" dirty="0" smtClean="0">
                <a:cs typeface="Aharoni" panose="02010803020104030203" pitchFamily="2" charset="-79"/>
              </a:rPr>
              <a:t>Observations </a:t>
            </a:r>
            <a:r>
              <a:rPr lang="en-US" sz="3600" b="1" dirty="0" err="1" smtClean="0">
                <a:cs typeface="Aharoni" panose="02010803020104030203" pitchFamily="2" charset="-79"/>
              </a:rPr>
              <a:t>ctd</a:t>
            </a:r>
            <a:r>
              <a:rPr lang="en-US" sz="3600" b="1" dirty="0" smtClean="0">
                <a:cs typeface="Aharoni" panose="02010803020104030203" pitchFamily="2" charset="-79"/>
              </a:rPr>
              <a:t>.</a:t>
            </a:r>
            <a:endParaRPr lang="en-US" sz="3600" b="1" dirty="0">
              <a:cs typeface="Aharoni" panose="02010803020104030203" pitchFamily="2" charset="-79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37356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Deaths occurring in private locations, incl. at home &amp; in hotels/motels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Recent release from jail; detoxification in jail system before release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History of intimate partner violence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Poly-pharmacy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Previous overdose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Pain management</a:t>
            </a:r>
          </a:p>
          <a:p>
            <a:pPr>
              <a:buFont typeface="Arial"/>
              <a:buChar char="•"/>
            </a:pPr>
            <a:r>
              <a:rPr lang="en-US" dirty="0"/>
              <a:t>Hispanic population and </a:t>
            </a:r>
            <a:r>
              <a:rPr lang="en-US" dirty="0" smtClean="0"/>
              <a:t>LGBT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9179"/>
      </p:ext>
    </p:extLst>
  </p:cSld>
  <p:clrMapOvr>
    <a:masterClrMapping/>
  </p:clrMapOvr>
  <p:transition>
    <p:cover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3600" b="1" dirty="0" smtClean="0">
                <a:cs typeface="Aharoni" panose="02010803020104030203" pitchFamily="2" charset="-79"/>
              </a:rPr>
              <a:t>LOFRT </a:t>
            </a:r>
            <a:r>
              <a:rPr lang="en-US" sz="3600" b="1" dirty="0" smtClean="0">
                <a:cs typeface="Aharoni" panose="02010803020104030203" pitchFamily="2" charset="-79"/>
              </a:rPr>
              <a:t>Outcomes </a:t>
            </a:r>
            <a:r>
              <a:rPr lang="en-US" sz="3600" b="1" dirty="0" smtClean="0">
                <a:cs typeface="Aharoni" panose="02010803020104030203" pitchFamily="2" charset="-79"/>
              </a:rPr>
              <a:t>to Date</a:t>
            </a:r>
            <a:endParaRPr lang="en-US" sz="3600" b="1" dirty="0">
              <a:cs typeface="Aharoni" panose="02010803020104030203" pitchFamily="2" charset="-79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4800" y="1219200"/>
            <a:ext cx="8458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kern="0" dirty="0" smtClean="0"/>
              <a:t>Improved the quality of referral </a:t>
            </a:r>
            <a:r>
              <a:rPr lang="en-US" kern="0" dirty="0" smtClean="0"/>
              <a:t>system</a:t>
            </a:r>
          </a:p>
          <a:p>
            <a:pPr>
              <a:spcBef>
                <a:spcPts val="1200"/>
              </a:spcBef>
            </a:pPr>
            <a:r>
              <a:rPr lang="en-US" kern="0" dirty="0"/>
              <a:t>More direct outreach to families to provide overdose prevention &amp; treatment </a:t>
            </a:r>
            <a:r>
              <a:rPr lang="en-US" kern="0" dirty="0" smtClean="0"/>
              <a:t>services</a:t>
            </a:r>
            <a:r>
              <a:rPr lang="en-US" kern="0" dirty="0" smtClean="0"/>
              <a:t> </a:t>
            </a:r>
            <a:endParaRPr lang="en-US" kern="0" dirty="0" smtClean="0"/>
          </a:p>
          <a:p>
            <a:pPr>
              <a:spcBef>
                <a:spcPts val="1200"/>
              </a:spcBef>
            </a:pPr>
            <a:r>
              <a:rPr lang="en-US" kern="0" dirty="0" smtClean="0"/>
              <a:t>Agencies refer clients to Overdose Response Program (naloxone) trainings and </a:t>
            </a:r>
            <a:r>
              <a:rPr lang="en-US" kern="0" dirty="0" smtClean="0"/>
              <a:t>have agency </a:t>
            </a:r>
            <a:r>
              <a:rPr lang="en-US" kern="0" dirty="0" smtClean="0"/>
              <a:t>staff </a:t>
            </a:r>
            <a:r>
              <a:rPr lang="en-US" kern="0" dirty="0" smtClean="0"/>
              <a:t>trained </a:t>
            </a:r>
          </a:p>
          <a:p>
            <a:pPr>
              <a:spcBef>
                <a:spcPts val="1200"/>
              </a:spcBef>
            </a:pPr>
            <a:r>
              <a:rPr lang="en-US" kern="0" dirty="0" smtClean="0"/>
              <a:t>Educated </a:t>
            </a:r>
            <a:r>
              <a:rPr lang="en-US" kern="0" dirty="0" smtClean="0"/>
              <a:t>and increased the awareness of staff of overdose related issues</a:t>
            </a:r>
          </a:p>
          <a:p>
            <a:pPr lvl="1">
              <a:spcBef>
                <a:spcPts val="1200"/>
              </a:spcBef>
            </a:pPr>
            <a:r>
              <a:rPr lang="en-US" kern="0" dirty="0" smtClean="0"/>
              <a:t>Promoting substance use disorder education and assessment at all levels of the organization </a:t>
            </a:r>
          </a:p>
          <a:p>
            <a:pPr>
              <a:spcBef>
                <a:spcPts val="1200"/>
              </a:spcBef>
            </a:pPr>
            <a:r>
              <a:rPr lang="en-US" kern="0" dirty="0" smtClean="0"/>
              <a:t>Outreach to Veterans Affairs to improve information sharing</a:t>
            </a:r>
          </a:p>
          <a:p>
            <a:pPr>
              <a:spcBef>
                <a:spcPts val="1200"/>
              </a:spcBef>
            </a:pPr>
            <a:r>
              <a:rPr lang="en-US" kern="0" dirty="0" smtClean="0"/>
              <a:t>Changes </a:t>
            </a:r>
            <a:r>
              <a:rPr lang="en-US" kern="0" dirty="0" smtClean="0"/>
              <a:t>to intake questionnaires to include questions about overdose history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509585706"/>
      </p:ext>
    </p:extLst>
  </p:cSld>
  <p:clrMapOvr>
    <a:masterClrMapping/>
  </p:clrMapOvr>
  <p:transition>
    <p:cover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542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r>
              <a:rPr lang="en-US" b="1" dirty="0" smtClean="0">
                <a:cs typeface="Aharoni" panose="02010803020104030203" pitchFamily="2" charset="-79"/>
              </a:rPr>
              <a:t>Questions?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3302" y="1835624"/>
            <a:ext cx="8543498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Michael  </a:t>
            </a:r>
            <a:r>
              <a:rPr lang="en-US" sz="2800" b="1" dirty="0" err="1" smtClean="0"/>
              <a:t>Baier</a:t>
            </a:r>
            <a:endParaRPr lang="en-US" sz="2800" b="1" dirty="0" smtClean="0"/>
          </a:p>
          <a:p>
            <a:pPr marL="0" indent="0" algn="ctr">
              <a:buNone/>
            </a:pPr>
            <a:r>
              <a:rPr lang="en-US" sz="2800" b="1" dirty="0" smtClean="0"/>
              <a:t>Overdose Prevention Director</a:t>
            </a:r>
          </a:p>
          <a:p>
            <a:pPr marL="0" indent="0" algn="ctr">
              <a:buNone/>
            </a:pPr>
            <a:r>
              <a:rPr lang="en-US" sz="2800" b="1" dirty="0" smtClean="0"/>
              <a:t>Maryland Department of Health and Mental Hygiene</a:t>
            </a:r>
          </a:p>
          <a:p>
            <a:pPr marL="0" indent="0" algn="ctr">
              <a:buNone/>
            </a:pPr>
            <a:r>
              <a:rPr lang="en-US" sz="2800" b="1" dirty="0" smtClean="0"/>
              <a:t>Behavioral Health Administration</a:t>
            </a:r>
          </a:p>
          <a:p>
            <a:pPr marL="0" indent="0" algn="ctr">
              <a:buNone/>
            </a:pPr>
            <a:r>
              <a:rPr lang="en-US" sz="2800" b="1" dirty="0" smtClean="0">
                <a:hlinkClick r:id="rId2"/>
              </a:rPr>
              <a:t>michael.baier@maryland.gov</a:t>
            </a:r>
            <a:endParaRPr lang="en-US" sz="2800" b="1" dirty="0" smtClean="0"/>
          </a:p>
          <a:p>
            <a:pPr marL="0" indent="0" algn="ctr">
              <a:buNone/>
            </a:pPr>
            <a:r>
              <a:rPr lang="en-US" sz="2800" b="1" dirty="0" smtClean="0"/>
              <a:t>410-402-8643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48027621"/>
      </p:ext>
    </p:extLst>
  </p:cSld>
  <p:clrMapOvr>
    <a:masterClrMapping/>
  </p:clrMapOvr>
  <p:transition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 smtClean="0">
                <a:cs typeface="Aharoni" panose="02010803020104030203" pitchFamily="2" charset="-79"/>
              </a:rPr>
              <a:t>OFR Overview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5181600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kern="1200" dirty="0">
                <a:solidFill>
                  <a:srgbClr val="000000"/>
                </a:solidFill>
              </a:rPr>
              <a:t>Modeled after </a:t>
            </a:r>
            <a:r>
              <a:rPr lang="en-US" sz="2000" kern="1200" dirty="0" smtClean="0">
                <a:solidFill>
                  <a:srgbClr val="000000"/>
                </a:solidFill>
              </a:rPr>
              <a:t>existing mortality </a:t>
            </a:r>
            <a:r>
              <a:rPr lang="en-US" sz="2000" kern="1200" dirty="0">
                <a:solidFill>
                  <a:srgbClr val="000000"/>
                </a:solidFill>
              </a:rPr>
              <a:t>review </a:t>
            </a:r>
            <a:r>
              <a:rPr lang="en-US" sz="2000" kern="1200" dirty="0" smtClean="0">
                <a:solidFill>
                  <a:srgbClr val="000000"/>
                </a:solidFill>
              </a:rPr>
              <a:t>programs </a:t>
            </a:r>
            <a:r>
              <a:rPr lang="en-US" sz="2000" kern="1200" dirty="0" smtClean="0">
                <a:solidFill>
                  <a:srgbClr val="000000"/>
                </a:solidFill>
              </a:rPr>
              <a:t>(CFR, FIMR, etc.)</a:t>
            </a:r>
            <a:endParaRPr lang="en-US" sz="2000" kern="1200" dirty="0">
              <a:solidFill>
                <a:srgbClr val="00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kern="1200" dirty="0">
                <a:solidFill>
                  <a:srgbClr val="000000"/>
                </a:solidFill>
              </a:rPr>
              <a:t>Multi-agency/multi-disciplinary team assembled </a:t>
            </a:r>
            <a:r>
              <a:rPr lang="en-US" sz="2000" kern="1200" dirty="0" smtClean="0">
                <a:solidFill>
                  <a:srgbClr val="000000"/>
                </a:solidFill>
              </a:rPr>
              <a:t>at </a:t>
            </a:r>
            <a:r>
              <a:rPr lang="en-US" sz="2000" kern="1200" dirty="0" smtClean="0">
                <a:solidFill>
                  <a:srgbClr val="000000"/>
                </a:solidFill>
              </a:rPr>
              <a:t>jurisdiction level </a:t>
            </a:r>
            <a:r>
              <a:rPr lang="en-US" sz="2000" kern="1200" dirty="0" smtClean="0">
                <a:solidFill>
                  <a:srgbClr val="000000"/>
                </a:solidFill>
              </a:rPr>
              <a:t>to </a:t>
            </a:r>
            <a:r>
              <a:rPr lang="en-US" sz="2000" kern="1200" dirty="0">
                <a:solidFill>
                  <a:srgbClr val="000000"/>
                </a:solidFill>
              </a:rPr>
              <a:t>conduct </a:t>
            </a:r>
            <a:r>
              <a:rPr lang="en-US" sz="2000" b="1" i="1" kern="1200" dirty="0">
                <a:solidFill>
                  <a:srgbClr val="000000"/>
                </a:solidFill>
              </a:rPr>
              <a:t>confidential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smtClean="0">
                <a:solidFill>
                  <a:srgbClr val="000000"/>
                </a:solidFill>
              </a:rPr>
              <a:t>reviews </a:t>
            </a:r>
            <a:r>
              <a:rPr lang="en-US" sz="2000" kern="1200" dirty="0">
                <a:solidFill>
                  <a:srgbClr val="000000"/>
                </a:solidFill>
              </a:rPr>
              <a:t>of </a:t>
            </a:r>
            <a:r>
              <a:rPr lang="en-US" sz="2000" kern="1200" dirty="0" smtClean="0">
                <a:solidFill>
                  <a:srgbClr val="000000"/>
                </a:solidFill>
              </a:rPr>
              <a:t>resident overdose deaths</a:t>
            </a:r>
            <a:endParaRPr lang="en-US" sz="2000" kern="1200" dirty="0">
              <a:solidFill>
                <a:srgbClr val="00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kern="1200" dirty="0">
                <a:solidFill>
                  <a:srgbClr val="000000"/>
                </a:solidFill>
              </a:rPr>
              <a:t>Goal to prevent </a:t>
            </a:r>
            <a:r>
              <a:rPr lang="en-US" sz="2000" b="1" i="1" kern="1200" dirty="0">
                <a:solidFill>
                  <a:srgbClr val="000000"/>
                </a:solidFill>
              </a:rPr>
              <a:t>future</a:t>
            </a:r>
            <a:r>
              <a:rPr lang="en-US" sz="2000" i="1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>
                <a:solidFill>
                  <a:srgbClr val="000000"/>
                </a:solidFill>
              </a:rPr>
              <a:t>deaths by</a:t>
            </a:r>
          </a:p>
          <a:p>
            <a:pPr marL="857250" lvl="2" indent="-18288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1282E"/>
              </a:buClr>
              <a:buFont typeface="Wingdings" panose="05000000000000000000" pitchFamily="2" charset="2"/>
              <a:buChar char="Ø"/>
            </a:pPr>
            <a:r>
              <a:rPr lang="en-US" sz="1700" kern="1200" dirty="0">
                <a:solidFill>
                  <a:srgbClr val="000000"/>
                </a:solidFill>
                <a:ea typeface="+mn-ea"/>
              </a:rPr>
              <a:t>Identifying missed opportunities for prevention and gaps in </a:t>
            </a: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system</a:t>
            </a:r>
          </a:p>
          <a:p>
            <a:pPr marL="857250" lvl="2" indent="-18288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1282E"/>
              </a:buClr>
              <a:buFont typeface="Wingdings" panose="05000000000000000000" pitchFamily="2" charset="2"/>
              <a:buChar char="Ø"/>
            </a:pP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Building </a:t>
            </a:r>
            <a:r>
              <a:rPr lang="en-US" sz="1700" kern="1200" dirty="0">
                <a:solidFill>
                  <a:srgbClr val="000000"/>
                </a:solidFill>
                <a:ea typeface="+mn-ea"/>
              </a:rPr>
              <a:t>working relationships b/t local stakeholders on OD </a:t>
            </a: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prevention</a:t>
            </a:r>
          </a:p>
          <a:p>
            <a:pPr marL="857250" lvl="2" indent="-18288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1282E"/>
              </a:buClr>
              <a:buFont typeface="Wingdings" panose="05000000000000000000" pitchFamily="2" charset="2"/>
              <a:buChar char="Ø"/>
            </a:pP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Recommending </a:t>
            </a:r>
            <a:r>
              <a:rPr lang="en-US" sz="1700" kern="1200" dirty="0">
                <a:solidFill>
                  <a:srgbClr val="000000"/>
                </a:solidFill>
                <a:ea typeface="+mn-ea"/>
              </a:rPr>
              <a:t>policies, programs, laws, etc. to prevent OD </a:t>
            </a: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deaths</a:t>
            </a:r>
          </a:p>
          <a:p>
            <a:pPr marL="857250" lvl="2" indent="-18288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1282E"/>
              </a:buClr>
              <a:buFont typeface="Wingdings" panose="05000000000000000000" pitchFamily="2" charset="2"/>
              <a:buChar char="Ø"/>
            </a:pP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Informing </a:t>
            </a:r>
            <a:r>
              <a:rPr lang="en-US" sz="1700" kern="1200" dirty="0">
                <a:solidFill>
                  <a:srgbClr val="000000"/>
                </a:solidFill>
                <a:ea typeface="+mn-ea"/>
              </a:rPr>
              <a:t>local overdose </a:t>
            </a: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&amp; opioid misuse prevention </a:t>
            </a:r>
            <a:r>
              <a:rPr lang="en-US" sz="1700" kern="1200" dirty="0" smtClean="0">
                <a:solidFill>
                  <a:srgbClr val="000000"/>
                </a:solidFill>
                <a:ea typeface="+mn-ea"/>
              </a:rPr>
              <a:t>strategy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kern="1200" dirty="0" smtClean="0">
                <a:solidFill>
                  <a:srgbClr val="000000"/>
                </a:solidFill>
              </a:rPr>
              <a:t>Goal </a:t>
            </a:r>
            <a:r>
              <a:rPr lang="en-US" sz="2000" b="1" kern="1200" dirty="0" smtClean="0">
                <a:solidFill>
                  <a:srgbClr val="000000"/>
                </a:solidFill>
              </a:rPr>
              <a:t>NOT</a:t>
            </a:r>
            <a:r>
              <a:rPr lang="en-US" sz="2000" kern="1200" dirty="0" smtClean="0">
                <a:solidFill>
                  <a:srgbClr val="000000"/>
                </a:solidFill>
              </a:rPr>
              <a:t> to initiate/extend investigation of past deaths by any particular state or local authority</a:t>
            </a:r>
          </a:p>
          <a:p>
            <a:pPr eaLnBrk="1" fontAlgn="auto" hangingPunct="1">
              <a:spcBef>
                <a:spcPts val="0"/>
              </a:spcBef>
              <a:spcAft>
                <a:spcPts val="1200"/>
              </a:spcAft>
            </a:pPr>
            <a:r>
              <a:rPr lang="en-US" sz="2000" kern="1200" dirty="0" smtClean="0">
                <a:solidFill>
                  <a:srgbClr val="000000"/>
                </a:solidFill>
              </a:rPr>
              <a:t>Establishing trust among team members and in review process is essential to fostering open and candid discussion</a:t>
            </a:r>
            <a:endParaRPr lang="en-US" sz="2000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222145"/>
      </p:ext>
    </p:extLst>
  </p:cSld>
  <p:clrMapOvr>
    <a:masterClrMapping/>
  </p:clrMapOvr>
  <p:transition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4000" b="1" dirty="0" smtClean="0">
                <a:cs typeface="Aharoni" panose="02010803020104030203" pitchFamily="2" charset="-79"/>
              </a:rPr>
              <a:t>LOFRT Membership</a:t>
            </a:r>
            <a:endParaRPr lang="en-US" sz="4000" b="1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3480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 smtClean="0"/>
              <a:t>No uniform requirements, but could include:</a:t>
            </a:r>
          </a:p>
          <a:p>
            <a:r>
              <a:rPr lang="en-US" dirty="0" smtClean="0"/>
              <a:t>Local health department</a:t>
            </a:r>
          </a:p>
          <a:p>
            <a:r>
              <a:rPr lang="en-US" dirty="0" smtClean="0"/>
              <a:t>Behavioral health treatment &amp; recovery service providers</a:t>
            </a:r>
          </a:p>
          <a:p>
            <a:r>
              <a:rPr lang="en-US" dirty="0" smtClean="0"/>
              <a:t>Local police/sheriff</a:t>
            </a:r>
          </a:p>
          <a:p>
            <a:r>
              <a:rPr lang="en-US" dirty="0" smtClean="0"/>
              <a:t>EMS</a:t>
            </a:r>
          </a:p>
          <a:p>
            <a:r>
              <a:rPr lang="en-US" dirty="0" smtClean="0"/>
              <a:t>Hospitals</a:t>
            </a:r>
          </a:p>
          <a:p>
            <a:r>
              <a:rPr lang="en-US" dirty="0" smtClean="0"/>
              <a:t>Prosecutors</a:t>
            </a:r>
          </a:p>
          <a:p>
            <a:r>
              <a:rPr lang="en-US" dirty="0" smtClean="0"/>
              <a:t>Social Services</a:t>
            </a:r>
          </a:p>
          <a:p>
            <a:r>
              <a:rPr lang="en-US" dirty="0" smtClean="0"/>
              <a:t>Corrections/P&amp;P</a:t>
            </a:r>
          </a:p>
          <a:p>
            <a:r>
              <a:rPr lang="en-US" dirty="0" smtClean="0"/>
              <a:t>School system</a:t>
            </a:r>
          </a:p>
          <a:p>
            <a:r>
              <a:rPr lang="en-US" dirty="0" smtClean="0"/>
              <a:t>Homeless services</a:t>
            </a:r>
          </a:p>
          <a:p>
            <a:r>
              <a:rPr lang="en-US" dirty="0" smtClean="0"/>
              <a:t>Harm reduction services</a:t>
            </a:r>
          </a:p>
          <a:p>
            <a:r>
              <a:rPr lang="en-US" dirty="0" smtClean="0"/>
              <a:t>Pharmacy</a:t>
            </a:r>
          </a:p>
          <a:p>
            <a:r>
              <a:rPr lang="en-US" dirty="0" smtClean="0"/>
              <a:t>Other subject matter experts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8151373"/>
      </p:ext>
    </p:extLst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031" y="1219200"/>
            <a:ext cx="8539696" cy="4953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1" dirty="0" smtClean="0"/>
              <a:t>Office of Chief Medical Examiner:</a:t>
            </a:r>
            <a:r>
              <a:rPr lang="en-US" sz="2000" dirty="0"/>
              <a:t> </a:t>
            </a:r>
            <a:r>
              <a:rPr lang="en-US" sz="2000" dirty="0" smtClean="0"/>
              <a:t>monthly OD death record query: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Decedent info (name, DOB, sex, address, etc.)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Incident info (COD &amp; MOD, location)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ME investigative notes (LE, witness, kin info)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Toxicology results</a:t>
            </a:r>
            <a:endParaRPr lang="en-US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b="1" i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 smtClean="0"/>
              <a:t>Vital Statistics </a:t>
            </a:r>
            <a:r>
              <a:rPr lang="en-US" sz="2000" b="1" i="1" dirty="0" smtClean="0"/>
              <a:t>Administration: </a:t>
            </a:r>
            <a:r>
              <a:rPr lang="en-US" sz="2000" dirty="0" smtClean="0"/>
              <a:t>analyze &amp; code OCME records for substances/classes, matches against death certificates</a:t>
            </a:r>
            <a:endParaRPr lang="en-US" sz="2000" b="1" i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b="1" i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 smtClean="0"/>
              <a:t>Behavioral Health Administration:</a:t>
            </a:r>
            <a:endParaRPr lang="en-US" sz="2000" b="1" i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Matches death records w/ SUD </a:t>
            </a:r>
            <a:r>
              <a:rPr lang="en-US" sz="1800" dirty="0" err="1" smtClean="0"/>
              <a:t>Tx</a:t>
            </a:r>
            <a:r>
              <a:rPr lang="en-US" sz="1800" dirty="0" smtClean="0"/>
              <a:t> records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Compiles all </a:t>
            </a:r>
            <a:r>
              <a:rPr lang="en-US" sz="1800" dirty="0" smtClean="0"/>
              <a:t>data in secure file &amp; sends to </a:t>
            </a:r>
            <a:r>
              <a:rPr lang="en-US" sz="1800" dirty="0" smtClean="0"/>
              <a:t>LOFRTs quarterly</a:t>
            </a:r>
            <a:endParaRPr lang="en-US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LOFRT Data Use Manual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Technical </a:t>
            </a:r>
            <a:r>
              <a:rPr lang="en-US" sz="1800" dirty="0" smtClean="0"/>
              <a:t>assistance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dirty="0" smtClean="0"/>
              <a:t>LOFRT: </a:t>
            </a:r>
            <a:r>
              <a:rPr lang="en-US" sz="2000" dirty="0" smtClean="0"/>
              <a:t>Team members must query agency systems for decedent info and bring to </a:t>
            </a:r>
            <a:r>
              <a:rPr lang="en-US" sz="2000" dirty="0" smtClean="0"/>
              <a:t>meetings to inform review</a:t>
            </a:r>
            <a:endParaRPr lang="en-US" sz="2000" b="1" i="1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4000" b="1" dirty="0" smtClean="0">
                <a:cs typeface="Aharoni" panose="02010803020104030203" pitchFamily="2" charset="-79"/>
              </a:rPr>
              <a:t>DHMH/</a:t>
            </a:r>
            <a:r>
              <a:rPr lang="en-US" sz="4000" b="1" dirty="0" smtClean="0">
                <a:cs typeface="Aharoni" panose="02010803020104030203" pitchFamily="2" charset="-79"/>
              </a:rPr>
              <a:t>LOFRT </a:t>
            </a:r>
            <a:r>
              <a:rPr lang="en-US" sz="4000" b="1" dirty="0" smtClean="0">
                <a:cs typeface="Aharoni" panose="02010803020104030203" pitchFamily="2" charset="-79"/>
              </a:rPr>
              <a:t>Data Process</a:t>
            </a:r>
            <a:endParaRPr lang="en-US" sz="4000" b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2663676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4000" b="1" dirty="0" smtClean="0">
                <a:cs typeface="Aharoni" panose="02010803020104030203" pitchFamily="2" charset="-79"/>
              </a:rPr>
              <a:t>OFR Implementation Timeline</a:t>
            </a:r>
            <a:endParaRPr lang="en-US" sz="4000" b="1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3480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/>
              <a:t>Nov. 2012: Review of DHMH/LHD legal authority to establish OFR teams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Mar. 2013: BHA solicits volunteer LHDs to pilot LOFRTs (</a:t>
            </a:r>
            <a:r>
              <a:rPr lang="en-US" sz="2800" dirty="0" err="1" smtClean="0"/>
              <a:t>Balt</a:t>
            </a:r>
            <a:r>
              <a:rPr lang="en-US" sz="2800" dirty="0" smtClean="0"/>
              <a:t>. City, Cecil, Wicomico)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Jun. 2013: BHA provides pilots w/ program documentation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Sept. 2013: BHA receives US DOJ Harold Rogers PDMP grant to fund pilots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Oct-Dec 2013: pilot sites finalize membership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Dec. 2013: </a:t>
            </a:r>
            <a:r>
              <a:rPr lang="en-US" sz="2800" dirty="0"/>
              <a:t>BHA hires OFR </a:t>
            </a:r>
            <a:r>
              <a:rPr lang="en-US" sz="2800" dirty="0" smtClean="0"/>
              <a:t>coordinator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Feb. 2014: first meetings held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May 2014: OFR law (HB1282) passes; effective 10/1/14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3346892"/>
      </p:ext>
    </p:extLst>
  </p:cSld>
  <p:clrMapOvr>
    <a:masterClrMapping/>
  </p:clrMapOvr>
  <p:transition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 smtClean="0">
                <a:cs typeface="Aharoni" panose="02010803020104030203" pitchFamily="2" charset="-79"/>
              </a:rPr>
              <a:t>HB1282, 2014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5181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Allows, but does not require, jurisdictions to establish LOFRTs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Provides d</a:t>
            </a:r>
            <a:r>
              <a:rPr lang="en-US" dirty="0" smtClean="0"/>
              <a:t>irection </a:t>
            </a:r>
            <a:r>
              <a:rPr lang="en-US" dirty="0" smtClean="0"/>
              <a:t>on team structure and operations (membership</a:t>
            </a:r>
            <a:r>
              <a:rPr lang="en-US" dirty="0"/>
              <a:t>, goals, etc</a:t>
            </a:r>
            <a:r>
              <a:rPr lang="en-US" dirty="0" smtClean="0"/>
              <a:t>.)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Requires healthcare providers &amp; gov. agencies to provide </a:t>
            </a:r>
            <a:r>
              <a:rPr lang="en-US" b="1" dirty="0" smtClean="0"/>
              <a:t>records </a:t>
            </a:r>
            <a:r>
              <a:rPr lang="en-US" b="1" dirty="0" smtClean="0"/>
              <a:t>on request from </a:t>
            </a:r>
            <a:r>
              <a:rPr lang="en-US" b="1" dirty="0" smtClean="0"/>
              <a:t>team chair</a:t>
            </a:r>
            <a:endParaRPr lang="en-US" b="1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Civil </a:t>
            </a:r>
            <a:r>
              <a:rPr lang="en-US" dirty="0"/>
              <a:t>liability protection for team members and those that provide </a:t>
            </a:r>
            <a:r>
              <a:rPr lang="en-US" dirty="0" smtClean="0"/>
              <a:t>information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Confidentiality </a:t>
            </a:r>
            <a:r>
              <a:rPr lang="en-US" dirty="0" smtClean="0"/>
              <a:t>requirements (public &amp; closed mtgs.)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Establishes DHMH oversight and team reporting requirements</a:t>
            </a: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1200"/>
              </a:spcAft>
            </a:pPr>
            <a:endParaRPr lang="en-US" sz="1400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643522"/>
      </p:ext>
    </p:extLst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 smtClean="0">
                <a:cs typeface="Aharoni" panose="02010803020104030203" pitchFamily="2" charset="-79"/>
              </a:rPr>
              <a:t>OFR Current Status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2363926"/>
          </a:xfrm>
        </p:spPr>
        <p:txBody>
          <a:bodyPr numCol="1"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15 operational teams</a:t>
            </a:r>
            <a:endParaRPr lang="en-US" sz="1400" kern="120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305800" cy="1754326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Allegany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Anne Arundel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Baltimore City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Baltimore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Caroline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Carroll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Cecil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Frederick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Garrett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Harford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Prince George’s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Somerset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Washington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Wicomico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Worcester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1236" y="3669268"/>
            <a:ext cx="806696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Estimate nearly 200 cases reviewed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LOFRTs provide BHA w/ case review stats, mtg. notes incl. observations &amp; trends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BHA attends team mtgs., T/A through quarterly conference calls</a:t>
            </a:r>
          </a:p>
        </p:txBody>
      </p:sp>
    </p:spTree>
    <p:extLst>
      <p:ext uri="{BB962C8B-B14F-4D97-AF65-F5344CB8AC3E}">
        <p14:creationId xmlns:p14="http://schemas.microsoft.com/office/powerpoint/2010/main" val="856851379"/>
      </p:ext>
    </p:extLst>
  </p:cSld>
  <p:clrMapOvr>
    <a:masterClrMapping/>
  </p:clrMapOvr>
  <p:transition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 smtClean="0">
                <a:cs typeface="Aharoni" panose="02010803020104030203" pitchFamily="2" charset="-79"/>
              </a:rPr>
              <a:t>Pilot Phase Operations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093232"/>
            <a:ext cx="8229600" cy="6477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86 total </a:t>
            </a:r>
            <a:r>
              <a:rPr lang="en-US" smtClean="0">
                <a:solidFill>
                  <a:srgbClr val="000000"/>
                </a:solidFill>
              </a:rPr>
              <a:t>cases reviewed </a:t>
            </a:r>
            <a:r>
              <a:rPr lang="en-US" dirty="0" smtClean="0">
                <a:solidFill>
                  <a:srgbClr val="000000"/>
                </a:solidFill>
              </a:rPr>
              <a:t>Jan. – Oct. 2014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37713"/>
              </p:ext>
            </p:extLst>
          </p:nvPr>
        </p:nvGraphicFramePr>
        <p:xfrm>
          <a:off x="457204" y="2362200"/>
          <a:ext cx="8439962" cy="1451102"/>
        </p:xfrm>
        <a:graphic>
          <a:graphicData uri="http://schemas.openxmlformats.org/drawingml/2006/table">
            <a:tbl>
              <a:tblPr/>
              <a:tblGrid>
                <a:gridCol w="1895242"/>
                <a:gridCol w="654472"/>
                <a:gridCol w="654472"/>
                <a:gridCol w="654472"/>
                <a:gridCol w="654472"/>
                <a:gridCol w="654472"/>
                <a:gridCol w="654472"/>
                <a:gridCol w="654472"/>
                <a:gridCol w="654472"/>
                <a:gridCol w="654472"/>
                <a:gridCol w="654472"/>
              </a:tblGrid>
              <a:tr h="474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Gender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4884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692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4884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7692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717266"/>
              </p:ext>
            </p:extLst>
          </p:nvPr>
        </p:nvGraphicFramePr>
        <p:xfrm>
          <a:off x="457201" y="3886200"/>
          <a:ext cx="7853282" cy="1752600"/>
        </p:xfrm>
        <a:graphic>
          <a:graphicData uri="http://schemas.openxmlformats.org/drawingml/2006/table">
            <a:tbl>
              <a:tblPr/>
              <a:tblGrid>
                <a:gridCol w="1895621"/>
                <a:gridCol w="631873"/>
                <a:gridCol w="631873"/>
                <a:gridCol w="722141"/>
                <a:gridCol w="631873"/>
                <a:gridCol w="631873"/>
                <a:gridCol w="722141"/>
                <a:gridCol w="631873"/>
                <a:gridCol w="631873"/>
                <a:gridCol w="722141"/>
              </a:tblGrid>
              <a:tr h="350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Race/Ethnicity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50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83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50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Hispanic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83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50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White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83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50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Unknown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283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82407"/>
              </p:ext>
            </p:extLst>
          </p:nvPr>
        </p:nvGraphicFramePr>
        <p:xfrm>
          <a:off x="2362200" y="1905000"/>
          <a:ext cx="5867397" cy="516556"/>
        </p:xfrm>
        <a:graphic>
          <a:graphicData uri="http://schemas.openxmlformats.org/drawingml/2006/table">
            <a:tbl>
              <a:tblPr/>
              <a:tblGrid>
                <a:gridCol w="651933"/>
                <a:gridCol w="651933"/>
                <a:gridCol w="651933"/>
                <a:gridCol w="651933"/>
                <a:gridCol w="651933"/>
                <a:gridCol w="651933"/>
                <a:gridCol w="651933"/>
                <a:gridCol w="651933"/>
                <a:gridCol w="651933"/>
              </a:tblGrid>
              <a:tr h="5165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&lt;18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18-24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25-34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35-44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45-54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55-64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65+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Unknown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628377"/>
      </p:ext>
    </p:extLst>
  </p:cSld>
  <p:clrMapOvr>
    <a:masterClrMapping/>
  </p:clrMapOvr>
  <p:transition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gradFill flip="none" rotWithShape="1">
            <a:gsLst>
              <a:gs pos="100000">
                <a:schemeClr val="accent1">
                  <a:tint val="100000"/>
                  <a:shade val="100000"/>
                  <a:satMod val="130000"/>
                </a:schemeClr>
              </a:gs>
              <a:gs pos="0">
                <a:schemeClr val="accent1">
                  <a:tint val="50000"/>
                  <a:shade val="100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b="1" dirty="0" smtClean="0">
                <a:cs typeface="Aharoni" panose="02010803020104030203" pitchFamily="2" charset="-79"/>
              </a:rPr>
              <a:t>Agency Data Available</a:t>
            </a:r>
            <a:endParaRPr lang="en-US" b="1" dirty="0"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2219"/>
              </p:ext>
            </p:extLst>
          </p:nvPr>
        </p:nvGraphicFramePr>
        <p:xfrm>
          <a:off x="609600" y="1354540"/>
          <a:ext cx="3810000" cy="4495803"/>
        </p:xfrm>
        <a:graphic>
          <a:graphicData uri="http://schemas.openxmlformats.org/drawingml/2006/table">
            <a:tbl>
              <a:tblPr/>
              <a:tblGrid>
                <a:gridCol w="3810000"/>
              </a:tblGrid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VA Hospital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Emergency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Medical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Law Enforcement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Detention </a:t>
                      </a:r>
                      <a:r>
                        <a:rPr lang="en-US" sz="1600" b="1" u="none" strike="noStrike" dirty="0" smtClean="0">
                          <a:effectLst/>
                        </a:rPr>
                        <a:t>Center (Jail)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Court </a:t>
                      </a:r>
                      <a:r>
                        <a:rPr lang="en-US" sz="1600" b="1" u="none" strike="noStrike" dirty="0" smtClean="0">
                          <a:effectLst/>
                        </a:rPr>
                        <a:t>System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Mental Health </a:t>
                      </a:r>
                      <a:r>
                        <a:rPr lang="en-US" sz="1600" b="1" u="none" strike="noStrike" dirty="0" smtClean="0">
                          <a:effectLst/>
                        </a:rPr>
                        <a:t>Treatment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Social Services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Community Supervision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State's Attorney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Syringe Exchange Program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Pharmacy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Drug </a:t>
                      </a:r>
                      <a:r>
                        <a:rPr lang="en-US" sz="1600" b="1" u="none" strike="noStrike" dirty="0" smtClean="0">
                          <a:effectLst/>
                        </a:rPr>
                        <a:t>Treatment </a:t>
                      </a:r>
                      <a:r>
                        <a:rPr lang="en-US" sz="1600" b="1" u="none" strike="noStrike" dirty="0">
                          <a:effectLst/>
                        </a:rPr>
                        <a:t>(Public and Private)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Hospital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11368"/>
              </p:ext>
            </p:extLst>
          </p:nvPr>
        </p:nvGraphicFramePr>
        <p:xfrm>
          <a:off x="4419600" y="1354540"/>
          <a:ext cx="1905000" cy="4495803"/>
        </p:xfrm>
        <a:graphic>
          <a:graphicData uri="http://schemas.openxmlformats.org/drawingml/2006/table">
            <a:tbl>
              <a:tblPr/>
              <a:tblGrid>
                <a:gridCol w="1905000"/>
              </a:tblGrid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990091"/>
              </p:ext>
            </p:extLst>
          </p:nvPr>
        </p:nvGraphicFramePr>
        <p:xfrm>
          <a:off x="6324600" y="1354540"/>
          <a:ext cx="1905000" cy="4495803"/>
        </p:xfrm>
        <a:graphic>
          <a:graphicData uri="http://schemas.openxmlformats.org/drawingml/2006/table">
            <a:tbl>
              <a:tblPr/>
              <a:tblGrid>
                <a:gridCol w="1905000"/>
              </a:tblGrid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88%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12%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  <a:tr h="34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7A7A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147945"/>
      </p:ext>
    </p:extLst>
  </p:cSld>
  <p:clrMapOvr>
    <a:masterClrMapping/>
  </p:clrMapOvr>
  <p:transition>
    <p:cover dir="d"/>
  </p:transition>
</p:sld>
</file>

<file path=ppt/theme/theme1.xml><?xml version="1.0" encoding="utf-8"?>
<a:theme xmlns:a="http://schemas.openxmlformats.org/drawingml/2006/main" name="Colmers_Alliance for Health Reform_09182009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11c9cb-2fb3-48a9-a3de-44d271d4d967">XU3ZTANQY7VJ-52-201</_dlc_DocId>
    <_dlc_DocIdUrl xmlns="ae11c9cb-2fb3-48a9-a3de-44d271d4d967">
      <Url>http://oas-spnprodapp1:9656/OVERDOSE_PREVENTION/_layouts/DocIdRedir.aspx?ID=XU3ZTANQY7VJ-52-201</Url>
      <Description>XU3ZTANQY7VJ-52-201</Description>
    </_dlc_DocIdUrl>
    <PublishingExpirationDate xmlns="http://schemas.microsoft.com/sharepoint/v3" xsi:nil="true"/>
    <PublishingStartDate xmlns="http://schemas.microsoft.com/sharepoint/v3" xsi:nil="true"/>
    <_dlc_DocIdPersistId xmlns="ae11c9cb-2fb3-48a9-a3de-44d271d4d967">false</_dlc_DocIdPersist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EB5241E228C14B932CA8A1B13826D8" ma:contentTypeVersion="2" ma:contentTypeDescription="Create a new document." ma:contentTypeScope="" ma:versionID="f3eafcfbd32d4bc9b66c1cdd3a9a48df">
  <xsd:schema xmlns:xsd="http://www.w3.org/2001/XMLSchema" xmlns:xs="http://www.w3.org/2001/XMLSchema" xmlns:p="http://schemas.microsoft.com/office/2006/metadata/properties" xmlns:ns1="http://schemas.microsoft.com/sharepoint/v3" xmlns:ns2="ae11c9cb-2fb3-48a9-a3de-44d271d4d967" targetNamespace="http://schemas.microsoft.com/office/2006/metadata/properties" ma:root="true" ma:fieldsID="280d679e07e527416af90a15de214b61" ns1:_="" ns2:_="">
    <xsd:import namespace="http://schemas.microsoft.com/sharepoint/v3"/>
    <xsd:import namespace="ae11c9cb-2fb3-48a9-a3de-44d271d4d96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1c9cb-2fb3-48a9-a3de-44d271d4d96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BBDC165-AD8F-4814-A953-B7B0FC898FDB}"/>
</file>

<file path=customXml/itemProps2.xml><?xml version="1.0" encoding="utf-8"?>
<ds:datastoreItem xmlns:ds="http://schemas.openxmlformats.org/officeDocument/2006/customXml" ds:itemID="{D1198AF6-5CF7-42F9-9071-A8643C12D890}"/>
</file>

<file path=customXml/itemProps3.xml><?xml version="1.0" encoding="utf-8"?>
<ds:datastoreItem xmlns:ds="http://schemas.openxmlformats.org/officeDocument/2006/customXml" ds:itemID="{CFFA0DD4-D122-4735-89D4-03EA0E676FC1}"/>
</file>

<file path=customXml/itemProps4.xml><?xml version="1.0" encoding="utf-8"?>
<ds:datastoreItem xmlns:ds="http://schemas.openxmlformats.org/officeDocument/2006/customXml" ds:itemID="{D92C7549-6F89-4004-BC3E-8578C9F74FD9}"/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12103</TotalTime>
  <Words>906</Words>
  <Application>Microsoft Office PowerPoint</Application>
  <PresentationFormat>On-screen Show (4:3)</PresentationFormat>
  <Paragraphs>230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Colmers_Alliance for Health Reform_09182009</vt:lpstr>
      <vt:lpstr>Overdose Fatality Review</vt:lpstr>
      <vt:lpstr>OFR Overview</vt:lpstr>
      <vt:lpstr>LOFRT Membership</vt:lpstr>
      <vt:lpstr>DHMH/LOFRT Data Process</vt:lpstr>
      <vt:lpstr>OFR Implementation Timeline</vt:lpstr>
      <vt:lpstr>HB1282, 2014</vt:lpstr>
      <vt:lpstr>OFR Current Status</vt:lpstr>
      <vt:lpstr>Pilot Phase Operations</vt:lpstr>
      <vt:lpstr>Agency Data Available</vt:lpstr>
      <vt:lpstr>Notable LOFRT Observations</vt:lpstr>
      <vt:lpstr>Observations ctd.</vt:lpstr>
      <vt:lpstr>LOFRT Outcomes to Date</vt:lpstr>
      <vt:lpstr>Questions?</vt:lpstr>
    </vt:vector>
  </TitlesOfParts>
  <Company>Maryland Office of the Governor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BStutz</dc:creator>
  <cp:lastModifiedBy>Michael Baier</cp:lastModifiedBy>
  <cp:revision>443</cp:revision>
  <dcterms:created xsi:type="dcterms:W3CDTF">2013-08-06T02:11:40Z</dcterms:created>
  <dcterms:modified xsi:type="dcterms:W3CDTF">2015-09-15T20:15:32Z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0x0101008EEB5241E228C14B932CA8A1B13826D8</vt:lpwstr>
  </property>
  <property fmtid="{D5CDD505-2E9C-101B-9397-08002B2CF9AE}" pid="3" name="_dlc_DocIdItemGuid">
    <vt:lpwstr>d55c1681-e9cb-4cd4-88fc-952a618b20fd</vt:lpwstr>
  </property>
  <property fmtid="{D5CDD505-2E9C-101B-9397-08002B2CF9AE}" pid="4" name="Order">
    <vt:r8>20100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</Properties>
</file>