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5" r:id="rId1"/>
  </p:sldMasterIdLst>
  <p:notesMasterIdLst>
    <p:notesMasterId r:id="rId64"/>
  </p:notesMasterIdLst>
  <p:sldIdLst>
    <p:sldId id="258" r:id="rId2"/>
    <p:sldId id="339" r:id="rId3"/>
    <p:sldId id="292" r:id="rId4"/>
    <p:sldId id="342" r:id="rId5"/>
    <p:sldId id="257" r:id="rId6"/>
    <p:sldId id="273" r:id="rId7"/>
    <p:sldId id="272" r:id="rId8"/>
    <p:sldId id="265" r:id="rId9"/>
    <p:sldId id="271" r:id="rId10"/>
    <p:sldId id="274" r:id="rId11"/>
    <p:sldId id="284" r:id="rId12"/>
    <p:sldId id="290" r:id="rId13"/>
    <p:sldId id="302" r:id="rId14"/>
    <p:sldId id="325" r:id="rId15"/>
    <p:sldId id="283" r:id="rId16"/>
    <p:sldId id="312" r:id="rId17"/>
    <p:sldId id="313" r:id="rId18"/>
    <p:sldId id="311" r:id="rId19"/>
    <p:sldId id="334" r:id="rId20"/>
    <p:sldId id="333" r:id="rId21"/>
    <p:sldId id="344" r:id="rId22"/>
    <p:sldId id="286" r:id="rId23"/>
    <p:sldId id="338" r:id="rId24"/>
    <p:sldId id="287" r:id="rId25"/>
    <p:sldId id="324" r:id="rId26"/>
    <p:sldId id="323" r:id="rId27"/>
    <p:sldId id="268" r:id="rId28"/>
    <p:sldId id="294" r:id="rId29"/>
    <p:sldId id="330" r:id="rId30"/>
    <p:sldId id="295" r:id="rId31"/>
    <p:sldId id="308" r:id="rId32"/>
    <p:sldId id="309" r:id="rId33"/>
    <p:sldId id="298" r:id="rId34"/>
    <p:sldId id="300" r:id="rId35"/>
    <p:sldId id="301" r:id="rId36"/>
    <p:sldId id="303" r:id="rId37"/>
    <p:sldId id="304" r:id="rId38"/>
    <p:sldId id="305" r:id="rId39"/>
    <p:sldId id="306" r:id="rId40"/>
    <p:sldId id="331" r:id="rId41"/>
    <p:sldId id="297" r:id="rId42"/>
    <p:sldId id="307" r:id="rId43"/>
    <p:sldId id="329" r:id="rId44"/>
    <p:sldId id="328" r:id="rId45"/>
    <p:sldId id="327" r:id="rId46"/>
    <p:sldId id="326" r:id="rId47"/>
    <p:sldId id="343" r:id="rId48"/>
    <p:sldId id="282" r:id="rId49"/>
    <p:sldId id="288" r:id="rId50"/>
    <p:sldId id="275" r:id="rId51"/>
    <p:sldId id="289" r:id="rId52"/>
    <p:sldId id="264" r:id="rId53"/>
    <p:sldId id="291" r:id="rId54"/>
    <p:sldId id="332" r:id="rId55"/>
    <p:sldId id="263" r:id="rId56"/>
    <p:sldId id="276" r:id="rId57"/>
    <p:sldId id="285" r:id="rId58"/>
    <p:sldId id="310" r:id="rId59"/>
    <p:sldId id="270" r:id="rId60"/>
    <p:sldId id="336" r:id="rId61"/>
    <p:sldId id="337" r:id="rId62"/>
    <p:sldId id="269" r:id="rId63"/>
  </p:sldIdLst>
  <p:sldSz cx="12192000" cy="6858000"/>
  <p:notesSz cx="6858000" cy="9144000"/>
  <p:defaultTextStyle>
    <a:defPPr>
      <a:defRPr lang="en-US"/>
    </a:defPPr>
    <a:lvl1pPr algn="l" rtl="0" eaLnBrk="0" fontAlgn="base" hangingPunct="0">
      <a:spcBef>
        <a:spcPct val="0"/>
      </a:spcBef>
      <a:spcAft>
        <a:spcPct val="0"/>
      </a:spcAft>
      <a:defRPr sz="2000" b="1" kern="1200">
        <a:solidFill>
          <a:srgbClr val="00457C"/>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rgbClr val="00457C"/>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rgbClr val="00457C"/>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rgbClr val="00457C"/>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rgbClr val="00457C"/>
        </a:solidFill>
        <a:latin typeface="Times New Roman" panose="02020603050405020304" pitchFamily="18" charset="0"/>
        <a:ea typeface="+mn-ea"/>
        <a:cs typeface="+mn-cs"/>
      </a:defRPr>
    </a:lvl5pPr>
    <a:lvl6pPr marL="2286000" algn="l" defTabSz="914400" rtl="0" eaLnBrk="1" latinLnBrk="0" hangingPunct="1">
      <a:defRPr sz="2000" b="1" kern="1200">
        <a:solidFill>
          <a:srgbClr val="00457C"/>
        </a:solidFill>
        <a:latin typeface="Times New Roman" panose="02020603050405020304" pitchFamily="18" charset="0"/>
        <a:ea typeface="+mn-ea"/>
        <a:cs typeface="+mn-cs"/>
      </a:defRPr>
    </a:lvl6pPr>
    <a:lvl7pPr marL="2743200" algn="l" defTabSz="914400" rtl="0" eaLnBrk="1" latinLnBrk="0" hangingPunct="1">
      <a:defRPr sz="2000" b="1" kern="1200">
        <a:solidFill>
          <a:srgbClr val="00457C"/>
        </a:solidFill>
        <a:latin typeface="Times New Roman" panose="02020603050405020304" pitchFamily="18" charset="0"/>
        <a:ea typeface="+mn-ea"/>
        <a:cs typeface="+mn-cs"/>
      </a:defRPr>
    </a:lvl7pPr>
    <a:lvl8pPr marL="3200400" algn="l" defTabSz="914400" rtl="0" eaLnBrk="1" latinLnBrk="0" hangingPunct="1">
      <a:defRPr sz="2000" b="1" kern="1200">
        <a:solidFill>
          <a:srgbClr val="00457C"/>
        </a:solidFill>
        <a:latin typeface="Times New Roman" panose="02020603050405020304" pitchFamily="18" charset="0"/>
        <a:ea typeface="+mn-ea"/>
        <a:cs typeface="+mn-cs"/>
      </a:defRPr>
    </a:lvl8pPr>
    <a:lvl9pPr marL="3657600" algn="l" defTabSz="914400" rtl="0" eaLnBrk="1" latinLnBrk="0" hangingPunct="1">
      <a:defRPr sz="2000" b="1" kern="1200">
        <a:solidFill>
          <a:srgbClr val="00457C"/>
        </a:solidFill>
        <a:latin typeface="Times New Roman" panose="02020603050405020304" pitchFamily="18" charset="0"/>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320" autoAdjust="0"/>
  </p:normalViewPr>
  <p:slideViewPr>
    <p:cSldViewPr snapToGrid="0" snapToObjects="1">
      <p:cViewPr>
        <p:scale>
          <a:sx n="75" d="100"/>
          <a:sy n="75" d="100"/>
        </p:scale>
        <p:origin x="-1032" y="-14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D3CB8B-150C-2749-ACC8-F63C1C2C7E67}" type="datetimeFigureOut">
              <a:rPr lang="en-US" smtClean="0"/>
              <a:pPr/>
              <a:t>12/5/18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9E7C09-D016-B643-9B12-25121EF68C27}" type="slidenum">
              <a:rPr lang="en-US" smtClean="0"/>
              <a:pPr/>
              <a:t>‹#›</a:t>
            </a:fld>
            <a:endParaRPr lang="en-US"/>
          </a:p>
        </p:txBody>
      </p:sp>
    </p:spTree>
    <p:extLst>
      <p:ext uri="{BB962C8B-B14F-4D97-AF65-F5344CB8AC3E}">
        <p14:creationId xmlns:p14="http://schemas.microsoft.com/office/powerpoint/2010/main" val="34303113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rugwatch.com/vioxx/" TargetMode="External"/><Relationship Id="rId4" Type="http://schemas.openxmlformats.org/officeDocument/2006/relationships/hyperlink" Target="https://www.drugwatch.com/testosterone/heart-attack/" TargetMode="External"/><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rgbClr val="00457C"/>
                </a:solidFill>
                <a:latin typeface="Times New Roman" panose="02020603050405020304" pitchFamily="18" charset="0"/>
              </a:defRPr>
            </a:lvl1pPr>
            <a:lvl2pPr marL="742950" indent="-285750">
              <a:defRPr sz="2000" b="1">
                <a:solidFill>
                  <a:srgbClr val="00457C"/>
                </a:solidFill>
                <a:latin typeface="Times New Roman" panose="02020603050405020304" pitchFamily="18" charset="0"/>
              </a:defRPr>
            </a:lvl2pPr>
            <a:lvl3pPr marL="1143000" indent="-228600">
              <a:defRPr sz="2000" b="1">
                <a:solidFill>
                  <a:srgbClr val="00457C"/>
                </a:solidFill>
                <a:latin typeface="Times New Roman" panose="02020603050405020304" pitchFamily="18" charset="0"/>
              </a:defRPr>
            </a:lvl3pPr>
            <a:lvl4pPr marL="1600200" indent="-228600">
              <a:defRPr sz="2000" b="1">
                <a:solidFill>
                  <a:srgbClr val="00457C"/>
                </a:solidFill>
                <a:latin typeface="Times New Roman" panose="02020603050405020304" pitchFamily="18" charset="0"/>
              </a:defRPr>
            </a:lvl4pPr>
            <a:lvl5pPr marL="2057400" indent="-228600">
              <a:defRPr sz="2000" b="1">
                <a:solidFill>
                  <a:srgbClr val="00457C"/>
                </a:solidFill>
                <a:latin typeface="Times New Roman" panose="02020603050405020304" pitchFamily="18" charset="0"/>
              </a:defRPr>
            </a:lvl5pPr>
            <a:lvl6pPr marL="2514600" indent="-228600" eaLnBrk="0" fontAlgn="base" hangingPunct="0">
              <a:spcBef>
                <a:spcPct val="0"/>
              </a:spcBef>
              <a:spcAft>
                <a:spcPct val="0"/>
              </a:spcAft>
              <a:defRPr sz="2000" b="1">
                <a:solidFill>
                  <a:srgbClr val="00457C"/>
                </a:solidFill>
                <a:latin typeface="Times New Roman" panose="02020603050405020304" pitchFamily="18" charset="0"/>
              </a:defRPr>
            </a:lvl6pPr>
            <a:lvl7pPr marL="2971800" indent="-228600" eaLnBrk="0" fontAlgn="base" hangingPunct="0">
              <a:spcBef>
                <a:spcPct val="0"/>
              </a:spcBef>
              <a:spcAft>
                <a:spcPct val="0"/>
              </a:spcAft>
              <a:defRPr sz="2000" b="1">
                <a:solidFill>
                  <a:srgbClr val="00457C"/>
                </a:solidFill>
                <a:latin typeface="Times New Roman" panose="02020603050405020304" pitchFamily="18" charset="0"/>
              </a:defRPr>
            </a:lvl7pPr>
            <a:lvl8pPr marL="3429000" indent="-228600" eaLnBrk="0" fontAlgn="base" hangingPunct="0">
              <a:spcBef>
                <a:spcPct val="0"/>
              </a:spcBef>
              <a:spcAft>
                <a:spcPct val="0"/>
              </a:spcAft>
              <a:defRPr sz="2000" b="1">
                <a:solidFill>
                  <a:srgbClr val="00457C"/>
                </a:solidFill>
                <a:latin typeface="Times New Roman" panose="02020603050405020304" pitchFamily="18" charset="0"/>
              </a:defRPr>
            </a:lvl8pPr>
            <a:lvl9pPr marL="3886200" indent="-228600" eaLnBrk="0" fontAlgn="base" hangingPunct="0">
              <a:spcBef>
                <a:spcPct val="0"/>
              </a:spcBef>
              <a:spcAft>
                <a:spcPct val="0"/>
              </a:spcAft>
              <a:defRPr sz="2000" b="1">
                <a:solidFill>
                  <a:srgbClr val="00457C"/>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F07FEC-FF47-4315-B865-B55DE7B6478C}"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927429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dirty="0" err="1" smtClean="0"/>
              <a:t>DeJong</a:t>
            </a:r>
            <a:r>
              <a:rPr lang="de-DE" dirty="0" smtClean="0"/>
              <a:t> C et al. </a:t>
            </a:r>
            <a:r>
              <a:rPr lang="de-DE" dirty="0" err="1" smtClean="0"/>
              <a:t>Pharmaceutical</a:t>
            </a:r>
            <a:r>
              <a:rPr lang="de-DE" dirty="0" smtClean="0"/>
              <a:t> </a:t>
            </a:r>
            <a:r>
              <a:rPr lang="de-DE" dirty="0" err="1" smtClean="0"/>
              <a:t>Industry-Supported</a:t>
            </a:r>
            <a:r>
              <a:rPr lang="de-DE" dirty="0" smtClean="0"/>
              <a:t> </a:t>
            </a:r>
            <a:r>
              <a:rPr lang="de-DE" dirty="0" err="1" smtClean="0"/>
              <a:t>Meals</a:t>
            </a:r>
            <a:r>
              <a:rPr lang="de-DE" dirty="0" smtClean="0"/>
              <a:t> </a:t>
            </a:r>
            <a:r>
              <a:rPr lang="de-DE" dirty="0" err="1" smtClean="0"/>
              <a:t>and</a:t>
            </a:r>
            <a:r>
              <a:rPr lang="de-DE" dirty="0" smtClean="0"/>
              <a:t> </a:t>
            </a:r>
            <a:r>
              <a:rPr lang="de-DE" dirty="0" err="1" smtClean="0"/>
              <a:t>Physician</a:t>
            </a:r>
            <a:r>
              <a:rPr lang="de-DE" baseline="0" dirty="0" smtClean="0"/>
              <a:t> </a:t>
            </a:r>
            <a:r>
              <a:rPr lang="de-DE" baseline="0" dirty="0" err="1" smtClean="0"/>
              <a:t>Prescribing</a:t>
            </a:r>
            <a:r>
              <a:rPr lang="de-DE" baseline="0" dirty="0" smtClean="0"/>
              <a:t> Patterns </a:t>
            </a:r>
            <a:r>
              <a:rPr lang="de-DE" baseline="0" dirty="0" err="1" smtClean="0"/>
              <a:t>for</a:t>
            </a:r>
            <a:r>
              <a:rPr lang="de-DE" baseline="0" dirty="0" smtClean="0"/>
              <a:t> </a:t>
            </a:r>
            <a:r>
              <a:rPr lang="de-DE" baseline="0" dirty="0" err="1" smtClean="0"/>
              <a:t>Medicare</a:t>
            </a:r>
            <a:r>
              <a:rPr lang="de-DE" baseline="0" dirty="0" smtClean="0"/>
              <a:t> </a:t>
            </a:r>
            <a:r>
              <a:rPr lang="de-DE" baseline="0" dirty="0" err="1" smtClean="0"/>
              <a:t>Beneficiaries</a:t>
            </a:r>
            <a:r>
              <a:rPr lang="de-DE" baseline="0" dirty="0" smtClean="0"/>
              <a:t>.  </a:t>
            </a:r>
            <a:r>
              <a:rPr lang="de-DE" dirty="0" smtClean="0"/>
              <a:t>JAMA Intern Med. 2016;176(8):1114-1122.</a:t>
            </a:r>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26</a:t>
            </a:fld>
            <a:endParaRPr lang="en-US"/>
          </a:p>
        </p:txBody>
      </p:sp>
    </p:spTree>
    <p:extLst>
      <p:ext uri="{BB962C8B-B14F-4D97-AF65-F5344CB8AC3E}">
        <p14:creationId xmlns:p14="http://schemas.microsoft.com/office/powerpoint/2010/main" val="3724921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More than $60,000</a:t>
            </a:r>
            <a:r>
              <a:rPr lang="en-US" baseline="0" dirty="0" smtClean="0"/>
              <a:t> per physician.  Mean exposure of a third year medical student:  1x/week </a:t>
            </a:r>
            <a:r>
              <a:rPr lang="en-US" baseline="0" dirty="0" err="1" smtClean="0"/>
              <a:t>Sierles</a:t>
            </a:r>
            <a:r>
              <a:rPr lang="en-US" baseline="0" dirty="0" smtClean="0"/>
              <a:t> et al, 2015)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JAMA as of 2007, 34% of pages were drug ads</a:t>
            </a:r>
            <a:endParaRPr lang="en-US" dirty="0" smtClean="0"/>
          </a:p>
          <a:p>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27</a:t>
            </a:fld>
            <a:endParaRPr lang="en-US"/>
          </a:p>
        </p:txBody>
      </p:sp>
    </p:spTree>
    <p:extLst>
      <p:ext uri="{BB962C8B-B14F-4D97-AF65-F5344CB8AC3E}">
        <p14:creationId xmlns:p14="http://schemas.microsoft.com/office/powerpoint/2010/main" val="586264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smtClean="0"/>
              <a:t>Vioxx</a:t>
            </a:r>
            <a:r>
              <a:rPr lang="en-US" dirty="0" smtClean="0"/>
              <a:t> Story; drug ad bingo; absolute vs. relative risk</a:t>
            </a:r>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28</a:t>
            </a:fld>
            <a:endParaRPr lang="en-US"/>
          </a:p>
        </p:txBody>
      </p:sp>
    </p:spTree>
    <p:extLst>
      <p:ext uri="{BB962C8B-B14F-4D97-AF65-F5344CB8AC3E}">
        <p14:creationId xmlns:p14="http://schemas.microsoft.com/office/powerpoint/2010/main" val="4164967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Adverse effects understated (small font,</a:t>
            </a:r>
            <a:r>
              <a:rPr lang="en-US" baseline="0" dirty="0" smtClean="0"/>
              <a:t> difficult to read when compared with efficacy)</a:t>
            </a:r>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30</a:t>
            </a:fld>
            <a:endParaRPr lang="en-US"/>
          </a:p>
        </p:txBody>
      </p:sp>
    </p:spTree>
    <p:extLst>
      <p:ext uri="{BB962C8B-B14F-4D97-AF65-F5344CB8AC3E}">
        <p14:creationId xmlns:p14="http://schemas.microsoft.com/office/powerpoint/2010/main" val="1893629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r>
              <a:rPr lang="en-US" sz="1200" b="1" kern="1200" dirty="0" smtClean="0">
                <a:solidFill>
                  <a:schemeClr val="tx1"/>
                </a:solidFill>
                <a:latin typeface="+mn-lt"/>
                <a:ea typeface="+mn-ea"/>
                <a:cs typeface="+mn-cs"/>
              </a:rPr>
              <a:t>Just a few years after the U.S. Food and Drug Administration (FDA) approved </a:t>
            </a:r>
            <a:r>
              <a:rPr lang="en-US" sz="1200" b="1" kern="1200" dirty="0" err="1" smtClean="0">
                <a:solidFill>
                  <a:schemeClr val="tx1"/>
                </a:solidFill>
                <a:latin typeface="+mn-lt"/>
                <a:ea typeface="+mn-ea"/>
                <a:cs typeface="+mn-cs"/>
              </a:rPr>
              <a:t>Vioxx</a:t>
            </a:r>
            <a:r>
              <a:rPr lang="en-US" sz="1200" b="1" kern="1200" dirty="0" smtClean="0">
                <a:solidFill>
                  <a:schemeClr val="tx1"/>
                </a:solidFill>
                <a:latin typeface="+mn-lt"/>
                <a:ea typeface="+mn-ea"/>
                <a:cs typeface="+mn-cs"/>
              </a:rPr>
              <a:t>, the drug was recalled because of the risk of deadly heart attacks and strokes.</a:t>
            </a:r>
          </a:p>
          <a:p>
            <a:r>
              <a:rPr lang="en-US" sz="1200" b="1" kern="1200" dirty="0" smtClean="0">
                <a:solidFill>
                  <a:schemeClr val="tx1"/>
                </a:solidFill>
                <a:latin typeface="+mn-lt"/>
                <a:ea typeface="+mn-ea"/>
                <a:cs typeface="+mn-cs"/>
              </a:rPr>
              <a:t>When </a:t>
            </a:r>
            <a:r>
              <a:rPr lang="en-US" sz="1200" b="1" kern="1200" dirty="0" smtClean="0">
                <a:solidFill>
                  <a:schemeClr val="tx1"/>
                </a:solidFill>
                <a:latin typeface="+mn-lt"/>
                <a:ea typeface="+mn-ea"/>
                <a:cs typeface="+mn-cs"/>
                <a:hlinkClick r:id="rId3"/>
              </a:rPr>
              <a:t>Vioxx hit the market, the goal was to expand the drug’s reach worldwide to as many patients as possible. While Vioxx patients numbered to about 80 million quickly, most didn’t know that the drug was jeopardizing their health.</a:t>
            </a:r>
          </a:p>
          <a:p>
            <a:r>
              <a:rPr lang="en-US" sz="1200" b="1" kern="1200" dirty="0" err="1" smtClean="0">
                <a:solidFill>
                  <a:schemeClr val="tx1"/>
                </a:solidFill>
                <a:latin typeface="+mn-lt"/>
                <a:ea typeface="+mn-ea"/>
                <a:cs typeface="+mn-cs"/>
              </a:rPr>
              <a:t>Vioxx</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rofecoxib</a:t>
            </a:r>
            <a:r>
              <a:rPr lang="en-US" sz="1200" b="1" kern="1200" dirty="0" smtClean="0">
                <a:solidFill>
                  <a:schemeClr val="tx1"/>
                </a:solidFill>
                <a:latin typeface="+mn-lt"/>
                <a:ea typeface="+mn-ea"/>
                <a:cs typeface="+mn-cs"/>
              </a:rPr>
              <a:t>), a non-steroidal anti-inflammatory drug (NSAID) and a prescription painkiller, was approved for use by the FDA in 1999. In the years that followed, it was mired in scandal. Merck was accused of misleading doctors and patients about the drug’s safety, fabricating study results to suit the company’s needs, continually thwarting an FDA scientist from revealing the drug’s problems and skirting federal drug regulations.</a:t>
            </a:r>
          </a:p>
          <a:p>
            <a:r>
              <a:rPr lang="en-US" sz="1200" b="1" kern="1200" dirty="0" smtClean="0">
                <a:solidFill>
                  <a:schemeClr val="tx1"/>
                </a:solidFill>
                <a:latin typeface="+mn-lt"/>
                <a:ea typeface="+mn-ea"/>
                <a:cs typeface="+mn-cs"/>
              </a:rPr>
              <a:t>In 2004, Merck withdrew the drug from the market after a study revealed the drug more than doubled the </a:t>
            </a:r>
            <a:r>
              <a:rPr lang="en-US" sz="1200" b="1" kern="1200" dirty="0" smtClean="0">
                <a:solidFill>
                  <a:schemeClr val="tx1"/>
                </a:solidFill>
                <a:latin typeface="+mn-lt"/>
                <a:ea typeface="+mn-ea"/>
                <a:cs typeface="+mn-cs"/>
                <a:hlinkClick r:id="rId4"/>
              </a:rPr>
              <a:t>risk of heart attacks and death. By that point, more than 38,000 deaths were related to Vioxx use, and up to 25 million Americans had taken the drug.</a:t>
            </a:r>
          </a:p>
          <a:p>
            <a:r>
              <a:rPr lang="en-US" sz="1200" b="1" kern="1200" dirty="0" smtClean="0">
                <a:solidFill>
                  <a:schemeClr val="tx1"/>
                </a:solidFill>
                <a:latin typeface="+mn-lt"/>
                <a:ea typeface="+mn-ea"/>
                <a:cs typeface="+mn-cs"/>
              </a:rPr>
              <a:t>The </a:t>
            </a:r>
            <a:r>
              <a:rPr lang="en-US" sz="1200" b="1" kern="1200" dirty="0" err="1" smtClean="0">
                <a:solidFill>
                  <a:schemeClr val="tx1"/>
                </a:solidFill>
                <a:latin typeface="+mn-lt"/>
                <a:ea typeface="+mn-ea"/>
                <a:cs typeface="+mn-cs"/>
              </a:rPr>
              <a:t>Vioxx</a:t>
            </a:r>
            <a:r>
              <a:rPr lang="en-US" sz="1200" b="1" kern="1200" dirty="0" smtClean="0">
                <a:solidFill>
                  <a:schemeClr val="tx1"/>
                </a:solidFill>
                <a:latin typeface="+mn-lt"/>
                <a:ea typeface="+mn-ea"/>
                <a:cs typeface="+mn-cs"/>
              </a:rPr>
              <a:t> Recall and FDA Scandal</a:t>
            </a:r>
          </a:p>
          <a:p>
            <a:r>
              <a:rPr lang="en-US" sz="1200" b="1" kern="1200" dirty="0" err="1" smtClean="0">
                <a:solidFill>
                  <a:schemeClr val="tx1"/>
                </a:solidFill>
                <a:latin typeface="+mn-lt"/>
                <a:ea typeface="+mn-ea"/>
                <a:cs typeface="+mn-cs"/>
              </a:rPr>
              <a:t>Vioxx</a:t>
            </a:r>
            <a:r>
              <a:rPr lang="en-US" sz="1200" b="1" kern="1200" dirty="0" smtClean="0">
                <a:solidFill>
                  <a:schemeClr val="tx1"/>
                </a:solidFill>
                <a:latin typeface="+mn-lt"/>
                <a:ea typeface="+mn-ea"/>
                <a:cs typeface="+mn-cs"/>
              </a:rPr>
              <a:t> caused so much damage and destruction that some have called it the worst drug disaster in history. The </a:t>
            </a:r>
            <a:r>
              <a:rPr lang="en-US" sz="1200" b="1" kern="1200" dirty="0" err="1" smtClean="0">
                <a:solidFill>
                  <a:schemeClr val="tx1"/>
                </a:solidFill>
                <a:latin typeface="+mn-lt"/>
                <a:ea typeface="+mn-ea"/>
                <a:cs typeface="+mn-cs"/>
              </a:rPr>
              <a:t>Vioxx</a:t>
            </a:r>
            <a:r>
              <a:rPr lang="en-US" sz="1200" b="1" kern="1200" dirty="0" smtClean="0">
                <a:solidFill>
                  <a:schemeClr val="tx1"/>
                </a:solidFill>
                <a:latin typeface="+mn-lt"/>
                <a:ea typeface="+mn-ea"/>
                <a:cs typeface="+mn-cs"/>
              </a:rPr>
              <a:t> scandal wasn’t just devastating to the injured patients and their families; it also underscored problems within the FDA. Many suspect that the New Jersey-based Merck and the FDA worked together to keep the drug on the market and quiet the health concerns.</a:t>
            </a:r>
          </a:p>
          <a:p>
            <a:r>
              <a:rPr lang="en-US" sz="1200" b="1" kern="1200" dirty="0" smtClean="0">
                <a:solidFill>
                  <a:schemeClr val="tx1"/>
                </a:solidFill>
                <a:latin typeface="+mn-lt"/>
                <a:ea typeface="+mn-ea"/>
                <a:cs typeface="+mn-cs"/>
              </a:rPr>
              <a:t>The suspicions about the Merck-FDA tie ran deep. They started early on when Merck tried to convince the FDA that </a:t>
            </a:r>
            <a:r>
              <a:rPr lang="en-US" sz="1200" b="1" kern="1200" dirty="0" err="1" smtClean="0">
                <a:solidFill>
                  <a:schemeClr val="tx1"/>
                </a:solidFill>
                <a:latin typeface="+mn-lt"/>
                <a:ea typeface="+mn-ea"/>
                <a:cs typeface="+mn-cs"/>
              </a:rPr>
              <a:t>Vioxx</a:t>
            </a:r>
            <a:r>
              <a:rPr lang="en-US" sz="1200" b="1" kern="1200" dirty="0" smtClean="0">
                <a:solidFill>
                  <a:schemeClr val="tx1"/>
                </a:solidFill>
                <a:latin typeface="+mn-lt"/>
                <a:ea typeface="+mn-ea"/>
                <a:cs typeface="+mn-cs"/>
              </a:rPr>
              <a:t> was better than other NSAIDs because it caused few digestive tract problems. Even before the drug was FDA approved, the company launched its </a:t>
            </a:r>
            <a:r>
              <a:rPr lang="en-US" sz="1200" b="1" kern="1200" dirty="0" err="1" smtClean="0">
                <a:solidFill>
                  <a:schemeClr val="tx1"/>
                </a:solidFill>
                <a:latin typeface="+mn-lt"/>
                <a:ea typeface="+mn-ea"/>
                <a:cs typeface="+mn-cs"/>
              </a:rPr>
              <a:t>Vioxx</a:t>
            </a:r>
            <a:r>
              <a:rPr lang="en-US" sz="1200" b="1" kern="1200" dirty="0" smtClean="0">
                <a:solidFill>
                  <a:schemeClr val="tx1"/>
                </a:solidFill>
                <a:latin typeface="+mn-lt"/>
                <a:ea typeface="+mn-ea"/>
                <a:cs typeface="+mn-cs"/>
              </a:rPr>
              <a:t> Gastrointestinal Outcomes Research study (VIGOR) to determine the digestive risks. While the study did show that </a:t>
            </a:r>
            <a:r>
              <a:rPr lang="en-US" sz="1200" b="1" kern="1200" dirty="0" err="1" smtClean="0">
                <a:solidFill>
                  <a:schemeClr val="tx1"/>
                </a:solidFill>
                <a:latin typeface="+mn-lt"/>
                <a:ea typeface="+mn-ea"/>
                <a:cs typeface="+mn-cs"/>
              </a:rPr>
              <a:t>Vioxx</a:t>
            </a:r>
            <a:r>
              <a:rPr lang="en-US" sz="1200" b="1" kern="1200" dirty="0" smtClean="0">
                <a:solidFill>
                  <a:schemeClr val="tx1"/>
                </a:solidFill>
                <a:latin typeface="+mn-lt"/>
                <a:ea typeface="+mn-ea"/>
                <a:cs typeface="+mn-cs"/>
              </a:rPr>
              <a:t> was easier on the digestive system than other NSAIDs, it also revealed that it increased the risk of heart problems.</a:t>
            </a:r>
          </a:p>
          <a:p>
            <a:r>
              <a:rPr lang="en-US" sz="1200" b="1" kern="1200" dirty="0" smtClean="0">
                <a:solidFill>
                  <a:schemeClr val="tx1"/>
                </a:solidFill>
                <a:latin typeface="+mn-lt"/>
                <a:ea typeface="+mn-ea"/>
                <a:cs typeface="+mn-cs"/>
              </a:rPr>
              <a:t>After that, Merck continually hounded the FDA to allow the drug to drop the digestive warnings on the label. In February 2001, the FDA approved Merck’s request to change the drug’s label to reflect that it’s safer on the stomach than other NSAIDs. Although that label change would later be overturned, it was a feather in the Merck cap. About the same time, the FDA ordered the company to send doctors a letter explaining the drug’s heart risks. And it wouldn’t be the first time that Merck’s huge marketing monster was reprimanded.</a:t>
            </a:r>
          </a:p>
          <a:p>
            <a:r>
              <a:rPr lang="en-US" sz="1200" b="1" kern="1200" dirty="0" smtClean="0">
                <a:solidFill>
                  <a:schemeClr val="tx1"/>
                </a:solidFill>
                <a:latin typeface="+mn-lt"/>
                <a:ea typeface="+mn-ea"/>
                <a:cs typeface="+mn-cs"/>
              </a:rPr>
              <a:t>The whole time that Merck was promoting </a:t>
            </a:r>
            <a:r>
              <a:rPr lang="en-US" sz="1200" b="1" kern="1200" dirty="0" err="1" smtClean="0">
                <a:solidFill>
                  <a:schemeClr val="tx1"/>
                </a:solidFill>
                <a:latin typeface="+mn-lt"/>
                <a:ea typeface="+mn-ea"/>
                <a:cs typeface="+mn-cs"/>
              </a:rPr>
              <a:t>Vioxx</a:t>
            </a:r>
            <a:r>
              <a:rPr lang="en-US" sz="1200" b="1" kern="1200" dirty="0" smtClean="0">
                <a:solidFill>
                  <a:schemeClr val="tx1"/>
                </a:solidFill>
                <a:latin typeface="+mn-lt"/>
                <a:ea typeface="+mn-ea"/>
                <a:cs typeface="+mn-cs"/>
              </a:rPr>
              <a:t> as a superior alternative for those with gastrointestinal problems, the company was also brushing aside the drug’s cardiovascular risks. It wasn’t until April 2002, years after the VIGOR trial results showed the risks, that the FDA and Merck decided to include the heart and stroke information on the drug label. Critics would later point to this as evidence of the cozy relationship between Merck and the FDA and the company’s blasé attitude toward the risks.</a:t>
            </a:r>
          </a:p>
          <a:p>
            <a:r>
              <a:rPr lang="en-US" sz="1200" b="1" kern="1200" dirty="0" err="1" smtClean="0">
                <a:solidFill>
                  <a:schemeClr val="tx1"/>
                </a:solidFill>
                <a:latin typeface="+mn-lt"/>
                <a:ea typeface="+mn-ea"/>
                <a:cs typeface="+mn-cs"/>
              </a:rPr>
              <a:t>Vioxx</a:t>
            </a:r>
            <a:r>
              <a:rPr lang="en-US" sz="1200" b="1" kern="1200" dirty="0" smtClean="0">
                <a:solidFill>
                  <a:schemeClr val="tx1"/>
                </a:solidFill>
                <a:latin typeface="+mn-lt"/>
                <a:ea typeface="+mn-ea"/>
                <a:cs typeface="+mn-cs"/>
              </a:rPr>
              <a:t> Controversies</a:t>
            </a:r>
          </a:p>
          <a:p>
            <a:r>
              <a:rPr lang="en-US" sz="1200" b="1" kern="1200" dirty="0" smtClean="0">
                <a:solidFill>
                  <a:schemeClr val="tx1"/>
                </a:solidFill>
                <a:latin typeface="+mn-lt"/>
                <a:ea typeface="+mn-ea"/>
                <a:cs typeface="+mn-cs"/>
              </a:rPr>
              <a:t>When the VIGOR trial results were finally published in the prestigious New England Journal of Medicine, no one knew that it was missing some key information. Later, the public would learn that Merck scientists left out key data on heart patients to make the drug seem safer. The editor of the journal later demanded a correction, but the scientists who conducted the study refused.</a:t>
            </a:r>
          </a:p>
          <a:p>
            <a:r>
              <a:rPr lang="en-US" sz="1200" b="1" kern="1200" dirty="0" smtClean="0">
                <a:solidFill>
                  <a:schemeClr val="tx1"/>
                </a:solidFill>
                <a:latin typeface="+mn-lt"/>
                <a:ea typeface="+mn-ea"/>
                <a:cs typeface="+mn-cs"/>
              </a:rPr>
              <a:t>While the drug was removed from the market on Sept. 30, 2004, it was just the beginning of the controversies surrounding it. The U.S. Department of Justice and the U.S. Securities and Exchange Commission investigated the company for its deceptive and strong-arm marketing practices. An FDA scientist who discovered the </a:t>
            </a:r>
            <a:r>
              <a:rPr lang="en-US" sz="1200" b="1" kern="1200" dirty="0" err="1" smtClean="0">
                <a:solidFill>
                  <a:schemeClr val="tx1"/>
                </a:solidFill>
                <a:latin typeface="+mn-lt"/>
                <a:ea typeface="+mn-ea"/>
                <a:cs typeface="+mn-cs"/>
              </a:rPr>
              <a:t>Vioxx</a:t>
            </a:r>
            <a:r>
              <a:rPr lang="en-US" sz="1200" b="1" kern="1200" dirty="0" smtClean="0">
                <a:solidFill>
                  <a:schemeClr val="tx1"/>
                </a:solidFill>
                <a:latin typeface="+mn-lt"/>
                <a:ea typeface="+mn-ea"/>
                <a:cs typeface="+mn-cs"/>
              </a:rPr>
              <a:t> heart connection early on said his FDA bosses forced him to quash information that was potentially damaging to Merck. Government officials continually question the relationship between Merck and the FDA.</a:t>
            </a:r>
          </a:p>
          <a:p>
            <a:r>
              <a:rPr lang="en-US" sz="1200" b="1" kern="1200" dirty="0" smtClean="0">
                <a:solidFill>
                  <a:schemeClr val="tx1"/>
                </a:solidFill>
                <a:latin typeface="+mn-lt"/>
                <a:ea typeface="+mn-ea"/>
                <a:cs typeface="+mn-cs"/>
              </a:rPr>
              <a:t>And perhaps in the most shocking turn of events, and perhaps underscoring Merck’s close relationship with the FDA and other drug-regulatory agencies, advisory panels in both the United States and Canada in 2005 voted that </a:t>
            </a:r>
            <a:r>
              <a:rPr lang="en-US" sz="1200" b="1" kern="1200" dirty="0" err="1" smtClean="0">
                <a:solidFill>
                  <a:schemeClr val="tx1"/>
                </a:solidFill>
                <a:latin typeface="+mn-lt"/>
                <a:ea typeface="+mn-ea"/>
                <a:cs typeface="+mn-cs"/>
              </a:rPr>
              <a:t>Vioxx</a:t>
            </a:r>
            <a:r>
              <a:rPr lang="en-US" sz="1200" b="1" kern="1200" dirty="0" smtClean="0">
                <a:solidFill>
                  <a:schemeClr val="tx1"/>
                </a:solidFill>
                <a:latin typeface="+mn-lt"/>
                <a:ea typeface="+mn-ea"/>
                <a:cs typeface="+mn-cs"/>
              </a:rPr>
              <a:t> could return to the market under certain circumstances and restrictions. So far, </a:t>
            </a:r>
            <a:r>
              <a:rPr lang="en-US" sz="1200" b="1" kern="1200" dirty="0" err="1" smtClean="0">
                <a:solidFill>
                  <a:schemeClr val="tx1"/>
                </a:solidFill>
                <a:latin typeface="+mn-lt"/>
                <a:ea typeface="+mn-ea"/>
                <a:cs typeface="+mn-cs"/>
              </a:rPr>
              <a:t>Vioxx</a:t>
            </a:r>
            <a:r>
              <a:rPr lang="en-US" sz="1200" b="1" kern="1200" dirty="0" smtClean="0">
                <a:solidFill>
                  <a:schemeClr val="tx1"/>
                </a:solidFill>
                <a:latin typeface="+mn-lt"/>
                <a:ea typeface="+mn-ea"/>
                <a:cs typeface="+mn-cs"/>
              </a:rPr>
              <a:t> remains recalled.</a:t>
            </a:r>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31</a:t>
            </a:fld>
            <a:endParaRPr lang="en-US"/>
          </a:p>
        </p:txBody>
      </p:sp>
    </p:spTree>
    <p:extLst>
      <p:ext uri="{BB962C8B-B14F-4D97-AF65-F5344CB8AC3E}">
        <p14:creationId xmlns:p14="http://schemas.microsoft.com/office/powerpoint/2010/main" val="1926655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2004 study (</a:t>
            </a:r>
            <a:r>
              <a:rPr lang="en-US" sz="1200" dirty="0" smtClean="0">
                <a:latin typeface="+mn-lt"/>
              </a:rPr>
              <a:t>Cooper, JGIM 2003; 18:294) showed that 36% of graphs had numeric distortion and 1/3 contained</a:t>
            </a:r>
            <a:r>
              <a:rPr lang="en-US" sz="1200" baseline="0" dirty="0" smtClean="0">
                <a:latin typeface="+mn-lt"/>
              </a:rPr>
              <a:t> design features that distorted the data.</a:t>
            </a:r>
            <a:endParaRPr lang="en-US" sz="1200"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39</a:t>
            </a:fld>
            <a:endParaRPr lang="en-US"/>
          </a:p>
        </p:txBody>
      </p:sp>
    </p:spTree>
    <p:extLst>
      <p:ext uri="{BB962C8B-B14F-4D97-AF65-F5344CB8AC3E}">
        <p14:creationId xmlns:p14="http://schemas.microsoft.com/office/powerpoint/2010/main" val="2910117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1950’s</a:t>
            </a:r>
            <a:r>
              <a:rPr lang="en-US" baseline="0" dirty="0" smtClean="0"/>
              <a:t> – 1960’s</a:t>
            </a:r>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41</a:t>
            </a:fld>
            <a:endParaRPr lang="en-US"/>
          </a:p>
        </p:txBody>
      </p:sp>
    </p:spTree>
    <p:extLst>
      <p:ext uri="{BB962C8B-B14F-4D97-AF65-F5344CB8AC3E}">
        <p14:creationId xmlns:p14="http://schemas.microsoft.com/office/powerpoint/2010/main" val="319068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Participants rated 10 pharmaceutical gifts on whether they were appropriate or not for physicians to accept.  Overall scores show patients feel gifts are not appropriate and more influential compared with physicians</a:t>
            </a:r>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48</a:t>
            </a:fld>
            <a:endParaRPr lang="en-US"/>
          </a:p>
        </p:txBody>
      </p:sp>
    </p:spTree>
    <p:extLst>
      <p:ext uri="{BB962C8B-B14F-4D97-AF65-F5344CB8AC3E}">
        <p14:creationId xmlns:p14="http://schemas.microsoft.com/office/powerpoint/2010/main" val="4148436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Medical</a:t>
            </a:r>
            <a:r>
              <a:rPr lang="en-US" baseline="0" dirty="0" smtClean="0"/>
              <a:t> schools and academic medical centers are policy leaders regarding conflicts of interest. </a:t>
            </a:r>
            <a:r>
              <a:rPr lang="en-US" dirty="0" smtClean="0"/>
              <a:t>AAMC set guidelines in 2008; IOM in 2009.  Just Medicine launched 2002.</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Physician salaries decreased 7% from 1993 to 2005, adding to financial pressures.</a:t>
            </a:r>
          </a:p>
          <a:p>
            <a:endParaRPr lang="en-US" dirty="0" smtClean="0"/>
          </a:p>
          <a:p>
            <a:r>
              <a:rPr lang="en-US" dirty="0" smtClean="0"/>
              <a:t>Oncologists purchase chemotherapy</a:t>
            </a:r>
            <a:r>
              <a:rPr lang="en-US" baseline="0" dirty="0" smtClean="0"/>
              <a:t> from pharmacies.  They use it in their offices, then bill insurance companies for the cost of the drug plus a percentage-based mark-up. (compare $6 markup on a $100 treatment to $600 on a $10,000 treatment.  In 2003, Medicare reimbursement changed – you used to be able to make more than a 6% profit.  A Harvard study compared similar drugs which became cheaper vs. ones that held their value.  Doctors started doing more outpatient chemo to ramp up volume.  They also started prescribing the more expensive drug more.  As much as 65% of an oncologist’s salary may come from administered treatments.</a:t>
            </a:r>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62</a:t>
            </a:fld>
            <a:endParaRPr lang="en-US"/>
          </a:p>
        </p:txBody>
      </p:sp>
    </p:spTree>
    <p:extLst>
      <p:ext uri="{BB962C8B-B14F-4D97-AF65-F5344CB8AC3E}">
        <p14:creationId xmlns:p14="http://schemas.microsoft.com/office/powerpoint/2010/main" val="447545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JAMA definition</a:t>
            </a:r>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5</a:t>
            </a:fld>
            <a:endParaRPr lang="en-US"/>
          </a:p>
        </p:txBody>
      </p:sp>
    </p:spTree>
    <p:extLst>
      <p:ext uri="{BB962C8B-B14F-4D97-AF65-F5344CB8AC3E}">
        <p14:creationId xmlns:p14="http://schemas.microsoft.com/office/powerpoint/2010/main" val="2448497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Self referrals and Stark laws </a:t>
            </a:r>
          </a:p>
          <a:p>
            <a:r>
              <a:rPr lang="en-US" dirty="0" smtClean="0"/>
              <a:t>Dermatology and private equity</a:t>
            </a:r>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6</a:t>
            </a:fld>
            <a:endParaRPr lang="en-US"/>
          </a:p>
        </p:txBody>
      </p:sp>
    </p:spTree>
    <p:extLst>
      <p:ext uri="{BB962C8B-B14F-4D97-AF65-F5344CB8AC3E}">
        <p14:creationId xmlns:p14="http://schemas.microsoft.com/office/powerpoint/2010/main" val="3886023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Physicians must report impaired</a:t>
            </a:r>
            <a:r>
              <a:rPr lang="en-US" baseline="0" dirty="0" smtClean="0"/>
              <a:t> physicians.</a:t>
            </a:r>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9</a:t>
            </a:fld>
            <a:endParaRPr lang="en-US"/>
          </a:p>
        </p:txBody>
      </p:sp>
    </p:spTree>
    <p:extLst>
      <p:ext uri="{BB962C8B-B14F-4D97-AF65-F5344CB8AC3E}">
        <p14:creationId xmlns:p14="http://schemas.microsoft.com/office/powerpoint/2010/main" val="2263442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Less than 1% of doctors think they can be influenced, but 40% think others are influenced </a:t>
            </a:r>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11</a:t>
            </a:fld>
            <a:endParaRPr lang="en-US"/>
          </a:p>
        </p:txBody>
      </p:sp>
    </p:spTree>
    <p:extLst>
      <p:ext uri="{BB962C8B-B14F-4D97-AF65-F5344CB8AC3E}">
        <p14:creationId xmlns:p14="http://schemas.microsoft.com/office/powerpoint/2010/main" val="3355177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More than $60,000</a:t>
            </a:r>
            <a:r>
              <a:rPr lang="en-US" baseline="0" dirty="0" smtClean="0"/>
              <a:t> per physician.  Mean exposure of a third year medical student:  1x/week</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JAMA as of 2007, 34% of pages were drug ads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a:spcAft>
                <a:spcPts val="1200"/>
              </a:spcAft>
              <a:buFont typeface="Wingdings" charset="2"/>
              <a:buChar char="§"/>
            </a:pPr>
            <a:r>
              <a:rPr lang="en-US" sz="1200" dirty="0" smtClean="0"/>
              <a:t>97% of residents found to have at least one item with a pharmaceutical insignia</a:t>
            </a:r>
            <a:r>
              <a:rPr lang="en-US" sz="1200" baseline="30000" dirty="0" smtClean="0"/>
              <a:t>2</a:t>
            </a:r>
          </a:p>
          <a:p>
            <a:pPr>
              <a:spcAft>
                <a:spcPts val="1200"/>
              </a:spcAft>
              <a:buFont typeface="Wingdings" charset="2"/>
              <a:buChar char="§"/>
            </a:pPr>
            <a:r>
              <a:rPr lang="en-US" sz="1200" dirty="0" smtClean="0"/>
              <a:t>93% of medical students have been asked/required by attending to attend a sponsored lunch</a:t>
            </a:r>
            <a:r>
              <a:rPr lang="en-US" sz="1200" baseline="30000" dirty="0" smtClean="0"/>
              <a:t>3</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13</a:t>
            </a:fld>
            <a:endParaRPr lang="en-US"/>
          </a:p>
        </p:txBody>
      </p:sp>
    </p:spTree>
    <p:extLst>
      <p:ext uri="{BB962C8B-B14F-4D97-AF65-F5344CB8AC3E}">
        <p14:creationId xmlns:p14="http://schemas.microsoft.com/office/powerpoint/2010/main" val="3892543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JAMA, </a:t>
            </a:r>
            <a:r>
              <a:rPr lang="en-US" dirty="0" err="1" smtClean="0"/>
              <a:t>Sierles</a:t>
            </a:r>
            <a:r>
              <a:rPr lang="en-US" dirty="0" smtClean="0"/>
              <a:t> et al, 2005</a:t>
            </a:r>
            <a:r>
              <a:rPr lang="en-US" baseline="0" dirty="0" smtClean="0"/>
              <a:t> </a:t>
            </a:r>
            <a:r>
              <a:rPr lang="en-US" dirty="0" smtClean="0"/>
              <a:t>Would you ever fill</a:t>
            </a:r>
            <a:r>
              <a:rPr lang="en-US" baseline="0" dirty="0" smtClean="0"/>
              <a:t> faculty shortages like this?  Does this help young physicians resist the influence of drug companies?  However:  we have other sources of drug information.  They want us to prescribe their drug; we want to prescribe the most appropriate and cost effective drug.</a:t>
            </a:r>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15</a:t>
            </a:fld>
            <a:endParaRPr lang="en-US"/>
          </a:p>
        </p:txBody>
      </p:sp>
    </p:spTree>
    <p:extLst>
      <p:ext uri="{BB962C8B-B14F-4D97-AF65-F5344CB8AC3E}">
        <p14:creationId xmlns:p14="http://schemas.microsoft.com/office/powerpoint/2010/main" val="2212347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Why not punish speeders instead of banning fast cars?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sz="1200" dirty="0" smtClean="0"/>
              <a:t>Employees of industry funders co-authored 87% of publications</a:t>
            </a:r>
          </a:p>
          <a:p>
            <a:r>
              <a:rPr lang="en-US" sz="1200" dirty="0" smtClean="0"/>
              <a:t>92% of trials reported involvement of funders in design</a:t>
            </a:r>
          </a:p>
          <a:p>
            <a:r>
              <a:rPr lang="en-US" sz="1200" dirty="0" smtClean="0"/>
              <a:t>84% reported involvement of academic authors</a:t>
            </a:r>
          </a:p>
          <a:p>
            <a:r>
              <a:rPr lang="en-US" sz="1200" dirty="0" smtClean="0"/>
              <a:t>Data analysis involved the funder in 73% / academic authors in 40%</a:t>
            </a:r>
          </a:p>
          <a:p>
            <a:r>
              <a:rPr lang="en-US" sz="1200" dirty="0" smtClean="0"/>
              <a:t>Trial reporting involved the funder in 73% / academic authors in 99%</a:t>
            </a:r>
          </a:p>
          <a:p>
            <a:pPr>
              <a:buFont typeface="Arial"/>
              <a:buChar char="•"/>
            </a:pPr>
            <a:r>
              <a:rPr lang="en-US" sz="1200" dirty="0" smtClean="0"/>
              <a:t>33% of respondents reported that academics had final say on design</a:t>
            </a:r>
          </a:p>
          <a:p>
            <a:pPr>
              <a:buFont typeface="Arial"/>
              <a:buChar char="•"/>
            </a:pPr>
            <a:r>
              <a:rPr lang="en-US" sz="1200" dirty="0" smtClean="0"/>
              <a:t>11% reported disagreements with industry re: design and reporting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20</a:t>
            </a:fld>
            <a:endParaRPr lang="en-US"/>
          </a:p>
        </p:txBody>
      </p:sp>
    </p:spTree>
    <p:extLst>
      <p:ext uri="{BB962C8B-B14F-4D97-AF65-F5344CB8AC3E}">
        <p14:creationId xmlns:p14="http://schemas.microsoft.com/office/powerpoint/2010/main" val="1570749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Although some positive outcomes were identified (improved ability to </a:t>
            </a:r>
            <a:r>
              <a:rPr lang="en-US" sz="1200" b="0" kern="1200" dirty="0" err="1" smtClean="0">
                <a:solidFill>
                  <a:schemeClr val="tx1"/>
                </a:solidFill>
                <a:effectLst/>
                <a:latin typeface="+mn-lt"/>
                <a:ea typeface="+mn-ea"/>
                <a:cs typeface="+mn-cs"/>
              </a:rPr>
              <a:t>iden</a:t>
            </a:r>
            <a:r>
              <a:rPr lang="en-US" sz="1200" b="0" kern="1200" dirty="0" smtClean="0">
                <a:solidFill>
                  <a:schemeClr val="tx1"/>
                </a:solidFill>
                <a:effectLst/>
                <a:latin typeface="+mn-lt"/>
                <a:ea typeface="+mn-ea"/>
                <a:cs typeface="+mn-cs"/>
              </a:rPr>
              <a:t>- </a:t>
            </a:r>
            <a:endParaRPr lang="en-US" dirty="0" smtClean="0"/>
          </a:p>
          <a:p>
            <a:r>
              <a:rPr lang="en-US" sz="1200" b="0" kern="1200" dirty="0" err="1" smtClean="0">
                <a:solidFill>
                  <a:schemeClr val="tx1"/>
                </a:solidFill>
                <a:effectLst/>
                <a:latin typeface="+mn-lt"/>
                <a:ea typeface="+mn-ea"/>
                <a:cs typeface="+mn-cs"/>
              </a:rPr>
              <a:t>tify</a:t>
            </a:r>
            <a:r>
              <a:rPr lang="en-US" sz="1200" b="0" kern="1200" dirty="0" smtClean="0">
                <a:solidFill>
                  <a:schemeClr val="tx1"/>
                </a:solidFill>
                <a:effectLst/>
                <a:latin typeface="+mn-lt"/>
                <a:ea typeface="+mn-ea"/>
                <a:cs typeface="+mn-cs"/>
              </a:rPr>
              <a:t> the treatment for complicated ill- nesses), most studies found negative outcomes associated with the </a:t>
            </a:r>
            <a:r>
              <a:rPr lang="en-US" sz="1200" b="0" kern="1200" dirty="0" err="1" smtClean="0">
                <a:solidFill>
                  <a:schemeClr val="tx1"/>
                </a:solidFill>
                <a:effectLst/>
                <a:latin typeface="+mn-lt"/>
                <a:ea typeface="+mn-ea"/>
                <a:cs typeface="+mn-cs"/>
              </a:rPr>
              <a:t>interac</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tion</a:t>
            </a:r>
            <a:r>
              <a:rPr lang="en-US" sz="1200" b="0" kern="1200" dirty="0" smtClean="0">
                <a:solidFill>
                  <a:schemeClr val="tx1"/>
                </a:solidFill>
                <a:effectLst/>
                <a:latin typeface="+mn-lt"/>
                <a:ea typeface="+mn-ea"/>
                <a:cs typeface="+mn-cs"/>
              </a:rPr>
              <a:t>. These included an impact on knowledge (inability to identify wrong claims about medication), attitude (positive attitude toward </a:t>
            </a:r>
            <a:r>
              <a:rPr lang="en-US" sz="1200" b="0" kern="1200" dirty="0" err="1" smtClean="0">
                <a:solidFill>
                  <a:schemeClr val="tx1"/>
                </a:solidFill>
                <a:effectLst/>
                <a:latin typeface="+mn-lt"/>
                <a:ea typeface="+mn-ea"/>
                <a:cs typeface="+mn-cs"/>
              </a:rPr>
              <a:t>pharmaceu</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tical</a:t>
            </a:r>
            <a:r>
              <a:rPr lang="en-US" sz="1200" b="0" kern="1200" dirty="0" smtClean="0">
                <a:solidFill>
                  <a:schemeClr val="tx1"/>
                </a:solidFill>
                <a:effectLst/>
                <a:latin typeface="+mn-lt"/>
                <a:ea typeface="+mn-ea"/>
                <a:cs typeface="+mn-cs"/>
              </a:rPr>
              <a:t> representatives; awareness, </a:t>
            </a:r>
            <a:r>
              <a:rPr lang="en-US" sz="1200" b="0" kern="1200" dirty="0" err="1" smtClean="0">
                <a:solidFill>
                  <a:schemeClr val="tx1"/>
                </a:solidFill>
                <a:effectLst/>
                <a:latin typeface="+mn-lt"/>
                <a:ea typeface="+mn-ea"/>
                <a:cs typeface="+mn-cs"/>
              </a:rPr>
              <a:t>pref</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erence</a:t>
            </a:r>
            <a:r>
              <a:rPr lang="en-US" sz="1200" b="0" kern="1200" dirty="0" smtClean="0">
                <a:solidFill>
                  <a:schemeClr val="tx1"/>
                </a:solidFill>
                <a:effectLst/>
                <a:latin typeface="+mn-lt"/>
                <a:ea typeface="+mn-ea"/>
                <a:cs typeface="+mn-cs"/>
              </a:rPr>
              <a:t>, and rapid prescription of a new drug), and behavior (making </a:t>
            </a:r>
            <a:r>
              <a:rPr lang="en-US" sz="1200" b="0" kern="1200" dirty="0" err="1" smtClean="0">
                <a:solidFill>
                  <a:schemeClr val="tx1"/>
                </a:solidFill>
                <a:effectLst/>
                <a:latin typeface="+mn-lt"/>
                <a:ea typeface="+mn-ea"/>
                <a:cs typeface="+mn-cs"/>
              </a:rPr>
              <a:t>formu</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lary</a:t>
            </a:r>
            <a:r>
              <a:rPr lang="en-US" sz="1200" b="0" kern="1200" dirty="0" smtClean="0">
                <a:solidFill>
                  <a:schemeClr val="tx1"/>
                </a:solidFill>
                <a:effectLst/>
                <a:latin typeface="+mn-lt"/>
                <a:ea typeface="+mn-ea"/>
                <a:cs typeface="+mn-cs"/>
              </a:rPr>
              <a:t> requests for medications that rarely held important advantages over exist- </a:t>
            </a:r>
            <a:r>
              <a:rPr lang="en-US" sz="1200" b="0" kern="1200" dirty="0" err="1" smtClean="0">
                <a:solidFill>
                  <a:schemeClr val="tx1"/>
                </a:solidFill>
                <a:effectLst/>
                <a:latin typeface="+mn-lt"/>
                <a:ea typeface="+mn-ea"/>
                <a:cs typeface="+mn-cs"/>
              </a:rPr>
              <a:t>ing</a:t>
            </a:r>
            <a:r>
              <a:rPr lang="en-US" sz="1200" b="0" kern="1200" dirty="0" smtClean="0">
                <a:solidFill>
                  <a:schemeClr val="tx1"/>
                </a:solidFill>
                <a:effectLst/>
                <a:latin typeface="+mn-lt"/>
                <a:ea typeface="+mn-ea"/>
                <a:cs typeface="+mn-cs"/>
              </a:rPr>
              <a:t> ones; </a:t>
            </a:r>
            <a:r>
              <a:rPr lang="en-US" sz="1200" b="0" kern="1200" dirty="0" err="1" smtClean="0">
                <a:solidFill>
                  <a:schemeClr val="tx1"/>
                </a:solidFill>
                <a:effectLst/>
                <a:latin typeface="+mn-lt"/>
                <a:ea typeface="+mn-ea"/>
                <a:cs typeface="+mn-cs"/>
              </a:rPr>
              <a:t>nonrational</a:t>
            </a:r>
            <a:r>
              <a:rPr lang="en-US" sz="1200" b="0" kern="1200" dirty="0" smtClean="0">
                <a:solidFill>
                  <a:schemeClr val="tx1"/>
                </a:solidFill>
                <a:effectLst/>
                <a:latin typeface="+mn-lt"/>
                <a:ea typeface="+mn-ea"/>
                <a:cs typeface="+mn-cs"/>
              </a:rPr>
              <a:t> prescribing be- </a:t>
            </a:r>
            <a:r>
              <a:rPr lang="en-US" sz="1200" b="0" kern="1200" dirty="0" err="1" smtClean="0">
                <a:solidFill>
                  <a:schemeClr val="tx1"/>
                </a:solidFill>
                <a:effectLst/>
                <a:latin typeface="+mn-lt"/>
                <a:ea typeface="+mn-ea"/>
                <a:cs typeface="+mn-cs"/>
              </a:rPr>
              <a:t>havior</a:t>
            </a:r>
            <a:r>
              <a:rPr lang="en-US" sz="1200" b="0" kern="1200" dirty="0" smtClean="0">
                <a:solidFill>
                  <a:schemeClr val="tx1"/>
                </a:solidFill>
                <a:effectLst/>
                <a:latin typeface="+mn-lt"/>
                <a:ea typeface="+mn-ea"/>
                <a:cs typeface="+mn-cs"/>
              </a:rPr>
              <a:t>; increasing prescription rate; prescribing fewer generic but more ex- pensive, newer medications at no </a:t>
            </a:r>
            <a:r>
              <a:rPr lang="en-US" sz="1200" b="0" kern="1200" dirty="0" err="1" smtClean="0">
                <a:solidFill>
                  <a:schemeClr val="tx1"/>
                </a:solidFill>
                <a:effectLst/>
                <a:latin typeface="+mn-lt"/>
                <a:ea typeface="+mn-ea"/>
                <a:cs typeface="+mn-cs"/>
              </a:rPr>
              <a:t>dem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onstrated</a:t>
            </a:r>
            <a:r>
              <a:rPr lang="en-US" sz="1200" b="0" kern="1200" dirty="0" smtClean="0">
                <a:solidFill>
                  <a:schemeClr val="tx1"/>
                </a:solidFill>
                <a:effectLst/>
                <a:latin typeface="+mn-lt"/>
                <a:ea typeface="+mn-ea"/>
                <a:cs typeface="+mn-cs"/>
              </a:rPr>
              <a:t> advantage.) </a:t>
            </a:r>
            <a:endParaRPr lang="en-US" dirty="0" smtClean="0"/>
          </a:p>
          <a:p>
            <a:endParaRPr lang="en-US" dirty="0"/>
          </a:p>
        </p:txBody>
      </p:sp>
      <p:sp>
        <p:nvSpPr>
          <p:cNvPr id="4" name="Slide Number Placeholder 3"/>
          <p:cNvSpPr>
            <a:spLocks noGrp="1"/>
          </p:cNvSpPr>
          <p:nvPr>
            <p:ph type="sldNum" sz="quarter" idx="10"/>
          </p:nvPr>
        </p:nvSpPr>
        <p:spPr/>
        <p:txBody>
          <a:bodyPr/>
          <a:lstStyle/>
          <a:p>
            <a:fld id="{029E7C09-D016-B643-9B12-25121EF68C27}" type="slidenum">
              <a:rPr lang="en-US" smtClean="0"/>
              <a:pPr/>
              <a:t>24</a:t>
            </a:fld>
            <a:endParaRPr lang="en-US"/>
          </a:p>
        </p:txBody>
      </p:sp>
    </p:spTree>
    <p:extLst>
      <p:ext uri="{BB962C8B-B14F-4D97-AF65-F5344CB8AC3E}">
        <p14:creationId xmlns:p14="http://schemas.microsoft.com/office/powerpoint/2010/main" val="47424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Title Slide">
    <p:bg>
      <p:bgPr>
        <a:solidFill>
          <a:srgbClr val="D9D9D9">
            <a:alpha val="0"/>
          </a:srgbClr>
        </a:solidFill>
        <a:effectLst/>
      </p:bgPr>
    </p:bg>
    <p:spTree>
      <p:nvGrpSpPr>
        <p:cNvPr id="1" name=""/>
        <p:cNvGrpSpPr/>
        <p:nvPr/>
      </p:nvGrpSpPr>
      <p:grpSpPr>
        <a:xfrm>
          <a:off x="0" y="0"/>
          <a:ext cx="0" cy="0"/>
          <a:chOff x="0" y="0"/>
          <a:chExt cx="0" cy="0"/>
        </a:xfrm>
      </p:grpSpPr>
      <p:sp>
        <p:nvSpPr>
          <p:cNvPr id="2" name="Rectangle 11"/>
          <p:cNvSpPr>
            <a:spLocks noChangeArrowheads="1"/>
          </p:cNvSpPr>
          <p:nvPr/>
        </p:nvSpPr>
        <p:spPr bwMode="auto">
          <a:xfrm>
            <a:off x="0" y="0"/>
            <a:ext cx="12192000" cy="6858000"/>
          </a:xfrm>
          <a:prstGeom prst="rect">
            <a:avLst/>
          </a:prstGeom>
          <a:noFill/>
          <a:ln w="9525">
            <a:solidFill>
              <a:schemeClr val="tx1"/>
            </a:solidFill>
            <a:miter lim="800000"/>
            <a:headEnd/>
            <a:tailEnd/>
          </a:ln>
        </p:spPr>
        <p:txBody>
          <a:bodyPr wrap="none" anchor="ctr"/>
          <a:lstStyle>
            <a:lvl1pPr>
              <a:defRPr sz="2000" b="1">
                <a:solidFill>
                  <a:srgbClr val="00457C"/>
                </a:solidFill>
                <a:latin typeface="Times New Roman" charset="0"/>
              </a:defRPr>
            </a:lvl1pPr>
            <a:lvl2pPr marL="742950" indent="-285750">
              <a:defRPr sz="2000" b="1">
                <a:solidFill>
                  <a:srgbClr val="00457C"/>
                </a:solidFill>
                <a:latin typeface="Times New Roman" charset="0"/>
              </a:defRPr>
            </a:lvl2pPr>
            <a:lvl3pPr marL="1143000" indent="-228600">
              <a:defRPr sz="2000" b="1">
                <a:solidFill>
                  <a:srgbClr val="00457C"/>
                </a:solidFill>
                <a:latin typeface="Times New Roman" charset="0"/>
              </a:defRPr>
            </a:lvl3pPr>
            <a:lvl4pPr marL="1600200" indent="-228600">
              <a:defRPr sz="2000" b="1">
                <a:solidFill>
                  <a:srgbClr val="00457C"/>
                </a:solidFill>
                <a:latin typeface="Times New Roman" charset="0"/>
              </a:defRPr>
            </a:lvl4pPr>
            <a:lvl5pPr marL="2057400" indent="-228600">
              <a:defRPr sz="2000" b="1">
                <a:solidFill>
                  <a:srgbClr val="00457C"/>
                </a:solidFill>
                <a:latin typeface="Times New Roman" charset="0"/>
              </a:defRPr>
            </a:lvl5pPr>
            <a:lvl6pPr marL="2514600" indent="-228600" algn="ctr" eaLnBrk="0" fontAlgn="base" hangingPunct="0">
              <a:spcBef>
                <a:spcPct val="0"/>
              </a:spcBef>
              <a:spcAft>
                <a:spcPct val="0"/>
              </a:spcAft>
              <a:defRPr sz="2000" b="1">
                <a:solidFill>
                  <a:srgbClr val="00457C"/>
                </a:solidFill>
                <a:latin typeface="Times New Roman" charset="0"/>
              </a:defRPr>
            </a:lvl6pPr>
            <a:lvl7pPr marL="2971800" indent="-228600" algn="ctr" eaLnBrk="0" fontAlgn="base" hangingPunct="0">
              <a:spcBef>
                <a:spcPct val="0"/>
              </a:spcBef>
              <a:spcAft>
                <a:spcPct val="0"/>
              </a:spcAft>
              <a:defRPr sz="2000" b="1">
                <a:solidFill>
                  <a:srgbClr val="00457C"/>
                </a:solidFill>
                <a:latin typeface="Times New Roman" charset="0"/>
              </a:defRPr>
            </a:lvl7pPr>
            <a:lvl8pPr marL="3429000" indent="-228600" algn="ctr" eaLnBrk="0" fontAlgn="base" hangingPunct="0">
              <a:spcBef>
                <a:spcPct val="0"/>
              </a:spcBef>
              <a:spcAft>
                <a:spcPct val="0"/>
              </a:spcAft>
              <a:defRPr sz="2000" b="1">
                <a:solidFill>
                  <a:srgbClr val="00457C"/>
                </a:solidFill>
                <a:latin typeface="Times New Roman" charset="0"/>
              </a:defRPr>
            </a:lvl8pPr>
            <a:lvl9pPr marL="3886200" indent="-228600" algn="ctr" eaLnBrk="0" fontAlgn="base" hangingPunct="0">
              <a:spcBef>
                <a:spcPct val="0"/>
              </a:spcBef>
              <a:spcAft>
                <a:spcPct val="0"/>
              </a:spcAft>
              <a:defRPr sz="2000" b="1">
                <a:solidFill>
                  <a:srgbClr val="00457C"/>
                </a:solidFill>
                <a:latin typeface="Times New Roman" charset="0"/>
              </a:defRPr>
            </a:lvl9pPr>
          </a:lstStyle>
          <a:p>
            <a:pPr algn="ctr">
              <a:defRPr/>
            </a:pPr>
            <a:endParaRPr lang="en-US" altLang="en-US" sz="2000" smtClean="0"/>
          </a:p>
        </p:txBody>
      </p:sp>
      <p:sp>
        <p:nvSpPr>
          <p:cNvPr id="3" name="Rectangle 12"/>
          <p:cNvSpPr>
            <a:spLocks noChangeArrowheads="1"/>
          </p:cNvSpPr>
          <p:nvPr/>
        </p:nvSpPr>
        <p:spPr bwMode="auto">
          <a:xfrm>
            <a:off x="0" y="0"/>
            <a:ext cx="12192000" cy="2438400"/>
          </a:xfrm>
          <a:prstGeom prst="rect">
            <a:avLst/>
          </a:prstGeom>
          <a:solidFill>
            <a:schemeClr val="bg1">
              <a:lumMod val="75000"/>
              <a:alpha val="32000"/>
            </a:schemeClr>
          </a:solidFill>
          <a:ln w="9525">
            <a:noFill/>
            <a:miter lim="800000"/>
            <a:headEnd/>
            <a:tailEnd/>
          </a:ln>
        </p:spPr>
        <p:txBody>
          <a:bodyPr wrap="none" anchor="ctr"/>
          <a:lstStyle>
            <a:lvl1pPr>
              <a:defRPr sz="2000" b="1">
                <a:solidFill>
                  <a:srgbClr val="00457C"/>
                </a:solidFill>
                <a:latin typeface="Times New Roman" charset="0"/>
              </a:defRPr>
            </a:lvl1pPr>
            <a:lvl2pPr marL="742950" indent="-285750">
              <a:defRPr sz="2000" b="1">
                <a:solidFill>
                  <a:srgbClr val="00457C"/>
                </a:solidFill>
                <a:latin typeface="Times New Roman" charset="0"/>
              </a:defRPr>
            </a:lvl2pPr>
            <a:lvl3pPr marL="1143000" indent="-228600">
              <a:defRPr sz="2000" b="1">
                <a:solidFill>
                  <a:srgbClr val="00457C"/>
                </a:solidFill>
                <a:latin typeface="Times New Roman" charset="0"/>
              </a:defRPr>
            </a:lvl3pPr>
            <a:lvl4pPr marL="1600200" indent="-228600">
              <a:defRPr sz="2000" b="1">
                <a:solidFill>
                  <a:srgbClr val="00457C"/>
                </a:solidFill>
                <a:latin typeface="Times New Roman" charset="0"/>
              </a:defRPr>
            </a:lvl4pPr>
            <a:lvl5pPr marL="2057400" indent="-228600">
              <a:defRPr sz="2000" b="1">
                <a:solidFill>
                  <a:srgbClr val="00457C"/>
                </a:solidFill>
                <a:latin typeface="Times New Roman" charset="0"/>
              </a:defRPr>
            </a:lvl5pPr>
            <a:lvl6pPr marL="2514600" indent="-228600" algn="ctr" eaLnBrk="0" fontAlgn="base" hangingPunct="0">
              <a:spcBef>
                <a:spcPct val="0"/>
              </a:spcBef>
              <a:spcAft>
                <a:spcPct val="0"/>
              </a:spcAft>
              <a:defRPr sz="2000" b="1">
                <a:solidFill>
                  <a:srgbClr val="00457C"/>
                </a:solidFill>
                <a:latin typeface="Times New Roman" charset="0"/>
              </a:defRPr>
            </a:lvl6pPr>
            <a:lvl7pPr marL="2971800" indent="-228600" algn="ctr" eaLnBrk="0" fontAlgn="base" hangingPunct="0">
              <a:spcBef>
                <a:spcPct val="0"/>
              </a:spcBef>
              <a:spcAft>
                <a:spcPct val="0"/>
              </a:spcAft>
              <a:defRPr sz="2000" b="1">
                <a:solidFill>
                  <a:srgbClr val="00457C"/>
                </a:solidFill>
                <a:latin typeface="Times New Roman" charset="0"/>
              </a:defRPr>
            </a:lvl7pPr>
            <a:lvl8pPr marL="3429000" indent="-228600" algn="ctr" eaLnBrk="0" fontAlgn="base" hangingPunct="0">
              <a:spcBef>
                <a:spcPct val="0"/>
              </a:spcBef>
              <a:spcAft>
                <a:spcPct val="0"/>
              </a:spcAft>
              <a:defRPr sz="2000" b="1">
                <a:solidFill>
                  <a:srgbClr val="00457C"/>
                </a:solidFill>
                <a:latin typeface="Times New Roman" charset="0"/>
              </a:defRPr>
            </a:lvl8pPr>
            <a:lvl9pPr marL="3886200" indent="-228600" algn="ctr" eaLnBrk="0" fontAlgn="base" hangingPunct="0">
              <a:spcBef>
                <a:spcPct val="0"/>
              </a:spcBef>
              <a:spcAft>
                <a:spcPct val="0"/>
              </a:spcAft>
              <a:defRPr sz="2000" b="1">
                <a:solidFill>
                  <a:srgbClr val="00457C"/>
                </a:solidFill>
                <a:latin typeface="Times New Roman" charset="0"/>
              </a:defRPr>
            </a:lvl9pPr>
          </a:lstStyle>
          <a:p>
            <a:pPr algn="ctr">
              <a:defRPr/>
            </a:pPr>
            <a:endParaRPr lang="en-US" altLang="en-US" sz="2000" smtClean="0"/>
          </a:p>
        </p:txBody>
      </p:sp>
      <p:sp>
        <p:nvSpPr>
          <p:cNvPr id="4" name="Rectangle 12"/>
          <p:cNvSpPr>
            <a:spLocks noChangeArrowheads="1"/>
          </p:cNvSpPr>
          <p:nvPr/>
        </p:nvSpPr>
        <p:spPr bwMode="auto">
          <a:xfrm>
            <a:off x="0" y="2438400"/>
            <a:ext cx="12192000" cy="762000"/>
          </a:xfrm>
          <a:prstGeom prst="rect">
            <a:avLst/>
          </a:prstGeom>
          <a:solidFill>
            <a:schemeClr val="bg1">
              <a:lumMod val="75000"/>
              <a:alpha val="61000"/>
            </a:schemeClr>
          </a:solidFill>
          <a:ln w="9525">
            <a:solidFill>
              <a:srgbClr val="003968"/>
            </a:solidFill>
            <a:miter lim="800000"/>
            <a:headEnd/>
            <a:tailEnd/>
          </a:ln>
        </p:spPr>
        <p:txBody>
          <a:bodyPr wrap="none" anchor="ctr"/>
          <a:lstStyle>
            <a:lvl1pPr>
              <a:defRPr sz="2000" b="1">
                <a:solidFill>
                  <a:srgbClr val="00457C"/>
                </a:solidFill>
                <a:latin typeface="Times New Roman" charset="0"/>
              </a:defRPr>
            </a:lvl1pPr>
            <a:lvl2pPr marL="742950" indent="-285750">
              <a:defRPr sz="2000" b="1">
                <a:solidFill>
                  <a:srgbClr val="00457C"/>
                </a:solidFill>
                <a:latin typeface="Times New Roman" charset="0"/>
              </a:defRPr>
            </a:lvl2pPr>
            <a:lvl3pPr marL="1143000" indent="-228600">
              <a:defRPr sz="2000" b="1">
                <a:solidFill>
                  <a:srgbClr val="00457C"/>
                </a:solidFill>
                <a:latin typeface="Times New Roman" charset="0"/>
              </a:defRPr>
            </a:lvl3pPr>
            <a:lvl4pPr marL="1600200" indent="-228600">
              <a:defRPr sz="2000" b="1">
                <a:solidFill>
                  <a:srgbClr val="00457C"/>
                </a:solidFill>
                <a:latin typeface="Times New Roman" charset="0"/>
              </a:defRPr>
            </a:lvl4pPr>
            <a:lvl5pPr marL="2057400" indent="-228600">
              <a:defRPr sz="2000" b="1">
                <a:solidFill>
                  <a:srgbClr val="00457C"/>
                </a:solidFill>
                <a:latin typeface="Times New Roman" charset="0"/>
              </a:defRPr>
            </a:lvl5pPr>
            <a:lvl6pPr marL="2514600" indent="-228600" algn="ctr" eaLnBrk="0" fontAlgn="base" hangingPunct="0">
              <a:spcBef>
                <a:spcPct val="0"/>
              </a:spcBef>
              <a:spcAft>
                <a:spcPct val="0"/>
              </a:spcAft>
              <a:defRPr sz="2000" b="1">
                <a:solidFill>
                  <a:srgbClr val="00457C"/>
                </a:solidFill>
                <a:latin typeface="Times New Roman" charset="0"/>
              </a:defRPr>
            </a:lvl6pPr>
            <a:lvl7pPr marL="2971800" indent="-228600" algn="ctr" eaLnBrk="0" fontAlgn="base" hangingPunct="0">
              <a:spcBef>
                <a:spcPct val="0"/>
              </a:spcBef>
              <a:spcAft>
                <a:spcPct val="0"/>
              </a:spcAft>
              <a:defRPr sz="2000" b="1">
                <a:solidFill>
                  <a:srgbClr val="00457C"/>
                </a:solidFill>
                <a:latin typeface="Times New Roman" charset="0"/>
              </a:defRPr>
            </a:lvl7pPr>
            <a:lvl8pPr marL="3429000" indent="-228600" algn="ctr" eaLnBrk="0" fontAlgn="base" hangingPunct="0">
              <a:spcBef>
                <a:spcPct val="0"/>
              </a:spcBef>
              <a:spcAft>
                <a:spcPct val="0"/>
              </a:spcAft>
              <a:defRPr sz="2000" b="1">
                <a:solidFill>
                  <a:srgbClr val="00457C"/>
                </a:solidFill>
                <a:latin typeface="Times New Roman" charset="0"/>
              </a:defRPr>
            </a:lvl8pPr>
            <a:lvl9pPr marL="3886200" indent="-228600" algn="ctr" eaLnBrk="0" fontAlgn="base" hangingPunct="0">
              <a:spcBef>
                <a:spcPct val="0"/>
              </a:spcBef>
              <a:spcAft>
                <a:spcPct val="0"/>
              </a:spcAft>
              <a:defRPr sz="2000" b="1">
                <a:solidFill>
                  <a:srgbClr val="00457C"/>
                </a:solidFill>
                <a:latin typeface="Times New Roman" charset="0"/>
              </a:defRPr>
            </a:lvl9pPr>
          </a:lstStyle>
          <a:p>
            <a:pPr algn="ctr">
              <a:defRPr/>
            </a:pPr>
            <a:endParaRPr lang="en-US" altLang="en-US" sz="2000" smtClean="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675218"/>
            <a:ext cx="5181600" cy="108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304800" y="3835401"/>
            <a:ext cx="1158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00457C"/>
                </a:solidFill>
                <a:latin typeface="Times New Roman" panose="02020603050405020304" pitchFamily="18" charset="0"/>
              </a:defRPr>
            </a:lvl1pPr>
            <a:lvl2pPr marL="742950" indent="-285750">
              <a:defRPr sz="2000" b="1">
                <a:solidFill>
                  <a:srgbClr val="00457C"/>
                </a:solidFill>
                <a:latin typeface="Times New Roman" panose="02020603050405020304" pitchFamily="18" charset="0"/>
              </a:defRPr>
            </a:lvl2pPr>
            <a:lvl3pPr marL="1143000" indent="-228600">
              <a:defRPr sz="2000" b="1">
                <a:solidFill>
                  <a:srgbClr val="00457C"/>
                </a:solidFill>
                <a:latin typeface="Times New Roman" panose="02020603050405020304" pitchFamily="18" charset="0"/>
              </a:defRPr>
            </a:lvl3pPr>
            <a:lvl4pPr marL="1600200" indent="-228600">
              <a:defRPr sz="2000" b="1">
                <a:solidFill>
                  <a:srgbClr val="00457C"/>
                </a:solidFill>
                <a:latin typeface="Times New Roman" panose="02020603050405020304" pitchFamily="18" charset="0"/>
              </a:defRPr>
            </a:lvl4pPr>
            <a:lvl5pPr marL="2057400" indent="-228600">
              <a:defRPr sz="2000" b="1">
                <a:solidFill>
                  <a:srgbClr val="00457C"/>
                </a:solidFill>
                <a:latin typeface="Times New Roman" panose="02020603050405020304" pitchFamily="18" charset="0"/>
              </a:defRPr>
            </a:lvl5pPr>
            <a:lvl6pPr marL="2514600" indent="-228600" eaLnBrk="0" fontAlgn="base" hangingPunct="0">
              <a:spcBef>
                <a:spcPct val="0"/>
              </a:spcBef>
              <a:spcAft>
                <a:spcPct val="0"/>
              </a:spcAft>
              <a:defRPr sz="2000" b="1">
                <a:solidFill>
                  <a:srgbClr val="00457C"/>
                </a:solidFill>
                <a:latin typeface="Times New Roman" panose="02020603050405020304" pitchFamily="18" charset="0"/>
              </a:defRPr>
            </a:lvl6pPr>
            <a:lvl7pPr marL="2971800" indent="-228600" eaLnBrk="0" fontAlgn="base" hangingPunct="0">
              <a:spcBef>
                <a:spcPct val="0"/>
              </a:spcBef>
              <a:spcAft>
                <a:spcPct val="0"/>
              </a:spcAft>
              <a:defRPr sz="2000" b="1">
                <a:solidFill>
                  <a:srgbClr val="00457C"/>
                </a:solidFill>
                <a:latin typeface="Times New Roman" panose="02020603050405020304" pitchFamily="18" charset="0"/>
              </a:defRPr>
            </a:lvl7pPr>
            <a:lvl8pPr marL="3429000" indent="-228600" eaLnBrk="0" fontAlgn="base" hangingPunct="0">
              <a:spcBef>
                <a:spcPct val="0"/>
              </a:spcBef>
              <a:spcAft>
                <a:spcPct val="0"/>
              </a:spcAft>
              <a:defRPr sz="2000" b="1">
                <a:solidFill>
                  <a:srgbClr val="00457C"/>
                </a:solidFill>
                <a:latin typeface="Times New Roman" panose="02020603050405020304" pitchFamily="18" charset="0"/>
              </a:defRPr>
            </a:lvl8pPr>
            <a:lvl9pPr marL="3886200" indent="-228600" eaLnBrk="0" fontAlgn="base" hangingPunct="0">
              <a:spcBef>
                <a:spcPct val="0"/>
              </a:spcBef>
              <a:spcAft>
                <a:spcPct val="0"/>
              </a:spcAft>
              <a:defRPr sz="2000" b="1">
                <a:solidFill>
                  <a:srgbClr val="00457C"/>
                </a:solidFill>
                <a:latin typeface="Times New Roman" panose="02020603050405020304" pitchFamily="18" charset="0"/>
              </a:defRPr>
            </a:lvl9pPr>
          </a:lstStyle>
          <a:p>
            <a:pPr algn="ctr"/>
            <a:endParaRPr lang="en-US" altLang="en-US" sz="3200" b="0" dirty="0">
              <a:latin typeface="Avenir Next"/>
              <a:ea typeface="Avenir Next"/>
              <a:cs typeface="Avenir Next"/>
              <a:sym typeface="Tahoma" panose="020B0604030504040204" pitchFamily="34" charset="0"/>
            </a:endParaRPr>
          </a:p>
        </p:txBody>
      </p:sp>
    </p:spTree>
    <p:extLst>
      <p:ext uri="{BB962C8B-B14F-4D97-AF65-F5344CB8AC3E}">
        <p14:creationId xmlns:p14="http://schemas.microsoft.com/office/powerpoint/2010/main" val="3707776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1924051" y="3649133"/>
            <a:ext cx="749088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924655" y="1600201"/>
            <a:ext cx="7489336" cy="1887951"/>
          </a:xfrm>
          <a:prstGeom prst="rect">
            <a:avLst/>
          </a:prstGeom>
        </p:spPr>
        <p:txBody>
          <a:bodyPr anchor="b"/>
          <a:lstStyle>
            <a:lvl1pPr algn="l">
              <a:defRPr lang="en-US" sz="4400" kern="1200" cap="none" dirty="0" smtClean="0">
                <a:solidFill>
                  <a:srgbClr val="00386B"/>
                </a:solidFill>
                <a:latin typeface="Avenir Nex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924656" y="3650268"/>
            <a:ext cx="7489336" cy="1012929"/>
          </a:xfrm>
          <a:prstGeom prst="rect">
            <a:avLst/>
          </a:prstGeom>
        </p:spPr>
        <p:txBody>
          <a:bodyPr tIns="91440">
            <a:normAutofit/>
          </a:bodyPr>
          <a:lstStyle>
            <a:lvl1pPr marL="0" indent="0" algn="l">
              <a:lnSpc>
                <a:spcPct val="100000"/>
              </a:lnSpc>
              <a:buNone/>
              <a:defRPr sz="2400">
                <a:solidFill>
                  <a:srgbClr val="003968"/>
                </a:solidFill>
                <a:latin typeface="Avenir Next"/>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9088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E71DF0D-1CDE-B540-BA63-B9ABD2C599E6}" type="datetimeFigureOut">
              <a:rPr lang="en-US" smtClean="0"/>
              <a:pPr/>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A570C-7A1A-B744-9905-A7A649F35378}" type="slidenum">
              <a:rPr lang="en-US" smtClean="0"/>
              <a:pPr/>
              <a:t>‹#›</a:t>
            </a:fld>
            <a:endParaRPr lang="en-US"/>
          </a:p>
        </p:txBody>
      </p:sp>
    </p:spTree>
    <p:extLst>
      <p:ext uri="{BB962C8B-B14F-4D97-AF65-F5344CB8AC3E}">
        <p14:creationId xmlns:p14="http://schemas.microsoft.com/office/powerpoint/2010/main" val="4286914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402869" y="4822207"/>
            <a:ext cx="1134931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513165" y="3525980"/>
            <a:ext cx="5904568"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6974824" y="261016"/>
            <a:ext cx="4578213"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4063970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with Bullets">
    <p:spTree>
      <p:nvGrpSpPr>
        <p:cNvPr id="1" name=""/>
        <p:cNvGrpSpPr/>
        <p:nvPr/>
      </p:nvGrpSpPr>
      <p:grpSpPr>
        <a:xfrm>
          <a:off x="0" y="0"/>
          <a:ext cx="0" cy="0"/>
          <a:chOff x="0" y="0"/>
          <a:chExt cx="0" cy="0"/>
        </a:xfrm>
      </p:grpSpPr>
      <p:sp>
        <p:nvSpPr>
          <p:cNvPr id="4" name="Rectangle 12"/>
          <p:cNvSpPr>
            <a:spLocks noChangeArrowheads="1"/>
          </p:cNvSpPr>
          <p:nvPr/>
        </p:nvSpPr>
        <p:spPr bwMode="auto">
          <a:xfrm>
            <a:off x="0" y="0"/>
            <a:ext cx="12192000" cy="1295400"/>
          </a:xfrm>
          <a:prstGeom prst="rect">
            <a:avLst/>
          </a:prstGeom>
          <a:solidFill>
            <a:schemeClr val="bg1">
              <a:lumMod val="75000"/>
              <a:alpha val="61000"/>
            </a:schemeClr>
          </a:solidFill>
          <a:ln w="9525">
            <a:solidFill>
              <a:srgbClr val="003968"/>
            </a:solidFill>
            <a:miter lim="800000"/>
            <a:headEnd/>
            <a:tailEnd/>
          </a:ln>
        </p:spPr>
        <p:txBody>
          <a:bodyPr wrap="none" anchor="ctr"/>
          <a:lstStyle>
            <a:lvl1pPr>
              <a:defRPr sz="2000" b="1">
                <a:solidFill>
                  <a:srgbClr val="00457C"/>
                </a:solidFill>
                <a:latin typeface="Times New Roman" charset="0"/>
              </a:defRPr>
            </a:lvl1pPr>
            <a:lvl2pPr marL="742950" indent="-285750">
              <a:defRPr sz="2000" b="1">
                <a:solidFill>
                  <a:srgbClr val="00457C"/>
                </a:solidFill>
                <a:latin typeface="Times New Roman" charset="0"/>
              </a:defRPr>
            </a:lvl2pPr>
            <a:lvl3pPr marL="1143000" indent="-228600">
              <a:defRPr sz="2000" b="1">
                <a:solidFill>
                  <a:srgbClr val="00457C"/>
                </a:solidFill>
                <a:latin typeface="Times New Roman" charset="0"/>
              </a:defRPr>
            </a:lvl3pPr>
            <a:lvl4pPr marL="1600200" indent="-228600">
              <a:defRPr sz="2000" b="1">
                <a:solidFill>
                  <a:srgbClr val="00457C"/>
                </a:solidFill>
                <a:latin typeface="Times New Roman" charset="0"/>
              </a:defRPr>
            </a:lvl4pPr>
            <a:lvl5pPr marL="2057400" indent="-228600">
              <a:defRPr sz="2000" b="1">
                <a:solidFill>
                  <a:srgbClr val="00457C"/>
                </a:solidFill>
                <a:latin typeface="Times New Roman" charset="0"/>
              </a:defRPr>
            </a:lvl5pPr>
            <a:lvl6pPr marL="2514600" indent="-228600" algn="ctr" eaLnBrk="0" fontAlgn="base" hangingPunct="0">
              <a:spcBef>
                <a:spcPct val="0"/>
              </a:spcBef>
              <a:spcAft>
                <a:spcPct val="0"/>
              </a:spcAft>
              <a:defRPr sz="2000" b="1">
                <a:solidFill>
                  <a:srgbClr val="00457C"/>
                </a:solidFill>
                <a:latin typeface="Times New Roman" charset="0"/>
              </a:defRPr>
            </a:lvl6pPr>
            <a:lvl7pPr marL="2971800" indent="-228600" algn="ctr" eaLnBrk="0" fontAlgn="base" hangingPunct="0">
              <a:spcBef>
                <a:spcPct val="0"/>
              </a:spcBef>
              <a:spcAft>
                <a:spcPct val="0"/>
              </a:spcAft>
              <a:defRPr sz="2000" b="1">
                <a:solidFill>
                  <a:srgbClr val="00457C"/>
                </a:solidFill>
                <a:latin typeface="Times New Roman" charset="0"/>
              </a:defRPr>
            </a:lvl7pPr>
            <a:lvl8pPr marL="3429000" indent="-228600" algn="ctr" eaLnBrk="0" fontAlgn="base" hangingPunct="0">
              <a:spcBef>
                <a:spcPct val="0"/>
              </a:spcBef>
              <a:spcAft>
                <a:spcPct val="0"/>
              </a:spcAft>
              <a:defRPr sz="2000" b="1">
                <a:solidFill>
                  <a:srgbClr val="00457C"/>
                </a:solidFill>
                <a:latin typeface="Times New Roman" charset="0"/>
              </a:defRPr>
            </a:lvl8pPr>
            <a:lvl9pPr marL="3886200" indent="-228600" algn="ctr" eaLnBrk="0" fontAlgn="base" hangingPunct="0">
              <a:spcBef>
                <a:spcPct val="0"/>
              </a:spcBef>
              <a:spcAft>
                <a:spcPct val="0"/>
              </a:spcAft>
              <a:defRPr sz="2000" b="1">
                <a:solidFill>
                  <a:srgbClr val="00457C"/>
                </a:solidFill>
                <a:latin typeface="Times New Roman" charset="0"/>
              </a:defRPr>
            </a:lvl9pPr>
          </a:lstStyle>
          <a:p>
            <a:pPr algn="ctr">
              <a:defRPr/>
            </a:pPr>
            <a:endParaRPr lang="en-US" altLang="en-US" sz="2000" smtClean="0"/>
          </a:p>
        </p:txBody>
      </p:sp>
      <p:sp>
        <p:nvSpPr>
          <p:cNvPr id="5" name="Title 1"/>
          <p:cNvSpPr>
            <a:spLocks noGrp="1"/>
          </p:cNvSpPr>
          <p:nvPr>
            <p:ph type="title"/>
          </p:nvPr>
        </p:nvSpPr>
        <p:spPr bwMode="auto">
          <a:xfrm>
            <a:off x="304800" y="171450"/>
            <a:ext cx="11582400"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 anchorCtr="0" compatLnSpc="1">
            <a:prstTxWarp prst="textNoShape">
              <a:avLst/>
            </a:prstTxWarp>
          </a:bodyPr>
          <a:lstStyle>
            <a:lvl1pPr algn="ctr" defTabSz="914377" rtl="0" eaLnBrk="0" fontAlgn="base" hangingPunct="0">
              <a:lnSpc>
                <a:spcPct val="90000"/>
              </a:lnSpc>
              <a:spcBef>
                <a:spcPct val="0"/>
              </a:spcBef>
              <a:spcAft>
                <a:spcPct val="0"/>
              </a:spcAft>
              <a:defRPr lang="en-US" altLang="en-US" sz="5867" b="0" kern="1200" cap="none" dirty="0" smtClean="0">
                <a:solidFill>
                  <a:srgbClr val="00386B"/>
                </a:solidFill>
                <a:latin typeface="Avenir Next"/>
                <a:ea typeface="+mj-ea"/>
                <a:cs typeface="+mj-cs"/>
              </a:defRPr>
            </a:lvl1pPr>
          </a:lstStyle>
          <a:p>
            <a:r>
              <a:rPr lang="en-US" altLang="en-US" smtClean="0"/>
              <a:t>Click to edit Master title style</a:t>
            </a:r>
            <a:endParaRPr lang="en-US" altLang="en-US" dirty="0" smtClean="0"/>
          </a:p>
        </p:txBody>
      </p:sp>
      <p:sp>
        <p:nvSpPr>
          <p:cNvPr id="6" name="Content Placeholder 2"/>
          <p:cNvSpPr>
            <a:spLocks noGrp="1"/>
          </p:cNvSpPr>
          <p:nvPr>
            <p:ph sz="quarter" idx="10"/>
          </p:nvPr>
        </p:nvSpPr>
        <p:spPr bwMode="auto">
          <a:xfrm>
            <a:off x="294640" y="1498600"/>
            <a:ext cx="11582400" cy="436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lang="en-US" altLang="en-US" sz="3200" kern="1200" dirty="0" smtClean="0">
                <a:solidFill>
                  <a:srgbClr val="003968"/>
                </a:solidFill>
                <a:latin typeface="Avenir Next"/>
                <a:ea typeface="+mn-ea"/>
                <a:cs typeface="+mn-cs"/>
              </a:defRPr>
            </a:lvl1pPr>
          </a:lstStyle>
          <a:p>
            <a:pPr lvl="0"/>
            <a:r>
              <a:rPr lang="en-US" altLang="en-US" smtClean="0"/>
              <a:t>Edit Master text styles</a:t>
            </a:r>
          </a:p>
        </p:txBody>
      </p:sp>
    </p:spTree>
    <p:extLst>
      <p:ext uri="{BB962C8B-B14F-4D97-AF65-F5344CB8AC3E}">
        <p14:creationId xmlns:p14="http://schemas.microsoft.com/office/powerpoint/2010/main" val="2461232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without Bullets">
    <p:spTree>
      <p:nvGrpSpPr>
        <p:cNvPr id="1" name=""/>
        <p:cNvGrpSpPr/>
        <p:nvPr/>
      </p:nvGrpSpPr>
      <p:grpSpPr>
        <a:xfrm>
          <a:off x="0" y="0"/>
          <a:ext cx="0" cy="0"/>
          <a:chOff x="0" y="0"/>
          <a:chExt cx="0" cy="0"/>
        </a:xfrm>
      </p:grpSpPr>
      <p:sp>
        <p:nvSpPr>
          <p:cNvPr id="5" name="Rectangle 12"/>
          <p:cNvSpPr>
            <a:spLocks noChangeArrowheads="1"/>
          </p:cNvSpPr>
          <p:nvPr/>
        </p:nvSpPr>
        <p:spPr bwMode="auto">
          <a:xfrm>
            <a:off x="0" y="0"/>
            <a:ext cx="12192000" cy="1295400"/>
          </a:xfrm>
          <a:prstGeom prst="rect">
            <a:avLst/>
          </a:prstGeom>
          <a:solidFill>
            <a:schemeClr val="bg1">
              <a:lumMod val="75000"/>
              <a:alpha val="61000"/>
            </a:schemeClr>
          </a:solidFill>
          <a:ln w="9525">
            <a:solidFill>
              <a:srgbClr val="003968"/>
            </a:solidFill>
            <a:miter lim="800000"/>
            <a:headEnd/>
            <a:tailEnd/>
          </a:ln>
        </p:spPr>
        <p:txBody>
          <a:bodyPr wrap="none" anchor="ctr"/>
          <a:lstStyle>
            <a:lvl1pPr>
              <a:defRPr sz="2000" b="1">
                <a:solidFill>
                  <a:srgbClr val="00457C"/>
                </a:solidFill>
                <a:latin typeface="Times New Roman" charset="0"/>
              </a:defRPr>
            </a:lvl1pPr>
            <a:lvl2pPr marL="742950" indent="-285750">
              <a:defRPr sz="2000" b="1">
                <a:solidFill>
                  <a:srgbClr val="00457C"/>
                </a:solidFill>
                <a:latin typeface="Times New Roman" charset="0"/>
              </a:defRPr>
            </a:lvl2pPr>
            <a:lvl3pPr marL="1143000" indent="-228600">
              <a:defRPr sz="2000" b="1">
                <a:solidFill>
                  <a:srgbClr val="00457C"/>
                </a:solidFill>
                <a:latin typeface="Times New Roman" charset="0"/>
              </a:defRPr>
            </a:lvl3pPr>
            <a:lvl4pPr marL="1600200" indent="-228600">
              <a:defRPr sz="2000" b="1">
                <a:solidFill>
                  <a:srgbClr val="00457C"/>
                </a:solidFill>
                <a:latin typeface="Times New Roman" charset="0"/>
              </a:defRPr>
            </a:lvl4pPr>
            <a:lvl5pPr marL="2057400" indent="-228600">
              <a:defRPr sz="2000" b="1">
                <a:solidFill>
                  <a:srgbClr val="00457C"/>
                </a:solidFill>
                <a:latin typeface="Times New Roman" charset="0"/>
              </a:defRPr>
            </a:lvl5pPr>
            <a:lvl6pPr marL="2514600" indent="-228600" algn="ctr" eaLnBrk="0" fontAlgn="base" hangingPunct="0">
              <a:spcBef>
                <a:spcPct val="0"/>
              </a:spcBef>
              <a:spcAft>
                <a:spcPct val="0"/>
              </a:spcAft>
              <a:defRPr sz="2000" b="1">
                <a:solidFill>
                  <a:srgbClr val="00457C"/>
                </a:solidFill>
                <a:latin typeface="Times New Roman" charset="0"/>
              </a:defRPr>
            </a:lvl6pPr>
            <a:lvl7pPr marL="2971800" indent="-228600" algn="ctr" eaLnBrk="0" fontAlgn="base" hangingPunct="0">
              <a:spcBef>
                <a:spcPct val="0"/>
              </a:spcBef>
              <a:spcAft>
                <a:spcPct val="0"/>
              </a:spcAft>
              <a:defRPr sz="2000" b="1">
                <a:solidFill>
                  <a:srgbClr val="00457C"/>
                </a:solidFill>
                <a:latin typeface="Times New Roman" charset="0"/>
              </a:defRPr>
            </a:lvl7pPr>
            <a:lvl8pPr marL="3429000" indent="-228600" algn="ctr" eaLnBrk="0" fontAlgn="base" hangingPunct="0">
              <a:spcBef>
                <a:spcPct val="0"/>
              </a:spcBef>
              <a:spcAft>
                <a:spcPct val="0"/>
              </a:spcAft>
              <a:defRPr sz="2000" b="1">
                <a:solidFill>
                  <a:srgbClr val="00457C"/>
                </a:solidFill>
                <a:latin typeface="Times New Roman" charset="0"/>
              </a:defRPr>
            </a:lvl8pPr>
            <a:lvl9pPr marL="3886200" indent="-228600" algn="ctr" eaLnBrk="0" fontAlgn="base" hangingPunct="0">
              <a:spcBef>
                <a:spcPct val="0"/>
              </a:spcBef>
              <a:spcAft>
                <a:spcPct val="0"/>
              </a:spcAft>
              <a:defRPr sz="2000" b="1">
                <a:solidFill>
                  <a:srgbClr val="00457C"/>
                </a:solidFill>
                <a:latin typeface="Times New Roman" charset="0"/>
              </a:defRPr>
            </a:lvl9pPr>
          </a:lstStyle>
          <a:p>
            <a:pPr algn="ctr">
              <a:defRPr/>
            </a:pPr>
            <a:endParaRPr lang="en-US" altLang="en-US" sz="2000" smtClean="0"/>
          </a:p>
        </p:txBody>
      </p:sp>
      <p:sp>
        <p:nvSpPr>
          <p:cNvPr id="3" name="Title 1"/>
          <p:cNvSpPr>
            <a:spLocks noGrp="1"/>
          </p:cNvSpPr>
          <p:nvPr>
            <p:ph type="title"/>
          </p:nvPr>
        </p:nvSpPr>
        <p:spPr bwMode="auto">
          <a:xfrm>
            <a:off x="304800" y="171450"/>
            <a:ext cx="11582400"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 anchorCtr="0" compatLnSpc="1">
            <a:prstTxWarp prst="textNoShape">
              <a:avLst/>
            </a:prstTxWarp>
          </a:bodyPr>
          <a:lstStyle>
            <a:lvl1pPr algn="ctr" defTabSz="914377" rtl="0" eaLnBrk="0" fontAlgn="base" hangingPunct="0">
              <a:lnSpc>
                <a:spcPct val="90000"/>
              </a:lnSpc>
              <a:spcBef>
                <a:spcPct val="0"/>
              </a:spcBef>
              <a:spcAft>
                <a:spcPct val="0"/>
              </a:spcAft>
              <a:defRPr lang="en-US" altLang="en-US" sz="5867" b="0" kern="1200" cap="none" dirty="0" smtClean="0">
                <a:solidFill>
                  <a:srgbClr val="00386B"/>
                </a:solidFill>
                <a:latin typeface="Avenir Next"/>
                <a:ea typeface="+mj-ea"/>
                <a:cs typeface="+mj-cs"/>
              </a:defRPr>
            </a:lvl1pPr>
          </a:lstStyle>
          <a:p>
            <a:r>
              <a:rPr lang="en-US" altLang="en-US" smtClean="0"/>
              <a:t>Click to edit Master title style</a:t>
            </a:r>
            <a:endParaRPr lang="en-US" altLang="en-US" dirty="0" smtClean="0"/>
          </a:p>
        </p:txBody>
      </p:sp>
      <p:sp>
        <p:nvSpPr>
          <p:cNvPr id="4" name="Content Placeholder 2"/>
          <p:cNvSpPr>
            <a:spLocks noGrp="1"/>
          </p:cNvSpPr>
          <p:nvPr>
            <p:ph sz="quarter" idx="10"/>
          </p:nvPr>
        </p:nvSpPr>
        <p:spPr bwMode="auto">
          <a:xfrm>
            <a:off x="294640" y="1498600"/>
            <a:ext cx="11582400" cy="436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0" indent="0">
              <a:buNone/>
              <a:defRPr lang="en-US" altLang="en-US" sz="3200" kern="1200" dirty="0" smtClean="0">
                <a:solidFill>
                  <a:srgbClr val="003968"/>
                </a:solidFill>
                <a:latin typeface="Avenir Next"/>
                <a:ea typeface="+mn-ea"/>
                <a:cs typeface="+mn-cs"/>
              </a:defRPr>
            </a:lvl1pPr>
          </a:lstStyle>
          <a:p>
            <a:pPr lvl="0"/>
            <a:r>
              <a:rPr lang="en-US" altLang="en-US" smtClean="0"/>
              <a:t>Edit Master text styles</a:t>
            </a:r>
          </a:p>
        </p:txBody>
      </p:sp>
    </p:spTree>
    <p:extLst>
      <p:ext uri="{BB962C8B-B14F-4D97-AF65-F5344CB8AC3E}">
        <p14:creationId xmlns:p14="http://schemas.microsoft.com/office/powerpoint/2010/main" val="2052278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Rectangle 12"/>
          <p:cNvSpPr>
            <a:spLocks noChangeArrowheads="1"/>
          </p:cNvSpPr>
          <p:nvPr/>
        </p:nvSpPr>
        <p:spPr bwMode="auto">
          <a:xfrm>
            <a:off x="0" y="0"/>
            <a:ext cx="12192000" cy="1295400"/>
          </a:xfrm>
          <a:prstGeom prst="rect">
            <a:avLst/>
          </a:prstGeom>
          <a:solidFill>
            <a:schemeClr val="bg1">
              <a:lumMod val="75000"/>
              <a:alpha val="61000"/>
            </a:schemeClr>
          </a:solidFill>
          <a:ln w="9525">
            <a:solidFill>
              <a:srgbClr val="003968"/>
            </a:solidFill>
            <a:miter lim="800000"/>
            <a:headEnd/>
            <a:tailEnd/>
          </a:ln>
        </p:spPr>
        <p:txBody>
          <a:bodyPr wrap="none" anchor="ctr"/>
          <a:lstStyle>
            <a:lvl1pPr>
              <a:defRPr sz="2000" b="1">
                <a:solidFill>
                  <a:srgbClr val="00457C"/>
                </a:solidFill>
                <a:latin typeface="Times New Roman" charset="0"/>
              </a:defRPr>
            </a:lvl1pPr>
            <a:lvl2pPr marL="742950" indent="-285750">
              <a:defRPr sz="2000" b="1">
                <a:solidFill>
                  <a:srgbClr val="00457C"/>
                </a:solidFill>
                <a:latin typeface="Times New Roman" charset="0"/>
              </a:defRPr>
            </a:lvl2pPr>
            <a:lvl3pPr marL="1143000" indent="-228600">
              <a:defRPr sz="2000" b="1">
                <a:solidFill>
                  <a:srgbClr val="00457C"/>
                </a:solidFill>
                <a:latin typeface="Times New Roman" charset="0"/>
              </a:defRPr>
            </a:lvl3pPr>
            <a:lvl4pPr marL="1600200" indent="-228600">
              <a:defRPr sz="2000" b="1">
                <a:solidFill>
                  <a:srgbClr val="00457C"/>
                </a:solidFill>
                <a:latin typeface="Times New Roman" charset="0"/>
              </a:defRPr>
            </a:lvl4pPr>
            <a:lvl5pPr marL="2057400" indent="-228600">
              <a:defRPr sz="2000" b="1">
                <a:solidFill>
                  <a:srgbClr val="00457C"/>
                </a:solidFill>
                <a:latin typeface="Times New Roman" charset="0"/>
              </a:defRPr>
            </a:lvl5pPr>
            <a:lvl6pPr marL="2514600" indent="-228600" algn="ctr" eaLnBrk="0" fontAlgn="base" hangingPunct="0">
              <a:spcBef>
                <a:spcPct val="0"/>
              </a:spcBef>
              <a:spcAft>
                <a:spcPct val="0"/>
              </a:spcAft>
              <a:defRPr sz="2000" b="1">
                <a:solidFill>
                  <a:srgbClr val="00457C"/>
                </a:solidFill>
                <a:latin typeface="Times New Roman" charset="0"/>
              </a:defRPr>
            </a:lvl6pPr>
            <a:lvl7pPr marL="2971800" indent="-228600" algn="ctr" eaLnBrk="0" fontAlgn="base" hangingPunct="0">
              <a:spcBef>
                <a:spcPct val="0"/>
              </a:spcBef>
              <a:spcAft>
                <a:spcPct val="0"/>
              </a:spcAft>
              <a:defRPr sz="2000" b="1">
                <a:solidFill>
                  <a:srgbClr val="00457C"/>
                </a:solidFill>
                <a:latin typeface="Times New Roman" charset="0"/>
              </a:defRPr>
            </a:lvl7pPr>
            <a:lvl8pPr marL="3429000" indent="-228600" algn="ctr" eaLnBrk="0" fontAlgn="base" hangingPunct="0">
              <a:spcBef>
                <a:spcPct val="0"/>
              </a:spcBef>
              <a:spcAft>
                <a:spcPct val="0"/>
              </a:spcAft>
              <a:defRPr sz="2000" b="1">
                <a:solidFill>
                  <a:srgbClr val="00457C"/>
                </a:solidFill>
                <a:latin typeface="Times New Roman" charset="0"/>
              </a:defRPr>
            </a:lvl8pPr>
            <a:lvl9pPr marL="3886200" indent="-228600" algn="ctr" eaLnBrk="0" fontAlgn="base" hangingPunct="0">
              <a:spcBef>
                <a:spcPct val="0"/>
              </a:spcBef>
              <a:spcAft>
                <a:spcPct val="0"/>
              </a:spcAft>
              <a:defRPr sz="2000" b="1">
                <a:solidFill>
                  <a:srgbClr val="00457C"/>
                </a:solidFill>
                <a:latin typeface="Times New Roman" charset="0"/>
              </a:defRPr>
            </a:lvl9pPr>
          </a:lstStyle>
          <a:p>
            <a:pPr algn="ctr">
              <a:defRPr/>
            </a:pPr>
            <a:endParaRPr lang="en-US" altLang="en-US" sz="2000" smtClean="0"/>
          </a:p>
        </p:txBody>
      </p:sp>
      <p:sp>
        <p:nvSpPr>
          <p:cNvPr id="3" name="Title 1"/>
          <p:cNvSpPr>
            <a:spLocks noGrp="1"/>
          </p:cNvSpPr>
          <p:nvPr>
            <p:ph type="title"/>
          </p:nvPr>
        </p:nvSpPr>
        <p:spPr bwMode="auto">
          <a:xfrm>
            <a:off x="304800" y="171450"/>
            <a:ext cx="11582400"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 anchorCtr="0" compatLnSpc="1">
            <a:prstTxWarp prst="textNoShape">
              <a:avLst/>
            </a:prstTxWarp>
          </a:bodyPr>
          <a:lstStyle>
            <a:lvl1pPr algn="ctr" defTabSz="914377" rtl="0" eaLnBrk="0" fontAlgn="base" hangingPunct="0">
              <a:lnSpc>
                <a:spcPct val="90000"/>
              </a:lnSpc>
              <a:spcBef>
                <a:spcPct val="0"/>
              </a:spcBef>
              <a:spcAft>
                <a:spcPct val="0"/>
              </a:spcAft>
              <a:defRPr lang="en-US" altLang="en-US" sz="5867" b="0" kern="1200" cap="none" dirty="0" smtClean="0">
                <a:solidFill>
                  <a:srgbClr val="00386B"/>
                </a:solidFill>
                <a:latin typeface="Avenir Next"/>
                <a:ea typeface="+mj-ea"/>
                <a:cs typeface="+mj-cs"/>
              </a:defRPr>
            </a:lvl1pPr>
          </a:lstStyle>
          <a:p>
            <a:r>
              <a:rPr lang="en-US" altLang="en-US" smtClean="0"/>
              <a:t>Click to edit Master title style</a:t>
            </a:r>
            <a:endParaRPr lang="en-US" altLang="en-US" dirty="0" smtClean="0"/>
          </a:p>
        </p:txBody>
      </p:sp>
    </p:spTree>
    <p:extLst>
      <p:ext uri="{BB962C8B-B14F-4D97-AF65-F5344CB8AC3E}">
        <p14:creationId xmlns:p14="http://schemas.microsoft.com/office/powerpoint/2010/main" val="1323027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789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Rectangle 12"/>
          <p:cNvSpPr>
            <a:spLocks noChangeArrowheads="1"/>
          </p:cNvSpPr>
          <p:nvPr/>
        </p:nvSpPr>
        <p:spPr bwMode="auto">
          <a:xfrm>
            <a:off x="0" y="0"/>
            <a:ext cx="12192000" cy="1295400"/>
          </a:xfrm>
          <a:prstGeom prst="rect">
            <a:avLst/>
          </a:prstGeom>
          <a:solidFill>
            <a:schemeClr val="bg1">
              <a:lumMod val="75000"/>
              <a:alpha val="61000"/>
            </a:schemeClr>
          </a:solidFill>
          <a:ln w="9525">
            <a:solidFill>
              <a:srgbClr val="003968"/>
            </a:solidFill>
            <a:miter lim="800000"/>
            <a:headEnd/>
            <a:tailEnd/>
          </a:ln>
        </p:spPr>
        <p:txBody>
          <a:bodyPr wrap="none" anchor="ctr"/>
          <a:lstStyle>
            <a:lvl1pPr>
              <a:defRPr sz="2000" b="1">
                <a:solidFill>
                  <a:srgbClr val="00457C"/>
                </a:solidFill>
                <a:latin typeface="Times New Roman" charset="0"/>
              </a:defRPr>
            </a:lvl1pPr>
            <a:lvl2pPr marL="742950" indent="-285750">
              <a:defRPr sz="2000" b="1">
                <a:solidFill>
                  <a:srgbClr val="00457C"/>
                </a:solidFill>
                <a:latin typeface="Times New Roman" charset="0"/>
              </a:defRPr>
            </a:lvl2pPr>
            <a:lvl3pPr marL="1143000" indent="-228600">
              <a:defRPr sz="2000" b="1">
                <a:solidFill>
                  <a:srgbClr val="00457C"/>
                </a:solidFill>
                <a:latin typeface="Times New Roman" charset="0"/>
              </a:defRPr>
            </a:lvl3pPr>
            <a:lvl4pPr marL="1600200" indent="-228600">
              <a:defRPr sz="2000" b="1">
                <a:solidFill>
                  <a:srgbClr val="00457C"/>
                </a:solidFill>
                <a:latin typeface="Times New Roman" charset="0"/>
              </a:defRPr>
            </a:lvl4pPr>
            <a:lvl5pPr marL="2057400" indent="-228600">
              <a:defRPr sz="2000" b="1">
                <a:solidFill>
                  <a:srgbClr val="00457C"/>
                </a:solidFill>
                <a:latin typeface="Times New Roman" charset="0"/>
              </a:defRPr>
            </a:lvl5pPr>
            <a:lvl6pPr marL="2514600" indent="-228600" algn="ctr" eaLnBrk="0" fontAlgn="base" hangingPunct="0">
              <a:spcBef>
                <a:spcPct val="0"/>
              </a:spcBef>
              <a:spcAft>
                <a:spcPct val="0"/>
              </a:spcAft>
              <a:defRPr sz="2000" b="1">
                <a:solidFill>
                  <a:srgbClr val="00457C"/>
                </a:solidFill>
                <a:latin typeface="Times New Roman" charset="0"/>
              </a:defRPr>
            </a:lvl6pPr>
            <a:lvl7pPr marL="2971800" indent="-228600" algn="ctr" eaLnBrk="0" fontAlgn="base" hangingPunct="0">
              <a:spcBef>
                <a:spcPct val="0"/>
              </a:spcBef>
              <a:spcAft>
                <a:spcPct val="0"/>
              </a:spcAft>
              <a:defRPr sz="2000" b="1">
                <a:solidFill>
                  <a:srgbClr val="00457C"/>
                </a:solidFill>
                <a:latin typeface="Times New Roman" charset="0"/>
              </a:defRPr>
            </a:lvl7pPr>
            <a:lvl8pPr marL="3429000" indent="-228600" algn="ctr" eaLnBrk="0" fontAlgn="base" hangingPunct="0">
              <a:spcBef>
                <a:spcPct val="0"/>
              </a:spcBef>
              <a:spcAft>
                <a:spcPct val="0"/>
              </a:spcAft>
              <a:defRPr sz="2000" b="1">
                <a:solidFill>
                  <a:srgbClr val="00457C"/>
                </a:solidFill>
                <a:latin typeface="Times New Roman" charset="0"/>
              </a:defRPr>
            </a:lvl8pPr>
            <a:lvl9pPr marL="3886200" indent="-228600" algn="ctr" eaLnBrk="0" fontAlgn="base" hangingPunct="0">
              <a:spcBef>
                <a:spcPct val="0"/>
              </a:spcBef>
              <a:spcAft>
                <a:spcPct val="0"/>
              </a:spcAft>
              <a:defRPr sz="2000" b="1">
                <a:solidFill>
                  <a:srgbClr val="00457C"/>
                </a:solidFill>
                <a:latin typeface="Times New Roman" charset="0"/>
              </a:defRPr>
            </a:lvl9pPr>
          </a:lstStyle>
          <a:p>
            <a:pPr algn="ctr">
              <a:defRPr/>
            </a:pPr>
            <a:endParaRPr lang="en-US" altLang="en-US" sz="2000" smtClean="0"/>
          </a:p>
        </p:txBody>
      </p:sp>
      <p:sp>
        <p:nvSpPr>
          <p:cNvPr id="5" name="Title 1"/>
          <p:cNvSpPr>
            <a:spLocks noGrp="1"/>
          </p:cNvSpPr>
          <p:nvPr>
            <p:ph type="title"/>
          </p:nvPr>
        </p:nvSpPr>
        <p:spPr bwMode="auto">
          <a:xfrm>
            <a:off x="304800" y="171450"/>
            <a:ext cx="11582400"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 anchorCtr="0" compatLnSpc="1">
            <a:prstTxWarp prst="textNoShape">
              <a:avLst/>
            </a:prstTxWarp>
          </a:bodyPr>
          <a:lstStyle>
            <a:lvl1pPr algn="ctr" defTabSz="914377" rtl="0" eaLnBrk="0" fontAlgn="base" hangingPunct="0">
              <a:lnSpc>
                <a:spcPct val="90000"/>
              </a:lnSpc>
              <a:spcBef>
                <a:spcPct val="0"/>
              </a:spcBef>
              <a:spcAft>
                <a:spcPct val="0"/>
              </a:spcAft>
              <a:defRPr lang="en-US" altLang="en-US" sz="5867" b="0" kern="1200" cap="none" dirty="0" smtClean="0">
                <a:solidFill>
                  <a:srgbClr val="00386B"/>
                </a:solidFill>
                <a:latin typeface="Avenir Next"/>
                <a:ea typeface="+mj-ea"/>
                <a:cs typeface="+mj-cs"/>
              </a:defRPr>
            </a:lvl1pPr>
          </a:lstStyle>
          <a:p>
            <a:r>
              <a:rPr lang="en-US" altLang="en-US" smtClean="0"/>
              <a:t>Click to edit Master title style</a:t>
            </a:r>
            <a:endParaRPr lang="en-US" altLang="en-US" dirty="0" smtClean="0"/>
          </a:p>
        </p:txBody>
      </p:sp>
      <p:sp>
        <p:nvSpPr>
          <p:cNvPr id="7" name="Content Placeholder 2"/>
          <p:cNvSpPr>
            <a:spLocks noGrp="1"/>
          </p:cNvSpPr>
          <p:nvPr>
            <p:ph sz="half" idx="1"/>
          </p:nvPr>
        </p:nvSpPr>
        <p:spPr>
          <a:xfrm>
            <a:off x="609600" y="1480820"/>
            <a:ext cx="5181600" cy="4386581"/>
          </a:xfrm>
          <a:prstGeom prst="rect">
            <a:avLst/>
          </a:prstGeom>
        </p:spPr>
        <p:txBody>
          <a:bodyPr/>
          <a:lstStyle>
            <a:lvl1pPr>
              <a:lnSpc>
                <a:spcPct val="100000"/>
              </a:lnSpc>
              <a:defRPr>
                <a:solidFill>
                  <a:srgbClr val="003968"/>
                </a:solidFill>
                <a:latin typeface="Avenir Next"/>
              </a:defRPr>
            </a:lvl1pPr>
            <a:lvl2pPr>
              <a:lnSpc>
                <a:spcPct val="100000"/>
              </a:lnSpc>
              <a:defRPr>
                <a:solidFill>
                  <a:srgbClr val="003968"/>
                </a:solidFill>
                <a:latin typeface="Avenir Next"/>
              </a:defRPr>
            </a:lvl2pPr>
            <a:lvl3pPr>
              <a:lnSpc>
                <a:spcPct val="100000"/>
              </a:lnSpc>
              <a:defRPr>
                <a:solidFill>
                  <a:srgbClr val="003968"/>
                </a:solidFill>
                <a:latin typeface="Avenir Next"/>
              </a:defRPr>
            </a:lvl3pPr>
            <a:lvl4pPr>
              <a:lnSpc>
                <a:spcPct val="100000"/>
              </a:lnSpc>
              <a:defRPr>
                <a:solidFill>
                  <a:srgbClr val="003968"/>
                </a:solidFill>
                <a:latin typeface="Avenir Next"/>
              </a:defRPr>
            </a:lvl4pPr>
            <a:lvl5pPr>
              <a:lnSpc>
                <a:spcPct val="100000"/>
              </a:lnSpc>
              <a:defRPr>
                <a:solidFill>
                  <a:srgbClr val="003968"/>
                </a:solidFill>
                <a:latin typeface="Avenir Nex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3"/>
          <p:cNvSpPr>
            <a:spLocks noGrp="1"/>
          </p:cNvSpPr>
          <p:nvPr>
            <p:ph sz="half" idx="2"/>
          </p:nvPr>
        </p:nvSpPr>
        <p:spPr>
          <a:xfrm>
            <a:off x="6423380" y="1480819"/>
            <a:ext cx="5181600" cy="4386580"/>
          </a:xfrm>
          <a:prstGeom prst="rect">
            <a:avLst/>
          </a:prstGeom>
        </p:spPr>
        <p:txBody>
          <a:bodyPr/>
          <a:lstStyle>
            <a:lvl1pPr>
              <a:lnSpc>
                <a:spcPct val="100000"/>
              </a:lnSpc>
              <a:defRPr>
                <a:solidFill>
                  <a:srgbClr val="003968"/>
                </a:solidFill>
                <a:latin typeface="Avenir Next"/>
              </a:defRPr>
            </a:lvl1pPr>
            <a:lvl2pPr>
              <a:lnSpc>
                <a:spcPct val="100000"/>
              </a:lnSpc>
              <a:defRPr>
                <a:solidFill>
                  <a:srgbClr val="003968"/>
                </a:solidFill>
                <a:latin typeface="Avenir Next"/>
              </a:defRPr>
            </a:lvl2pPr>
            <a:lvl3pPr>
              <a:lnSpc>
                <a:spcPct val="100000"/>
              </a:lnSpc>
              <a:defRPr>
                <a:solidFill>
                  <a:srgbClr val="003968"/>
                </a:solidFill>
                <a:latin typeface="Avenir Next"/>
              </a:defRPr>
            </a:lvl3pPr>
            <a:lvl4pPr>
              <a:lnSpc>
                <a:spcPct val="100000"/>
              </a:lnSpc>
              <a:defRPr>
                <a:solidFill>
                  <a:srgbClr val="003968"/>
                </a:solidFill>
                <a:latin typeface="Avenir Next"/>
              </a:defRPr>
            </a:lvl4pPr>
            <a:lvl5pPr>
              <a:lnSpc>
                <a:spcPct val="100000"/>
              </a:lnSpc>
              <a:defRPr>
                <a:solidFill>
                  <a:srgbClr val="003968"/>
                </a:solidFill>
                <a:latin typeface="Avenir Nex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62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12"/>
          <p:cNvSpPr>
            <a:spLocks noChangeArrowheads="1"/>
          </p:cNvSpPr>
          <p:nvPr/>
        </p:nvSpPr>
        <p:spPr bwMode="auto">
          <a:xfrm>
            <a:off x="0" y="0"/>
            <a:ext cx="12192000" cy="1295400"/>
          </a:xfrm>
          <a:prstGeom prst="rect">
            <a:avLst/>
          </a:prstGeom>
          <a:solidFill>
            <a:schemeClr val="bg1">
              <a:lumMod val="75000"/>
              <a:alpha val="61000"/>
            </a:schemeClr>
          </a:solidFill>
          <a:ln w="9525">
            <a:solidFill>
              <a:srgbClr val="003968"/>
            </a:solidFill>
            <a:miter lim="800000"/>
            <a:headEnd/>
            <a:tailEnd/>
          </a:ln>
        </p:spPr>
        <p:txBody>
          <a:bodyPr wrap="none" anchor="ctr"/>
          <a:lstStyle>
            <a:lvl1pPr>
              <a:defRPr sz="2000" b="1">
                <a:solidFill>
                  <a:srgbClr val="00457C"/>
                </a:solidFill>
                <a:latin typeface="Times New Roman" charset="0"/>
              </a:defRPr>
            </a:lvl1pPr>
            <a:lvl2pPr marL="742950" indent="-285750">
              <a:defRPr sz="2000" b="1">
                <a:solidFill>
                  <a:srgbClr val="00457C"/>
                </a:solidFill>
                <a:latin typeface="Times New Roman" charset="0"/>
              </a:defRPr>
            </a:lvl2pPr>
            <a:lvl3pPr marL="1143000" indent="-228600">
              <a:defRPr sz="2000" b="1">
                <a:solidFill>
                  <a:srgbClr val="00457C"/>
                </a:solidFill>
                <a:latin typeface="Times New Roman" charset="0"/>
              </a:defRPr>
            </a:lvl3pPr>
            <a:lvl4pPr marL="1600200" indent="-228600">
              <a:defRPr sz="2000" b="1">
                <a:solidFill>
                  <a:srgbClr val="00457C"/>
                </a:solidFill>
                <a:latin typeface="Times New Roman" charset="0"/>
              </a:defRPr>
            </a:lvl4pPr>
            <a:lvl5pPr marL="2057400" indent="-228600">
              <a:defRPr sz="2000" b="1">
                <a:solidFill>
                  <a:srgbClr val="00457C"/>
                </a:solidFill>
                <a:latin typeface="Times New Roman" charset="0"/>
              </a:defRPr>
            </a:lvl5pPr>
            <a:lvl6pPr marL="2514600" indent="-228600" algn="ctr" eaLnBrk="0" fontAlgn="base" hangingPunct="0">
              <a:spcBef>
                <a:spcPct val="0"/>
              </a:spcBef>
              <a:spcAft>
                <a:spcPct val="0"/>
              </a:spcAft>
              <a:defRPr sz="2000" b="1">
                <a:solidFill>
                  <a:srgbClr val="00457C"/>
                </a:solidFill>
                <a:latin typeface="Times New Roman" charset="0"/>
              </a:defRPr>
            </a:lvl6pPr>
            <a:lvl7pPr marL="2971800" indent="-228600" algn="ctr" eaLnBrk="0" fontAlgn="base" hangingPunct="0">
              <a:spcBef>
                <a:spcPct val="0"/>
              </a:spcBef>
              <a:spcAft>
                <a:spcPct val="0"/>
              </a:spcAft>
              <a:defRPr sz="2000" b="1">
                <a:solidFill>
                  <a:srgbClr val="00457C"/>
                </a:solidFill>
                <a:latin typeface="Times New Roman" charset="0"/>
              </a:defRPr>
            </a:lvl7pPr>
            <a:lvl8pPr marL="3429000" indent="-228600" algn="ctr" eaLnBrk="0" fontAlgn="base" hangingPunct="0">
              <a:spcBef>
                <a:spcPct val="0"/>
              </a:spcBef>
              <a:spcAft>
                <a:spcPct val="0"/>
              </a:spcAft>
              <a:defRPr sz="2000" b="1">
                <a:solidFill>
                  <a:srgbClr val="00457C"/>
                </a:solidFill>
                <a:latin typeface="Times New Roman" charset="0"/>
              </a:defRPr>
            </a:lvl8pPr>
            <a:lvl9pPr marL="3886200" indent="-228600" algn="ctr" eaLnBrk="0" fontAlgn="base" hangingPunct="0">
              <a:spcBef>
                <a:spcPct val="0"/>
              </a:spcBef>
              <a:spcAft>
                <a:spcPct val="0"/>
              </a:spcAft>
              <a:defRPr sz="2000" b="1">
                <a:solidFill>
                  <a:srgbClr val="00457C"/>
                </a:solidFill>
                <a:latin typeface="Times New Roman" charset="0"/>
              </a:defRPr>
            </a:lvl9pPr>
          </a:lstStyle>
          <a:p>
            <a:pPr algn="ctr">
              <a:defRPr/>
            </a:pPr>
            <a:endParaRPr lang="en-US" altLang="en-US" sz="2000" smtClean="0"/>
          </a:p>
        </p:txBody>
      </p:sp>
      <p:sp>
        <p:nvSpPr>
          <p:cNvPr id="5" name="Title 1"/>
          <p:cNvSpPr>
            <a:spLocks noGrp="1"/>
          </p:cNvSpPr>
          <p:nvPr>
            <p:ph type="title"/>
          </p:nvPr>
        </p:nvSpPr>
        <p:spPr bwMode="auto">
          <a:xfrm>
            <a:off x="304800" y="171450"/>
            <a:ext cx="11582400"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 anchorCtr="0" compatLnSpc="1">
            <a:prstTxWarp prst="textNoShape">
              <a:avLst/>
            </a:prstTxWarp>
          </a:bodyPr>
          <a:lstStyle>
            <a:lvl1pPr algn="ctr" defTabSz="914377" rtl="0" eaLnBrk="0" fontAlgn="base" hangingPunct="0">
              <a:lnSpc>
                <a:spcPct val="90000"/>
              </a:lnSpc>
              <a:spcBef>
                <a:spcPct val="0"/>
              </a:spcBef>
              <a:spcAft>
                <a:spcPct val="0"/>
              </a:spcAft>
              <a:defRPr lang="en-US" altLang="en-US" sz="5867" b="0" kern="1200" cap="none" dirty="0" smtClean="0">
                <a:solidFill>
                  <a:srgbClr val="00386B"/>
                </a:solidFill>
                <a:latin typeface="Avenir Next"/>
                <a:ea typeface="+mj-ea"/>
                <a:cs typeface="+mj-cs"/>
              </a:defRPr>
            </a:lvl1pPr>
          </a:lstStyle>
          <a:p>
            <a:r>
              <a:rPr lang="en-US" altLang="en-US" smtClean="0"/>
              <a:t>Click to edit Master title style</a:t>
            </a:r>
            <a:endParaRPr lang="en-US" altLang="en-US" dirty="0" smtClean="0"/>
          </a:p>
        </p:txBody>
      </p:sp>
      <p:sp>
        <p:nvSpPr>
          <p:cNvPr id="6" name="Text Placeholder 2"/>
          <p:cNvSpPr>
            <a:spLocks noGrp="1"/>
          </p:cNvSpPr>
          <p:nvPr>
            <p:ph type="body" idx="1"/>
          </p:nvPr>
        </p:nvSpPr>
        <p:spPr>
          <a:xfrm>
            <a:off x="609600" y="1466849"/>
            <a:ext cx="5181600" cy="853440"/>
          </a:xfrm>
          <a:prstGeom prst="rect">
            <a:avLst/>
          </a:prstGeom>
        </p:spPr>
        <p:txBody>
          <a:bodyPr>
            <a:normAutofit/>
          </a:bodyPr>
          <a:lstStyle>
            <a:lvl1pPr marL="0" indent="0">
              <a:lnSpc>
                <a:spcPct val="100000"/>
              </a:lnSpc>
              <a:buNone/>
              <a:defRPr sz="2667" b="0" cap="none" baseline="0">
                <a:solidFill>
                  <a:srgbClr val="C41E3A"/>
                </a:solidFill>
                <a:latin typeface="Avenir Nex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9" name="Content Placeholder 3"/>
          <p:cNvSpPr>
            <a:spLocks noGrp="1"/>
          </p:cNvSpPr>
          <p:nvPr>
            <p:ph sz="half" idx="2"/>
          </p:nvPr>
        </p:nvSpPr>
        <p:spPr>
          <a:xfrm>
            <a:off x="609600" y="2425517"/>
            <a:ext cx="5181600" cy="3352800"/>
          </a:xfrm>
          <a:prstGeom prst="rect">
            <a:avLst/>
          </a:prstGeom>
        </p:spPr>
        <p:txBody>
          <a:bodyPr/>
          <a:lstStyle>
            <a:lvl1pPr>
              <a:defRPr sz="2667">
                <a:solidFill>
                  <a:srgbClr val="003968"/>
                </a:solidFill>
                <a:latin typeface="Avenir Next"/>
              </a:defRPr>
            </a:lvl1pPr>
            <a:lvl2pPr>
              <a:defRPr sz="2133">
                <a:solidFill>
                  <a:srgbClr val="003968"/>
                </a:solidFill>
                <a:latin typeface="Avenir Next"/>
              </a:defRPr>
            </a:lvl2pPr>
            <a:lvl3pPr>
              <a:defRPr sz="2133">
                <a:solidFill>
                  <a:srgbClr val="003968"/>
                </a:solidFill>
                <a:latin typeface="Avenir Next"/>
              </a:defRPr>
            </a:lvl3pPr>
            <a:lvl4pPr>
              <a:defRPr sz="1867">
                <a:solidFill>
                  <a:srgbClr val="003968"/>
                </a:solidFill>
                <a:latin typeface="Avenir Next"/>
              </a:defRPr>
            </a:lvl4pPr>
            <a:lvl5pPr>
              <a:defRPr sz="1600">
                <a:solidFill>
                  <a:srgbClr val="003968"/>
                </a:solidFill>
                <a:latin typeface="Avenir Nex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4"/>
          <p:cNvSpPr>
            <a:spLocks noGrp="1"/>
          </p:cNvSpPr>
          <p:nvPr>
            <p:ph type="body" sz="quarter" idx="3"/>
          </p:nvPr>
        </p:nvSpPr>
        <p:spPr>
          <a:xfrm>
            <a:off x="6429343" y="1466849"/>
            <a:ext cx="5181600" cy="853440"/>
          </a:xfrm>
          <a:prstGeom prst="rect">
            <a:avLst/>
          </a:prstGeom>
        </p:spPr>
        <p:txBody>
          <a:bodyPr>
            <a:normAutofit/>
          </a:bodyPr>
          <a:lstStyle>
            <a:lvl1pPr marL="0" indent="0" algn="l">
              <a:lnSpc>
                <a:spcPct val="100000"/>
              </a:lnSpc>
              <a:buNone/>
              <a:defRPr lang="en-US" sz="2667" b="0" kern="1200" cap="none" baseline="0" dirty="0" smtClean="0">
                <a:solidFill>
                  <a:srgbClr val="C41E3A"/>
                </a:solidFill>
                <a:latin typeface="Avenir Nex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11" name="Content Placeholder 5"/>
          <p:cNvSpPr>
            <a:spLocks noGrp="1"/>
          </p:cNvSpPr>
          <p:nvPr>
            <p:ph sz="quarter" idx="4"/>
          </p:nvPr>
        </p:nvSpPr>
        <p:spPr>
          <a:xfrm>
            <a:off x="6429343" y="2425517"/>
            <a:ext cx="5181600" cy="3352800"/>
          </a:xfrm>
          <a:prstGeom prst="rect">
            <a:avLst/>
          </a:prstGeom>
        </p:spPr>
        <p:txBody>
          <a:bodyPr/>
          <a:lstStyle>
            <a:lvl1pPr>
              <a:defRPr sz="2667">
                <a:solidFill>
                  <a:srgbClr val="003968"/>
                </a:solidFill>
                <a:latin typeface="Avenir Next"/>
              </a:defRPr>
            </a:lvl1pPr>
            <a:lvl2pPr>
              <a:defRPr sz="2133">
                <a:solidFill>
                  <a:srgbClr val="003968"/>
                </a:solidFill>
                <a:latin typeface="Avenir Next"/>
              </a:defRPr>
            </a:lvl2pPr>
            <a:lvl3pPr>
              <a:defRPr sz="2133">
                <a:solidFill>
                  <a:srgbClr val="003968"/>
                </a:solidFill>
                <a:latin typeface="Avenir Next"/>
              </a:defRPr>
            </a:lvl3pPr>
            <a:lvl4pPr>
              <a:defRPr sz="1867">
                <a:solidFill>
                  <a:srgbClr val="003968"/>
                </a:solidFill>
                <a:latin typeface="Avenir Next"/>
              </a:defRPr>
            </a:lvl4pPr>
            <a:lvl5pPr>
              <a:defRPr sz="1600">
                <a:solidFill>
                  <a:srgbClr val="003968"/>
                </a:solidFill>
                <a:latin typeface="Avenir Nex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528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edia (Video)">
    <p:spTree>
      <p:nvGrpSpPr>
        <p:cNvPr id="1" name=""/>
        <p:cNvGrpSpPr/>
        <p:nvPr/>
      </p:nvGrpSpPr>
      <p:grpSpPr>
        <a:xfrm>
          <a:off x="0" y="0"/>
          <a:ext cx="0" cy="0"/>
          <a:chOff x="0" y="0"/>
          <a:chExt cx="0" cy="0"/>
        </a:xfrm>
      </p:grpSpPr>
      <p:sp>
        <p:nvSpPr>
          <p:cNvPr id="4" name="Rectangle 12"/>
          <p:cNvSpPr>
            <a:spLocks noChangeArrowheads="1"/>
          </p:cNvSpPr>
          <p:nvPr/>
        </p:nvSpPr>
        <p:spPr bwMode="auto">
          <a:xfrm>
            <a:off x="0" y="0"/>
            <a:ext cx="12192000" cy="1295400"/>
          </a:xfrm>
          <a:prstGeom prst="rect">
            <a:avLst/>
          </a:prstGeom>
          <a:solidFill>
            <a:schemeClr val="bg1">
              <a:lumMod val="75000"/>
              <a:alpha val="61000"/>
            </a:schemeClr>
          </a:solidFill>
          <a:ln w="9525">
            <a:solidFill>
              <a:srgbClr val="003968"/>
            </a:solidFill>
            <a:miter lim="800000"/>
            <a:headEnd/>
            <a:tailEnd/>
          </a:ln>
        </p:spPr>
        <p:txBody>
          <a:bodyPr wrap="none" anchor="ctr"/>
          <a:lstStyle>
            <a:lvl1pPr>
              <a:defRPr sz="2000" b="1">
                <a:solidFill>
                  <a:srgbClr val="00457C"/>
                </a:solidFill>
                <a:latin typeface="Times New Roman" charset="0"/>
              </a:defRPr>
            </a:lvl1pPr>
            <a:lvl2pPr marL="742950" indent="-285750">
              <a:defRPr sz="2000" b="1">
                <a:solidFill>
                  <a:srgbClr val="00457C"/>
                </a:solidFill>
                <a:latin typeface="Times New Roman" charset="0"/>
              </a:defRPr>
            </a:lvl2pPr>
            <a:lvl3pPr marL="1143000" indent="-228600">
              <a:defRPr sz="2000" b="1">
                <a:solidFill>
                  <a:srgbClr val="00457C"/>
                </a:solidFill>
                <a:latin typeface="Times New Roman" charset="0"/>
              </a:defRPr>
            </a:lvl3pPr>
            <a:lvl4pPr marL="1600200" indent="-228600">
              <a:defRPr sz="2000" b="1">
                <a:solidFill>
                  <a:srgbClr val="00457C"/>
                </a:solidFill>
                <a:latin typeface="Times New Roman" charset="0"/>
              </a:defRPr>
            </a:lvl4pPr>
            <a:lvl5pPr marL="2057400" indent="-228600">
              <a:defRPr sz="2000" b="1">
                <a:solidFill>
                  <a:srgbClr val="00457C"/>
                </a:solidFill>
                <a:latin typeface="Times New Roman" charset="0"/>
              </a:defRPr>
            </a:lvl5pPr>
            <a:lvl6pPr marL="2514600" indent="-228600" algn="ctr" eaLnBrk="0" fontAlgn="base" hangingPunct="0">
              <a:spcBef>
                <a:spcPct val="0"/>
              </a:spcBef>
              <a:spcAft>
                <a:spcPct val="0"/>
              </a:spcAft>
              <a:defRPr sz="2000" b="1">
                <a:solidFill>
                  <a:srgbClr val="00457C"/>
                </a:solidFill>
                <a:latin typeface="Times New Roman" charset="0"/>
              </a:defRPr>
            </a:lvl6pPr>
            <a:lvl7pPr marL="2971800" indent="-228600" algn="ctr" eaLnBrk="0" fontAlgn="base" hangingPunct="0">
              <a:spcBef>
                <a:spcPct val="0"/>
              </a:spcBef>
              <a:spcAft>
                <a:spcPct val="0"/>
              </a:spcAft>
              <a:defRPr sz="2000" b="1">
                <a:solidFill>
                  <a:srgbClr val="00457C"/>
                </a:solidFill>
                <a:latin typeface="Times New Roman" charset="0"/>
              </a:defRPr>
            </a:lvl7pPr>
            <a:lvl8pPr marL="3429000" indent="-228600" algn="ctr" eaLnBrk="0" fontAlgn="base" hangingPunct="0">
              <a:spcBef>
                <a:spcPct val="0"/>
              </a:spcBef>
              <a:spcAft>
                <a:spcPct val="0"/>
              </a:spcAft>
              <a:defRPr sz="2000" b="1">
                <a:solidFill>
                  <a:srgbClr val="00457C"/>
                </a:solidFill>
                <a:latin typeface="Times New Roman" charset="0"/>
              </a:defRPr>
            </a:lvl8pPr>
            <a:lvl9pPr marL="3886200" indent="-228600" algn="ctr" eaLnBrk="0" fontAlgn="base" hangingPunct="0">
              <a:spcBef>
                <a:spcPct val="0"/>
              </a:spcBef>
              <a:spcAft>
                <a:spcPct val="0"/>
              </a:spcAft>
              <a:defRPr sz="2000" b="1">
                <a:solidFill>
                  <a:srgbClr val="00457C"/>
                </a:solidFill>
                <a:latin typeface="Times New Roman" charset="0"/>
              </a:defRPr>
            </a:lvl9pPr>
          </a:lstStyle>
          <a:p>
            <a:pPr algn="ctr">
              <a:defRPr/>
            </a:pPr>
            <a:endParaRPr lang="en-US" altLang="en-US" sz="2000" smtClean="0"/>
          </a:p>
        </p:txBody>
      </p:sp>
      <p:sp>
        <p:nvSpPr>
          <p:cNvPr id="3" name="Title 1"/>
          <p:cNvSpPr>
            <a:spLocks noGrp="1"/>
          </p:cNvSpPr>
          <p:nvPr>
            <p:ph type="title"/>
          </p:nvPr>
        </p:nvSpPr>
        <p:spPr bwMode="auto">
          <a:xfrm>
            <a:off x="304800" y="171450"/>
            <a:ext cx="11582400"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 anchorCtr="0" compatLnSpc="1">
            <a:prstTxWarp prst="textNoShape">
              <a:avLst/>
            </a:prstTxWarp>
          </a:bodyPr>
          <a:lstStyle>
            <a:lvl1pPr algn="ctr" defTabSz="914377" rtl="0" eaLnBrk="0" fontAlgn="base" hangingPunct="0">
              <a:lnSpc>
                <a:spcPct val="90000"/>
              </a:lnSpc>
              <a:spcBef>
                <a:spcPct val="0"/>
              </a:spcBef>
              <a:spcAft>
                <a:spcPct val="0"/>
              </a:spcAft>
              <a:defRPr lang="en-US" altLang="en-US" sz="5867" b="0" kern="1200" cap="none" dirty="0" smtClean="0">
                <a:solidFill>
                  <a:srgbClr val="00386B"/>
                </a:solidFill>
                <a:latin typeface="Avenir Next"/>
                <a:ea typeface="+mj-ea"/>
                <a:cs typeface="+mj-cs"/>
              </a:defRPr>
            </a:lvl1pPr>
          </a:lstStyle>
          <a:p>
            <a:r>
              <a:rPr lang="en-US" altLang="en-US" smtClean="0"/>
              <a:t>Click to edit Master title style</a:t>
            </a:r>
            <a:endParaRPr lang="en-US" altLang="en-US" dirty="0" smtClean="0"/>
          </a:p>
        </p:txBody>
      </p:sp>
      <p:sp>
        <p:nvSpPr>
          <p:cNvPr id="7" name="Media Placeholder 13"/>
          <p:cNvSpPr>
            <a:spLocks noGrp="1"/>
          </p:cNvSpPr>
          <p:nvPr>
            <p:ph type="media" sz="quarter" idx="10"/>
          </p:nvPr>
        </p:nvSpPr>
        <p:spPr>
          <a:xfrm>
            <a:off x="304800" y="1466850"/>
            <a:ext cx="11582400" cy="4400551"/>
          </a:xfrm>
          <a:prstGeom prst="rect">
            <a:avLst/>
          </a:prstGeom>
        </p:spPr>
        <p:txBody>
          <a:bodyPr rtlCol="0">
            <a:normAutofit/>
          </a:bodyPr>
          <a:lstStyle>
            <a:lvl1pPr marL="0" indent="0">
              <a:buNone/>
              <a:defRPr lang="en-US" sz="2667" kern="1200" noProof="0" dirty="0">
                <a:solidFill>
                  <a:srgbClr val="003968"/>
                </a:solidFill>
                <a:latin typeface="Avenir Next"/>
                <a:ea typeface="+mn-ea"/>
                <a:cs typeface="+mn-c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4175747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martArt (Charts/Graphs)">
    <p:spTree>
      <p:nvGrpSpPr>
        <p:cNvPr id="1" name=""/>
        <p:cNvGrpSpPr/>
        <p:nvPr/>
      </p:nvGrpSpPr>
      <p:grpSpPr>
        <a:xfrm>
          <a:off x="0" y="0"/>
          <a:ext cx="0" cy="0"/>
          <a:chOff x="0" y="0"/>
          <a:chExt cx="0" cy="0"/>
        </a:xfrm>
      </p:grpSpPr>
      <p:sp>
        <p:nvSpPr>
          <p:cNvPr id="4" name="Rectangle 12"/>
          <p:cNvSpPr>
            <a:spLocks noChangeArrowheads="1"/>
          </p:cNvSpPr>
          <p:nvPr/>
        </p:nvSpPr>
        <p:spPr bwMode="auto">
          <a:xfrm>
            <a:off x="0" y="0"/>
            <a:ext cx="12192000" cy="1295400"/>
          </a:xfrm>
          <a:prstGeom prst="rect">
            <a:avLst/>
          </a:prstGeom>
          <a:solidFill>
            <a:schemeClr val="bg1">
              <a:lumMod val="75000"/>
              <a:alpha val="61000"/>
            </a:schemeClr>
          </a:solidFill>
          <a:ln w="9525">
            <a:solidFill>
              <a:srgbClr val="003968"/>
            </a:solidFill>
            <a:miter lim="800000"/>
            <a:headEnd/>
            <a:tailEnd/>
          </a:ln>
        </p:spPr>
        <p:txBody>
          <a:bodyPr wrap="none" anchor="ctr"/>
          <a:lstStyle>
            <a:lvl1pPr>
              <a:defRPr sz="2000" b="1">
                <a:solidFill>
                  <a:srgbClr val="00457C"/>
                </a:solidFill>
                <a:latin typeface="Times New Roman" charset="0"/>
              </a:defRPr>
            </a:lvl1pPr>
            <a:lvl2pPr marL="742950" indent="-285750">
              <a:defRPr sz="2000" b="1">
                <a:solidFill>
                  <a:srgbClr val="00457C"/>
                </a:solidFill>
                <a:latin typeface="Times New Roman" charset="0"/>
              </a:defRPr>
            </a:lvl2pPr>
            <a:lvl3pPr marL="1143000" indent="-228600">
              <a:defRPr sz="2000" b="1">
                <a:solidFill>
                  <a:srgbClr val="00457C"/>
                </a:solidFill>
                <a:latin typeface="Times New Roman" charset="0"/>
              </a:defRPr>
            </a:lvl3pPr>
            <a:lvl4pPr marL="1600200" indent="-228600">
              <a:defRPr sz="2000" b="1">
                <a:solidFill>
                  <a:srgbClr val="00457C"/>
                </a:solidFill>
                <a:latin typeface="Times New Roman" charset="0"/>
              </a:defRPr>
            </a:lvl4pPr>
            <a:lvl5pPr marL="2057400" indent="-228600">
              <a:defRPr sz="2000" b="1">
                <a:solidFill>
                  <a:srgbClr val="00457C"/>
                </a:solidFill>
                <a:latin typeface="Times New Roman" charset="0"/>
              </a:defRPr>
            </a:lvl5pPr>
            <a:lvl6pPr marL="2514600" indent="-228600" algn="ctr" eaLnBrk="0" fontAlgn="base" hangingPunct="0">
              <a:spcBef>
                <a:spcPct val="0"/>
              </a:spcBef>
              <a:spcAft>
                <a:spcPct val="0"/>
              </a:spcAft>
              <a:defRPr sz="2000" b="1">
                <a:solidFill>
                  <a:srgbClr val="00457C"/>
                </a:solidFill>
                <a:latin typeface="Times New Roman" charset="0"/>
              </a:defRPr>
            </a:lvl6pPr>
            <a:lvl7pPr marL="2971800" indent="-228600" algn="ctr" eaLnBrk="0" fontAlgn="base" hangingPunct="0">
              <a:spcBef>
                <a:spcPct val="0"/>
              </a:spcBef>
              <a:spcAft>
                <a:spcPct val="0"/>
              </a:spcAft>
              <a:defRPr sz="2000" b="1">
                <a:solidFill>
                  <a:srgbClr val="00457C"/>
                </a:solidFill>
                <a:latin typeface="Times New Roman" charset="0"/>
              </a:defRPr>
            </a:lvl7pPr>
            <a:lvl8pPr marL="3429000" indent="-228600" algn="ctr" eaLnBrk="0" fontAlgn="base" hangingPunct="0">
              <a:spcBef>
                <a:spcPct val="0"/>
              </a:spcBef>
              <a:spcAft>
                <a:spcPct val="0"/>
              </a:spcAft>
              <a:defRPr sz="2000" b="1">
                <a:solidFill>
                  <a:srgbClr val="00457C"/>
                </a:solidFill>
                <a:latin typeface="Times New Roman" charset="0"/>
              </a:defRPr>
            </a:lvl8pPr>
            <a:lvl9pPr marL="3886200" indent="-228600" algn="ctr" eaLnBrk="0" fontAlgn="base" hangingPunct="0">
              <a:spcBef>
                <a:spcPct val="0"/>
              </a:spcBef>
              <a:spcAft>
                <a:spcPct val="0"/>
              </a:spcAft>
              <a:defRPr sz="2000" b="1">
                <a:solidFill>
                  <a:srgbClr val="00457C"/>
                </a:solidFill>
                <a:latin typeface="Times New Roman" charset="0"/>
              </a:defRPr>
            </a:lvl9pPr>
          </a:lstStyle>
          <a:p>
            <a:pPr algn="ctr">
              <a:defRPr/>
            </a:pPr>
            <a:endParaRPr lang="en-US" altLang="en-US" sz="2000" smtClean="0"/>
          </a:p>
        </p:txBody>
      </p:sp>
      <p:sp>
        <p:nvSpPr>
          <p:cNvPr id="3" name="Title 1"/>
          <p:cNvSpPr>
            <a:spLocks noGrp="1"/>
          </p:cNvSpPr>
          <p:nvPr>
            <p:ph type="title"/>
          </p:nvPr>
        </p:nvSpPr>
        <p:spPr bwMode="auto">
          <a:xfrm>
            <a:off x="304800" y="171450"/>
            <a:ext cx="11582400"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 anchorCtr="0" compatLnSpc="1">
            <a:prstTxWarp prst="textNoShape">
              <a:avLst/>
            </a:prstTxWarp>
          </a:bodyPr>
          <a:lstStyle>
            <a:lvl1pPr algn="ctr" defTabSz="914377" rtl="0" eaLnBrk="0" fontAlgn="base" hangingPunct="0">
              <a:lnSpc>
                <a:spcPct val="90000"/>
              </a:lnSpc>
              <a:spcBef>
                <a:spcPct val="0"/>
              </a:spcBef>
              <a:spcAft>
                <a:spcPct val="0"/>
              </a:spcAft>
              <a:defRPr lang="en-US" altLang="en-US" sz="5867" b="0" kern="1200" cap="none" dirty="0" smtClean="0">
                <a:solidFill>
                  <a:srgbClr val="00386B"/>
                </a:solidFill>
                <a:latin typeface="Avenir Next"/>
                <a:ea typeface="+mj-ea"/>
                <a:cs typeface="+mj-cs"/>
              </a:defRPr>
            </a:lvl1pPr>
          </a:lstStyle>
          <a:p>
            <a:r>
              <a:rPr lang="en-US" altLang="en-US" smtClean="0"/>
              <a:t>Click to edit Master title style</a:t>
            </a:r>
            <a:endParaRPr lang="en-US" altLang="en-US" dirty="0" smtClean="0"/>
          </a:p>
        </p:txBody>
      </p:sp>
      <p:sp>
        <p:nvSpPr>
          <p:cNvPr id="5" name="SmartArt Placeholder 14"/>
          <p:cNvSpPr>
            <a:spLocks noGrp="1"/>
          </p:cNvSpPr>
          <p:nvPr>
            <p:ph type="dgm" sz="quarter" idx="10"/>
          </p:nvPr>
        </p:nvSpPr>
        <p:spPr>
          <a:xfrm>
            <a:off x="304800" y="1466850"/>
            <a:ext cx="11582400" cy="4400551"/>
          </a:xfrm>
          <a:prstGeom prst="rect">
            <a:avLst/>
          </a:prstGeom>
        </p:spPr>
        <p:txBody>
          <a:bodyPr rtlCol="0">
            <a:normAutofit/>
          </a:bodyPr>
          <a:lstStyle>
            <a:lvl1pPr marL="0" indent="0">
              <a:buNone/>
              <a:defRPr>
                <a:solidFill>
                  <a:srgbClr val="003968"/>
                </a:solidFill>
                <a:latin typeface="Avenir Next"/>
              </a:defRPr>
            </a:lvl1pPr>
          </a:lstStyle>
          <a:p>
            <a:pPr lvl="0"/>
            <a:r>
              <a:rPr lang="en-US" noProof="0" smtClean="0"/>
              <a:t>Click icon to add SmartArt graphic</a:t>
            </a:r>
            <a:endParaRPr lang="en-US" noProof="0" dirty="0"/>
          </a:p>
        </p:txBody>
      </p:sp>
    </p:spTree>
    <p:extLst>
      <p:ext uri="{BB962C8B-B14F-4D97-AF65-F5344CB8AC3E}">
        <p14:creationId xmlns:p14="http://schemas.microsoft.com/office/powerpoint/2010/main" val="16818542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jpeg"/><Relationship Id="rId16"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2019300"/>
            <a:ext cx="12192000" cy="4106333"/>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27" name="Picture 6"/>
          <p:cNvPicPr>
            <a:picLocks noChangeAspect="1"/>
          </p:cNvPicPr>
          <p:nvPr/>
        </p:nvPicPr>
        <p:blipFill>
          <a:blip r:embed="rId15">
            <a:extLst>
              <a:ext uri="{28A0092B-C50C-407E-A947-70E740481C1C}">
                <a14:useLocalDpi xmlns:a14="http://schemas.microsoft.com/office/drawing/2010/main" val="0"/>
              </a:ext>
            </a:extLst>
          </a:blip>
          <a:srcRect t="1538" b="-1538"/>
          <a:stretch>
            <a:fillRect/>
          </a:stretch>
        </p:blipFill>
        <p:spPr bwMode="black">
          <a:xfrm>
            <a:off x="0" y="6125634"/>
            <a:ext cx="12192000"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1452033" y="804333"/>
            <a:ext cx="9603317" cy="1049867"/>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029" name="Text Placeholder 2"/>
          <p:cNvSpPr>
            <a:spLocks noGrp="1"/>
          </p:cNvSpPr>
          <p:nvPr>
            <p:ph type="body" idx="1"/>
          </p:nvPr>
        </p:nvSpPr>
        <p:spPr bwMode="auto">
          <a:xfrm>
            <a:off x="1452033" y="2015067"/>
            <a:ext cx="9603317" cy="345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554385" y="330201"/>
            <a:ext cx="3500967" cy="309033"/>
          </a:xfrm>
          <a:prstGeom prst="rect">
            <a:avLst/>
          </a:prstGeom>
        </p:spPr>
        <p:txBody>
          <a:bodyPr vert="horz" lIns="91440" tIns="45720" rIns="91440" bIns="45720" rtlCol="0" anchor="ctr"/>
          <a:lstStyle>
            <a:lvl1pPr algn="r">
              <a:defRPr sz="1000">
                <a:solidFill>
                  <a:schemeClr val="tx1">
                    <a:tint val="75000"/>
                  </a:schemeClr>
                </a:solidFill>
                <a:latin typeface="Times New Roman" charset="0"/>
              </a:defRPr>
            </a:lvl1pPr>
          </a:lstStyle>
          <a:p>
            <a:fld id="{8E71DF0D-1CDE-B540-BA63-B9ABD2C599E6}" type="datetimeFigureOut">
              <a:rPr lang="en-US" smtClean="0"/>
              <a:pPr/>
              <a:t>12/5/18</a:t>
            </a:fld>
            <a:endParaRPr lang="en-US"/>
          </a:p>
        </p:txBody>
      </p:sp>
      <p:sp>
        <p:nvSpPr>
          <p:cNvPr id="5" name="Footer Placeholder 4"/>
          <p:cNvSpPr>
            <a:spLocks noGrp="1"/>
          </p:cNvSpPr>
          <p:nvPr>
            <p:ph type="ftr" sz="quarter" idx="3"/>
          </p:nvPr>
        </p:nvSpPr>
        <p:spPr>
          <a:xfrm>
            <a:off x="1452034" y="330201"/>
            <a:ext cx="5939367" cy="309033"/>
          </a:xfrm>
          <a:prstGeom prst="rect">
            <a:avLst/>
          </a:prstGeom>
        </p:spPr>
        <p:txBody>
          <a:bodyPr vert="horz" lIns="91440" tIns="45720" rIns="91440" bIns="45720" rtlCol="0" anchor="ctr"/>
          <a:lstStyle>
            <a:lvl1pPr algn="l">
              <a:defRPr sz="1000">
                <a:solidFill>
                  <a:schemeClr val="tx1">
                    <a:tint val="75000"/>
                  </a:schemeClr>
                </a:solidFill>
                <a:latin typeface="Times New Roman" charset="0"/>
              </a:defRPr>
            </a:lvl1pPr>
          </a:lstStyle>
          <a:p>
            <a:endParaRPr lang="en-US"/>
          </a:p>
        </p:txBody>
      </p:sp>
      <p:sp>
        <p:nvSpPr>
          <p:cNvPr id="6" name="Slide Number Placeholder 5"/>
          <p:cNvSpPr>
            <a:spLocks noGrp="1"/>
          </p:cNvSpPr>
          <p:nvPr>
            <p:ph type="sldNum" sz="quarter" idx="4"/>
          </p:nvPr>
        </p:nvSpPr>
        <p:spPr>
          <a:xfrm>
            <a:off x="480484" y="797985"/>
            <a:ext cx="810683" cy="503767"/>
          </a:xfrm>
          <a:prstGeom prst="rect">
            <a:avLst/>
          </a:prstGeom>
        </p:spPr>
        <p:txBody>
          <a:bodyPr vert="horz" lIns="91440" tIns="45720" rIns="91440" bIns="45720" rtlCol="0" anchor="t"/>
          <a:lstStyle>
            <a:lvl1pPr algn="r">
              <a:defRPr sz="2800">
                <a:solidFill>
                  <a:schemeClr val="accent1"/>
                </a:solidFill>
                <a:latin typeface="Times New Roman" charset="0"/>
              </a:defRPr>
            </a:lvl1pPr>
          </a:lstStyle>
          <a:p>
            <a:fld id="{1D1A570C-7A1A-B744-9905-A7A649F35378}" type="slidenum">
              <a:rPr lang="en-US" smtClean="0"/>
              <a:pPr/>
              <a:t>‹#›</a:t>
            </a:fld>
            <a:endParaRPr lang="en-US"/>
          </a:p>
        </p:txBody>
      </p:sp>
      <p:cxnSp>
        <p:nvCxnSpPr>
          <p:cNvPr id="10" name="Straight Connector 9"/>
          <p:cNvCxnSpPr/>
          <p:nvPr/>
        </p:nvCxnSpPr>
        <p:spPr>
          <a:xfrm>
            <a:off x="0" y="6127751"/>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1" name="Rectangle 11"/>
          <p:cNvSpPr>
            <a:spLocks noChangeArrowheads="1"/>
          </p:cNvSpPr>
          <p:nvPr/>
        </p:nvSpPr>
        <p:spPr bwMode="auto">
          <a:xfrm>
            <a:off x="0" y="0"/>
            <a:ext cx="12192000" cy="6858000"/>
          </a:xfrm>
          <a:prstGeom prst="rect">
            <a:avLst/>
          </a:prstGeom>
          <a:solidFill>
            <a:schemeClr val="bg1"/>
          </a:solidFill>
          <a:ln w="9525">
            <a:solidFill>
              <a:schemeClr val="tx1"/>
            </a:solidFill>
            <a:miter lim="800000"/>
            <a:headEnd/>
            <a:tailEnd/>
          </a:ln>
        </p:spPr>
        <p:txBody>
          <a:bodyPr wrap="none" anchor="ctr"/>
          <a:lstStyle>
            <a:lvl1pPr>
              <a:defRPr sz="2000" b="1">
                <a:solidFill>
                  <a:srgbClr val="00457C"/>
                </a:solidFill>
                <a:latin typeface="Times New Roman" charset="0"/>
              </a:defRPr>
            </a:lvl1pPr>
            <a:lvl2pPr marL="742950" indent="-285750">
              <a:defRPr sz="2000" b="1">
                <a:solidFill>
                  <a:srgbClr val="00457C"/>
                </a:solidFill>
                <a:latin typeface="Times New Roman" charset="0"/>
              </a:defRPr>
            </a:lvl2pPr>
            <a:lvl3pPr marL="1143000" indent="-228600">
              <a:defRPr sz="2000" b="1">
                <a:solidFill>
                  <a:srgbClr val="00457C"/>
                </a:solidFill>
                <a:latin typeface="Times New Roman" charset="0"/>
              </a:defRPr>
            </a:lvl3pPr>
            <a:lvl4pPr marL="1600200" indent="-228600">
              <a:defRPr sz="2000" b="1">
                <a:solidFill>
                  <a:srgbClr val="00457C"/>
                </a:solidFill>
                <a:latin typeface="Times New Roman" charset="0"/>
              </a:defRPr>
            </a:lvl4pPr>
            <a:lvl5pPr marL="2057400" indent="-228600">
              <a:defRPr sz="2000" b="1">
                <a:solidFill>
                  <a:srgbClr val="00457C"/>
                </a:solidFill>
                <a:latin typeface="Times New Roman" charset="0"/>
              </a:defRPr>
            </a:lvl5pPr>
            <a:lvl6pPr marL="2514600" indent="-228600" algn="ctr" eaLnBrk="0" fontAlgn="base" hangingPunct="0">
              <a:spcBef>
                <a:spcPct val="0"/>
              </a:spcBef>
              <a:spcAft>
                <a:spcPct val="0"/>
              </a:spcAft>
              <a:defRPr sz="2000" b="1">
                <a:solidFill>
                  <a:srgbClr val="00457C"/>
                </a:solidFill>
                <a:latin typeface="Times New Roman" charset="0"/>
              </a:defRPr>
            </a:lvl6pPr>
            <a:lvl7pPr marL="2971800" indent="-228600" algn="ctr" eaLnBrk="0" fontAlgn="base" hangingPunct="0">
              <a:spcBef>
                <a:spcPct val="0"/>
              </a:spcBef>
              <a:spcAft>
                <a:spcPct val="0"/>
              </a:spcAft>
              <a:defRPr sz="2000" b="1">
                <a:solidFill>
                  <a:srgbClr val="00457C"/>
                </a:solidFill>
                <a:latin typeface="Times New Roman" charset="0"/>
              </a:defRPr>
            </a:lvl7pPr>
            <a:lvl8pPr marL="3429000" indent="-228600" algn="ctr" eaLnBrk="0" fontAlgn="base" hangingPunct="0">
              <a:spcBef>
                <a:spcPct val="0"/>
              </a:spcBef>
              <a:spcAft>
                <a:spcPct val="0"/>
              </a:spcAft>
              <a:defRPr sz="2000" b="1">
                <a:solidFill>
                  <a:srgbClr val="00457C"/>
                </a:solidFill>
                <a:latin typeface="Times New Roman" charset="0"/>
              </a:defRPr>
            </a:lvl8pPr>
            <a:lvl9pPr marL="3886200" indent="-228600" algn="ctr" eaLnBrk="0" fontAlgn="base" hangingPunct="0">
              <a:spcBef>
                <a:spcPct val="0"/>
              </a:spcBef>
              <a:spcAft>
                <a:spcPct val="0"/>
              </a:spcAft>
              <a:defRPr sz="2000" b="1">
                <a:solidFill>
                  <a:srgbClr val="00457C"/>
                </a:solidFill>
                <a:latin typeface="Times New Roman" charset="0"/>
              </a:defRPr>
            </a:lvl9pPr>
          </a:lstStyle>
          <a:p>
            <a:pPr algn="ctr">
              <a:defRPr/>
            </a:pPr>
            <a:endParaRPr lang="en-US" altLang="en-US" sz="2000" smtClean="0"/>
          </a:p>
        </p:txBody>
      </p:sp>
      <p:sp>
        <p:nvSpPr>
          <p:cNvPr id="12" name="Rectangle 26"/>
          <p:cNvSpPr>
            <a:spLocks noChangeArrowheads="1"/>
          </p:cNvSpPr>
          <p:nvPr/>
        </p:nvSpPr>
        <p:spPr bwMode="auto">
          <a:xfrm>
            <a:off x="0" y="6096000"/>
            <a:ext cx="12192000" cy="762000"/>
          </a:xfrm>
          <a:prstGeom prst="rect">
            <a:avLst/>
          </a:prstGeom>
          <a:solidFill>
            <a:srgbClr val="003968"/>
          </a:solidFill>
          <a:ln w="9525">
            <a:noFill/>
            <a:miter lim="800000"/>
            <a:headEnd/>
            <a:tailEnd/>
          </a:ln>
        </p:spPr>
        <p:txBody>
          <a:bodyPr wrap="none" anchor="ctr"/>
          <a:lstStyle>
            <a:lvl1pPr>
              <a:defRPr sz="2000" b="1">
                <a:solidFill>
                  <a:srgbClr val="00457C"/>
                </a:solidFill>
                <a:latin typeface="Times New Roman" charset="0"/>
              </a:defRPr>
            </a:lvl1pPr>
            <a:lvl2pPr marL="742950" indent="-285750">
              <a:defRPr sz="2000" b="1">
                <a:solidFill>
                  <a:srgbClr val="00457C"/>
                </a:solidFill>
                <a:latin typeface="Times New Roman" charset="0"/>
              </a:defRPr>
            </a:lvl2pPr>
            <a:lvl3pPr marL="1143000" indent="-228600">
              <a:defRPr sz="2000" b="1">
                <a:solidFill>
                  <a:srgbClr val="00457C"/>
                </a:solidFill>
                <a:latin typeface="Times New Roman" charset="0"/>
              </a:defRPr>
            </a:lvl3pPr>
            <a:lvl4pPr marL="1600200" indent="-228600">
              <a:defRPr sz="2000" b="1">
                <a:solidFill>
                  <a:srgbClr val="00457C"/>
                </a:solidFill>
                <a:latin typeface="Times New Roman" charset="0"/>
              </a:defRPr>
            </a:lvl4pPr>
            <a:lvl5pPr marL="2057400" indent="-228600">
              <a:defRPr sz="2000" b="1">
                <a:solidFill>
                  <a:srgbClr val="00457C"/>
                </a:solidFill>
                <a:latin typeface="Times New Roman" charset="0"/>
              </a:defRPr>
            </a:lvl5pPr>
            <a:lvl6pPr marL="2514600" indent="-228600" algn="ctr" eaLnBrk="0" fontAlgn="base" hangingPunct="0">
              <a:spcBef>
                <a:spcPct val="0"/>
              </a:spcBef>
              <a:spcAft>
                <a:spcPct val="0"/>
              </a:spcAft>
              <a:defRPr sz="2000" b="1">
                <a:solidFill>
                  <a:srgbClr val="00457C"/>
                </a:solidFill>
                <a:latin typeface="Times New Roman" charset="0"/>
              </a:defRPr>
            </a:lvl6pPr>
            <a:lvl7pPr marL="2971800" indent="-228600" algn="ctr" eaLnBrk="0" fontAlgn="base" hangingPunct="0">
              <a:spcBef>
                <a:spcPct val="0"/>
              </a:spcBef>
              <a:spcAft>
                <a:spcPct val="0"/>
              </a:spcAft>
              <a:defRPr sz="2000" b="1">
                <a:solidFill>
                  <a:srgbClr val="00457C"/>
                </a:solidFill>
                <a:latin typeface="Times New Roman" charset="0"/>
              </a:defRPr>
            </a:lvl7pPr>
            <a:lvl8pPr marL="3429000" indent="-228600" algn="ctr" eaLnBrk="0" fontAlgn="base" hangingPunct="0">
              <a:spcBef>
                <a:spcPct val="0"/>
              </a:spcBef>
              <a:spcAft>
                <a:spcPct val="0"/>
              </a:spcAft>
              <a:defRPr sz="2000" b="1">
                <a:solidFill>
                  <a:srgbClr val="00457C"/>
                </a:solidFill>
                <a:latin typeface="Times New Roman" charset="0"/>
              </a:defRPr>
            </a:lvl8pPr>
            <a:lvl9pPr marL="3886200" indent="-228600" algn="ctr" eaLnBrk="0" fontAlgn="base" hangingPunct="0">
              <a:spcBef>
                <a:spcPct val="0"/>
              </a:spcBef>
              <a:spcAft>
                <a:spcPct val="0"/>
              </a:spcAft>
              <a:defRPr sz="2000" b="1">
                <a:solidFill>
                  <a:srgbClr val="00457C"/>
                </a:solidFill>
                <a:latin typeface="Times New Roman" charset="0"/>
              </a:defRPr>
            </a:lvl9pPr>
          </a:lstStyle>
          <a:p>
            <a:pPr algn="ctr">
              <a:defRPr/>
            </a:pPr>
            <a:endParaRPr lang="en-US" altLang="en-US" sz="2000" smtClean="0"/>
          </a:p>
        </p:txBody>
      </p:sp>
      <p:sp>
        <p:nvSpPr>
          <p:cNvPr id="13" name="Rectangle 12"/>
          <p:cNvSpPr>
            <a:spLocks noChangeArrowheads="1"/>
          </p:cNvSpPr>
          <p:nvPr/>
        </p:nvSpPr>
        <p:spPr bwMode="auto">
          <a:xfrm>
            <a:off x="0" y="0"/>
            <a:ext cx="12192000" cy="381000"/>
          </a:xfrm>
          <a:prstGeom prst="rect">
            <a:avLst/>
          </a:prstGeom>
          <a:noFill/>
          <a:ln w="9525">
            <a:noFill/>
            <a:miter lim="800000"/>
            <a:headEnd/>
            <a:tailEnd/>
          </a:ln>
        </p:spPr>
        <p:txBody>
          <a:bodyPr wrap="none" anchor="ctr"/>
          <a:lstStyle>
            <a:lvl1pPr>
              <a:defRPr sz="2000" b="1">
                <a:solidFill>
                  <a:srgbClr val="00457C"/>
                </a:solidFill>
                <a:latin typeface="Times New Roman" charset="0"/>
              </a:defRPr>
            </a:lvl1pPr>
            <a:lvl2pPr marL="742950" indent="-285750">
              <a:defRPr sz="2000" b="1">
                <a:solidFill>
                  <a:srgbClr val="00457C"/>
                </a:solidFill>
                <a:latin typeface="Times New Roman" charset="0"/>
              </a:defRPr>
            </a:lvl2pPr>
            <a:lvl3pPr marL="1143000" indent="-228600">
              <a:defRPr sz="2000" b="1">
                <a:solidFill>
                  <a:srgbClr val="00457C"/>
                </a:solidFill>
                <a:latin typeface="Times New Roman" charset="0"/>
              </a:defRPr>
            </a:lvl3pPr>
            <a:lvl4pPr marL="1600200" indent="-228600">
              <a:defRPr sz="2000" b="1">
                <a:solidFill>
                  <a:srgbClr val="00457C"/>
                </a:solidFill>
                <a:latin typeface="Times New Roman" charset="0"/>
              </a:defRPr>
            </a:lvl4pPr>
            <a:lvl5pPr marL="2057400" indent="-228600">
              <a:defRPr sz="2000" b="1">
                <a:solidFill>
                  <a:srgbClr val="00457C"/>
                </a:solidFill>
                <a:latin typeface="Times New Roman" charset="0"/>
              </a:defRPr>
            </a:lvl5pPr>
            <a:lvl6pPr marL="2514600" indent="-228600" algn="ctr" eaLnBrk="0" fontAlgn="base" hangingPunct="0">
              <a:spcBef>
                <a:spcPct val="0"/>
              </a:spcBef>
              <a:spcAft>
                <a:spcPct val="0"/>
              </a:spcAft>
              <a:defRPr sz="2000" b="1">
                <a:solidFill>
                  <a:srgbClr val="00457C"/>
                </a:solidFill>
                <a:latin typeface="Times New Roman" charset="0"/>
              </a:defRPr>
            </a:lvl6pPr>
            <a:lvl7pPr marL="2971800" indent="-228600" algn="ctr" eaLnBrk="0" fontAlgn="base" hangingPunct="0">
              <a:spcBef>
                <a:spcPct val="0"/>
              </a:spcBef>
              <a:spcAft>
                <a:spcPct val="0"/>
              </a:spcAft>
              <a:defRPr sz="2000" b="1">
                <a:solidFill>
                  <a:srgbClr val="00457C"/>
                </a:solidFill>
                <a:latin typeface="Times New Roman" charset="0"/>
              </a:defRPr>
            </a:lvl7pPr>
            <a:lvl8pPr marL="3429000" indent="-228600" algn="ctr" eaLnBrk="0" fontAlgn="base" hangingPunct="0">
              <a:spcBef>
                <a:spcPct val="0"/>
              </a:spcBef>
              <a:spcAft>
                <a:spcPct val="0"/>
              </a:spcAft>
              <a:defRPr sz="2000" b="1">
                <a:solidFill>
                  <a:srgbClr val="00457C"/>
                </a:solidFill>
                <a:latin typeface="Times New Roman" charset="0"/>
              </a:defRPr>
            </a:lvl8pPr>
            <a:lvl9pPr marL="3886200" indent="-228600" algn="ctr" eaLnBrk="0" fontAlgn="base" hangingPunct="0">
              <a:spcBef>
                <a:spcPct val="0"/>
              </a:spcBef>
              <a:spcAft>
                <a:spcPct val="0"/>
              </a:spcAft>
              <a:defRPr sz="2000" b="1">
                <a:solidFill>
                  <a:srgbClr val="00457C"/>
                </a:solidFill>
                <a:latin typeface="Times New Roman" charset="0"/>
              </a:defRPr>
            </a:lvl9pPr>
          </a:lstStyle>
          <a:p>
            <a:pPr algn="ctr">
              <a:defRPr/>
            </a:pPr>
            <a:endParaRPr lang="en-US" altLang="en-US" sz="2000" smtClean="0"/>
          </a:p>
        </p:txBody>
      </p:sp>
      <p:sp>
        <p:nvSpPr>
          <p:cNvPr id="1037" name="Line 22"/>
          <p:cNvSpPr>
            <a:spLocks noChangeShapeType="1"/>
          </p:cNvSpPr>
          <p:nvPr/>
        </p:nvSpPr>
        <p:spPr bwMode="auto">
          <a:xfrm>
            <a:off x="0" y="1219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667"/>
          </a:p>
        </p:txBody>
      </p:sp>
      <p:pic>
        <p:nvPicPr>
          <p:cNvPr id="1038" name="Picture 5"/>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3417" y="6273800"/>
            <a:ext cx="1828800" cy="38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31906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xStyles>
    <p:titleStyle>
      <a:lvl1pPr algn="l" defTabSz="914377" rtl="0" eaLnBrk="1" fontAlgn="base" hangingPunct="1">
        <a:lnSpc>
          <a:spcPct val="90000"/>
        </a:lnSpc>
        <a:spcBef>
          <a:spcPct val="0"/>
        </a:spcBef>
        <a:spcAft>
          <a:spcPct val="0"/>
        </a:spcAft>
        <a:defRPr sz="3200" kern="1200" cap="all">
          <a:solidFill>
            <a:schemeClr val="tx1"/>
          </a:solidFill>
          <a:latin typeface="+mj-lt"/>
          <a:ea typeface="+mj-ea"/>
          <a:cs typeface="+mj-cs"/>
        </a:defRPr>
      </a:lvl1pPr>
      <a:lvl2pPr algn="l" defTabSz="914377" rtl="0" eaLnBrk="1" fontAlgn="base" hangingPunct="1">
        <a:lnSpc>
          <a:spcPct val="90000"/>
        </a:lnSpc>
        <a:spcBef>
          <a:spcPct val="0"/>
        </a:spcBef>
        <a:spcAft>
          <a:spcPct val="0"/>
        </a:spcAft>
        <a:defRPr sz="3200">
          <a:solidFill>
            <a:schemeClr val="tx1"/>
          </a:solidFill>
          <a:latin typeface="Gill Sans MT" panose="020B0502020104020203" pitchFamily="34" charset="0"/>
        </a:defRPr>
      </a:lvl2pPr>
      <a:lvl3pPr algn="l" defTabSz="914377" rtl="0" eaLnBrk="1" fontAlgn="base" hangingPunct="1">
        <a:lnSpc>
          <a:spcPct val="90000"/>
        </a:lnSpc>
        <a:spcBef>
          <a:spcPct val="0"/>
        </a:spcBef>
        <a:spcAft>
          <a:spcPct val="0"/>
        </a:spcAft>
        <a:defRPr sz="3200">
          <a:solidFill>
            <a:schemeClr val="tx1"/>
          </a:solidFill>
          <a:latin typeface="Gill Sans MT" panose="020B0502020104020203" pitchFamily="34" charset="0"/>
        </a:defRPr>
      </a:lvl3pPr>
      <a:lvl4pPr algn="l" defTabSz="914377" rtl="0" eaLnBrk="1" fontAlgn="base" hangingPunct="1">
        <a:lnSpc>
          <a:spcPct val="90000"/>
        </a:lnSpc>
        <a:spcBef>
          <a:spcPct val="0"/>
        </a:spcBef>
        <a:spcAft>
          <a:spcPct val="0"/>
        </a:spcAft>
        <a:defRPr sz="3200">
          <a:solidFill>
            <a:schemeClr val="tx1"/>
          </a:solidFill>
          <a:latin typeface="Gill Sans MT" panose="020B0502020104020203" pitchFamily="34" charset="0"/>
        </a:defRPr>
      </a:lvl4pPr>
      <a:lvl5pPr algn="l" defTabSz="914377" rtl="0" eaLnBrk="1" fontAlgn="base" hangingPunct="1">
        <a:lnSpc>
          <a:spcPct val="90000"/>
        </a:lnSpc>
        <a:spcBef>
          <a:spcPct val="0"/>
        </a:spcBef>
        <a:spcAft>
          <a:spcPct val="0"/>
        </a:spcAft>
        <a:defRPr sz="3200">
          <a:solidFill>
            <a:schemeClr val="tx1"/>
          </a:solidFill>
          <a:latin typeface="Gill Sans MT" panose="020B0502020104020203" pitchFamily="34" charset="0"/>
        </a:defRPr>
      </a:lvl5pPr>
      <a:lvl6pPr marL="609585" algn="l" defTabSz="914377" rtl="0" eaLnBrk="1" fontAlgn="base" hangingPunct="1">
        <a:lnSpc>
          <a:spcPct val="90000"/>
        </a:lnSpc>
        <a:spcBef>
          <a:spcPct val="0"/>
        </a:spcBef>
        <a:spcAft>
          <a:spcPct val="0"/>
        </a:spcAft>
        <a:defRPr sz="3200">
          <a:solidFill>
            <a:schemeClr val="tx1"/>
          </a:solidFill>
          <a:latin typeface="Gill Sans MT" panose="020B0502020104020203" pitchFamily="34" charset="0"/>
        </a:defRPr>
      </a:lvl6pPr>
      <a:lvl7pPr marL="1219170" algn="l" defTabSz="914377" rtl="0" eaLnBrk="1" fontAlgn="base" hangingPunct="1">
        <a:lnSpc>
          <a:spcPct val="90000"/>
        </a:lnSpc>
        <a:spcBef>
          <a:spcPct val="0"/>
        </a:spcBef>
        <a:spcAft>
          <a:spcPct val="0"/>
        </a:spcAft>
        <a:defRPr sz="3200">
          <a:solidFill>
            <a:schemeClr val="tx1"/>
          </a:solidFill>
          <a:latin typeface="Gill Sans MT" panose="020B0502020104020203" pitchFamily="34" charset="0"/>
        </a:defRPr>
      </a:lvl7pPr>
      <a:lvl8pPr marL="1828754" algn="l" defTabSz="914377" rtl="0" eaLnBrk="1" fontAlgn="base" hangingPunct="1">
        <a:lnSpc>
          <a:spcPct val="90000"/>
        </a:lnSpc>
        <a:spcBef>
          <a:spcPct val="0"/>
        </a:spcBef>
        <a:spcAft>
          <a:spcPct val="0"/>
        </a:spcAft>
        <a:defRPr sz="3200">
          <a:solidFill>
            <a:schemeClr val="tx1"/>
          </a:solidFill>
          <a:latin typeface="Gill Sans MT" panose="020B0502020104020203" pitchFamily="34" charset="0"/>
        </a:defRPr>
      </a:lvl8pPr>
      <a:lvl9pPr marL="2438339" algn="l" defTabSz="914377" rtl="0" eaLnBrk="1" fontAlgn="base" hangingPunct="1">
        <a:lnSpc>
          <a:spcPct val="90000"/>
        </a:lnSpc>
        <a:spcBef>
          <a:spcPct val="0"/>
        </a:spcBef>
        <a:spcAft>
          <a:spcPct val="0"/>
        </a:spcAft>
        <a:defRPr sz="3200">
          <a:solidFill>
            <a:schemeClr val="tx1"/>
          </a:solidFill>
          <a:latin typeface="Gill Sans MT" panose="020B0502020104020203" pitchFamily="34" charset="0"/>
        </a:defRPr>
      </a:lvl9pPr>
    </p:titleStyle>
    <p:bodyStyle>
      <a:lvl1pPr marL="228594" indent="-228594" algn="l" defTabSz="914377" rtl="0" eaLnBrk="1" fontAlgn="base" hangingPunct="1">
        <a:lnSpc>
          <a:spcPct val="120000"/>
        </a:lnSpc>
        <a:spcBef>
          <a:spcPts val="1000"/>
        </a:spcBef>
        <a:spcAft>
          <a:spcPct val="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fontAlgn="base" hangingPunct="1">
        <a:lnSpc>
          <a:spcPct val="120000"/>
        </a:lnSpc>
        <a:spcBef>
          <a:spcPts val="500"/>
        </a:spcBef>
        <a:spcAft>
          <a:spcPct val="0"/>
        </a:spcAft>
        <a:buClr>
          <a:schemeClr val="accent1"/>
        </a:buClr>
        <a:buSzPct val="100000"/>
        <a:buFont typeface="Arial" panose="020B0604020202020204" pitchFamily="34" charset="0"/>
        <a:buChar char="•"/>
        <a:defRPr sz="1733" kern="1200">
          <a:solidFill>
            <a:schemeClr val="tx1"/>
          </a:solidFill>
          <a:latin typeface="+mn-lt"/>
          <a:ea typeface="+mn-ea"/>
          <a:cs typeface="+mn-cs"/>
        </a:defRPr>
      </a:lvl2pPr>
      <a:lvl3pPr marL="1142971" indent="-228594" algn="l" defTabSz="914377" rtl="0" eaLnBrk="1" fontAlgn="base" hangingPunct="1">
        <a:lnSpc>
          <a:spcPct val="120000"/>
        </a:lnSpc>
        <a:spcBef>
          <a:spcPts val="500"/>
        </a:spcBef>
        <a:spcAft>
          <a:spcPct val="0"/>
        </a:spcAft>
        <a:buClr>
          <a:schemeClr val="accent1"/>
        </a:buClr>
        <a:buSzPct val="100000"/>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fontAlgn="base" hangingPunct="1">
        <a:lnSpc>
          <a:spcPct val="120000"/>
        </a:lnSpc>
        <a:spcBef>
          <a:spcPts val="500"/>
        </a:spcBef>
        <a:spcAft>
          <a:spcPct val="0"/>
        </a:spcAft>
        <a:buClr>
          <a:schemeClr val="accent1"/>
        </a:buClr>
        <a:buSzPct val="100000"/>
        <a:buFont typeface="Arial" panose="020B0604020202020204" pitchFamily="34" charset="0"/>
        <a:buChar char="•"/>
        <a:defRPr sz="1333" kern="1200">
          <a:solidFill>
            <a:schemeClr val="tx1"/>
          </a:solidFill>
          <a:latin typeface="+mn-lt"/>
          <a:ea typeface="+mn-ea"/>
          <a:cs typeface="+mn-cs"/>
        </a:defRPr>
      </a:lvl4pPr>
      <a:lvl5pPr marL="2057349" indent="-228594" algn="l" defTabSz="914377" rtl="0" eaLnBrk="1" fontAlgn="base" hangingPunct="1">
        <a:lnSpc>
          <a:spcPct val="120000"/>
        </a:lnSpc>
        <a:spcBef>
          <a:spcPts val="500"/>
        </a:spcBef>
        <a:spcAft>
          <a:spcPct val="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5pPr>
      <a:lvl6pPr marL="2514537"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726"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8914"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103"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g"/><Relationship Id="rId5"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33.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Excel_Sheet1.xlsx"/><Relationship Id="rId4" Type="http://schemas.openxmlformats.org/officeDocument/2006/relationships/image" Target="../media/image3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Excel_Sheet2.xlsx"/><Relationship Id="rId4" Type="http://schemas.openxmlformats.org/officeDocument/2006/relationships/image" Target="../media/image3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 Id="rId3" Type="http://schemas.openxmlformats.org/officeDocument/2006/relationships/image" Target="../media/image4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pharmedout.org" TargetMode="External"/><Relationship Id="rId4" Type="http://schemas.openxmlformats.org/officeDocument/2006/relationships/hyperlink" Target="http://www.medicalletter.org" TargetMode="External"/><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hyperlink" Target="http://www.pharmfree.or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ood-and-ev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466" y="-905934"/>
            <a:ext cx="6189133" cy="6189133"/>
          </a:xfrm>
          <a:prstGeom prst="rect">
            <a:avLst/>
          </a:prstGeom>
        </p:spPr>
      </p:pic>
      <p:sp>
        <p:nvSpPr>
          <p:cNvPr id="9" name="Text Placeholder 8"/>
          <p:cNvSpPr>
            <a:spLocks noGrp="1"/>
          </p:cNvSpPr>
          <p:nvPr>
            <p:ph sz="quarter" idx="4294967295"/>
          </p:nvPr>
        </p:nvSpPr>
        <p:spPr>
          <a:xfrm>
            <a:off x="-135466" y="3987337"/>
            <a:ext cx="11819467" cy="4368800"/>
          </a:xfrm>
        </p:spPr>
        <p:txBody>
          <a:bodyPr/>
          <a:lstStyle/>
          <a:p>
            <a:pPr marL="914400" indent="0">
              <a:lnSpc>
                <a:spcPct val="100000"/>
              </a:lnSpc>
              <a:buNone/>
            </a:pPr>
            <a:r>
              <a:rPr lang="en-US" sz="3200" b="1" i="1" dirty="0" smtClean="0">
                <a:latin typeface="Baskerville"/>
                <a:cs typeface="Baskerville"/>
              </a:rPr>
              <a:t>“There is some good in the worst of us and some evil in the best of us. When we discover this we are less prone to hate our enemies.”</a:t>
            </a:r>
            <a:endParaRPr lang="en-US" sz="3200" b="1" i="1" dirty="0">
              <a:latin typeface="Baskerville"/>
              <a:cs typeface="Baskerville"/>
            </a:endParaRPr>
          </a:p>
        </p:txBody>
      </p:sp>
      <p:sp>
        <p:nvSpPr>
          <p:cNvPr id="12" name="TextBox 11"/>
          <p:cNvSpPr txBox="1"/>
          <p:nvPr/>
        </p:nvSpPr>
        <p:spPr>
          <a:xfrm>
            <a:off x="8627533" y="5283199"/>
            <a:ext cx="3847192" cy="461665"/>
          </a:xfrm>
          <a:prstGeom prst="rect">
            <a:avLst/>
          </a:prstGeom>
          <a:noFill/>
        </p:spPr>
        <p:txBody>
          <a:bodyPr wrap="square" rtlCol="0">
            <a:spAutoFit/>
          </a:bodyPr>
          <a:lstStyle/>
          <a:p>
            <a:r>
              <a:rPr lang="en-US" b="0" i="1" dirty="0">
                <a:solidFill>
                  <a:srgbClr val="000000"/>
                </a:solidFill>
              </a:rPr>
              <a:t>-</a:t>
            </a:r>
            <a:r>
              <a:rPr lang="en-US" sz="2400" b="0" i="1" dirty="0">
                <a:solidFill>
                  <a:srgbClr val="000000"/>
                </a:solidFill>
                <a:latin typeface="Baskerville"/>
                <a:cs typeface="Baskerville"/>
              </a:rPr>
              <a:t>Martin Luther King, Jr.</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What is Not Clear: </a:t>
            </a:r>
            <a:br>
              <a:rPr lang="en-US" sz="4800" dirty="0" smtClean="0"/>
            </a:br>
            <a:r>
              <a:rPr lang="en-US" sz="4800" dirty="0" smtClean="0"/>
              <a:t>“Perceived” Conflicts of Interest</a:t>
            </a:r>
            <a:endParaRPr lang="en-US" sz="4800" dirty="0"/>
          </a:p>
        </p:txBody>
      </p:sp>
      <p:sp>
        <p:nvSpPr>
          <p:cNvPr id="3" name="Content Placeholder 2"/>
          <p:cNvSpPr>
            <a:spLocks noGrp="1"/>
          </p:cNvSpPr>
          <p:nvPr>
            <p:ph sz="quarter" idx="10"/>
          </p:nvPr>
        </p:nvSpPr>
        <p:spPr>
          <a:xfrm>
            <a:off x="294640" y="1498600"/>
            <a:ext cx="11701048" cy="4368800"/>
          </a:xfrm>
        </p:spPr>
        <p:txBody>
          <a:bodyPr>
            <a:normAutofit lnSpcReduction="10000"/>
          </a:bodyPr>
          <a:lstStyle/>
          <a:p>
            <a:r>
              <a:rPr lang="en-US" sz="4267" dirty="0" smtClean="0"/>
              <a:t>Implies there is no harm and/or no potential of harm</a:t>
            </a:r>
          </a:p>
          <a:p>
            <a:r>
              <a:rPr lang="en-US" sz="4267" dirty="0" smtClean="0"/>
              <a:t>What about the appearance of harm?</a:t>
            </a:r>
          </a:p>
          <a:p>
            <a:pPr lvl="1"/>
            <a:r>
              <a:rPr lang="en-US" sz="3200" dirty="0" smtClean="0"/>
              <a:t>Patients may think physicians are prioritizing other interests over theirs</a:t>
            </a:r>
          </a:p>
          <a:p>
            <a:pPr lvl="1"/>
            <a:r>
              <a:rPr lang="en-US" sz="3200" dirty="0" smtClean="0"/>
              <a:t>Trust may be undermined </a:t>
            </a:r>
          </a:p>
          <a:p>
            <a:pPr lvl="2"/>
            <a:endParaRPr lang="en-US" dirty="0" smtClean="0"/>
          </a:p>
          <a:p>
            <a:pPr lvl="2"/>
            <a:endParaRPr lang="en-US" dirty="0" smtClean="0"/>
          </a:p>
          <a:p>
            <a:pPr lvl="2"/>
            <a:endParaRPr lang="en-US" dirty="0" smtClean="0"/>
          </a:p>
          <a:p>
            <a:endParaRPr lang="en-US" dirty="0" smtClean="0"/>
          </a:p>
          <a:p>
            <a:pPr lvl="1"/>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“Perceived” Conflicts of Interest</a:t>
            </a:r>
            <a:endParaRPr lang="en-US" dirty="0"/>
          </a:p>
        </p:txBody>
      </p:sp>
      <p:sp>
        <p:nvSpPr>
          <p:cNvPr id="3" name="Content Placeholder 2"/>
          <p:cNvSpPr>
            <a:spLocks noGrp="1"/>
          </p:cNvSpPr>
          <p:nvPr>
            <p:ph sz="quarter" idx="10"/>
          </p:nvPr>
        </p:nvSpPr>
        <p:spPr/>
        <p:txBody>
          <a:bodyPr/>
          <a:lstStyle/>
          <a:p>
            <a:r>
              <a:rPr lang="en-US" sz="3600" dirty="0"/>
              <a:t>A</a:t>
            </a:r>
            <a:r>
              <a:rPr lang="en-US" sz="3600" dirty="0" smtClean="0"/>
              <a:t>re </a:t>
            </a:r>
            <a:r>
              <a:rPr lang="en-US" sz="3600" dirty="0" smtClean="0"/>
              <a:t>concerns misguided?</a:t>
            </a:r>
          </a:p>
          <a:p>
            <a:r>
              <a:rPr lang="en-US" sz="3600" dirty="0" smtClean="0"/>
              <a:t>Aren’t there benefits to healthcare-pharma relationships?</a:t>
            </a:r>
          </a:p>
          <a:p>
            <a:pPr lvl="1"/>
            <a:r>
              <a:rPr lang="en-US" sz="3600" dirty="0" smtClean="0"/>
              <a:t>Is knowing brand name drugs necessarily a bad thing?</a:t>
            </a:r>
          </a:p>
          <a:p>
            <a:r>
              <a:rPr lang="en-US" sz="3600" dirty="0" smtClean="0"/>
              <a:t>Is this insulting to doctors?</a:t>
            </a:r>
          </a:p>
          <a:p>
            <a:pPr lvl="1"/>
            <a:endParaRPr lang="en-US" dirty="0" smtClean="0"/>
          </a:p>
          <a:p>
            <a:pPr lvl="2"/>
            <a:endParaRPr lang="en-US" dirty="0" smtClean="0"/>
          </a:p>
          <a:p>
            <a:endParaRPr lang="en-US" dirty="0" smtClean="0"/>
          </a:p>
          <a:p>
            <a:pPr lvl="1"/>
            <a:endParaRPr lang="en-US" dirty="0" smtClean="0"/>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Assessing a Conflict of Interest</a:t>
            </a:r>
            <a:endParaRPr lang="en-US" dirty="0"/>
          </a:p>
        </p:txBody>
      </p:sp>
      <p:sp>
        <p:nvSpPr>
          <p:cNvPr id="3" name="Content Placeholder 2"/>
          <p:cNvSpPr>
            <a:spLocks noGrp="1"/>
          </p:cNvSpPr>
          <p:nvPr>
            <p:ph sz="quarter" idx="10"/>
          </p:nvPr>
        </p:nvSpPr>
        <p:spPr>
          <a:xfrm>
            <a:off x="294640" y="1670548"/>
            <a:ext cx="11582400" cy="4368800"/>
          </a:xfrm>
        </p:spPr>
        <p:txBody>
          <a:bodyPr>
            <a:normAutofit/>
          </a:bodyPr>
          <a:lstStyle/>
          <a:p>
            <a:r>
              <a:rPr lang="en-US" sz="3400" dirty="0" smtClean="0"/>
              <a:t>What is the likelihood that professional judgment will be influenced or appear to be influenced?</a:t>
            </a:r>
          </a:p>
          <a:p>
            <a:r>
              <a:rPr lang="en-US" sz="3400" dirty="0" smtClean="0"/>
              <a:t>What is the seriousness of the harm or wrong which could result from such influence or its appearance?</a:t>
            </a:r>
          </a:p>
          <a:p>
            <a:r>
              <a:rPr lang="en-US" sz="3400" dirty="0" smtClean="0"/>
              <a:t>What would patients think?</a:t>
            </a:r>
            <a:endParaRPr lang="en-US" sz="3400" dirty="0"/>
          </a:p>
        </p:txBody>
      </p:sp>
      <p:sp>
        <p:nvSpPr>
          <p:cNvPr id="4" name="TextBox 3"/>
          <p:cNvSpPr txBox="1"/>
          <p:nvPr/>
        </p:nvSpPr>
        <p:spPr>
          <a:xfrm>
            <a:off x="9970537" y="5253550"/>
            <a:ext cx="184731" cy="400110"/>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9970537" y="4385640"/>
            <a:ext cx="1677714" cy="164524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fontScale="90000"/>
          </a:bodyPr>
          <a:lstStyle/>
          <a:p>
            <a:r>
              <a:rPr lang="en-US" dirty="0" smtClean="0"/>
              <a:t>Healthcare and Medical Education</a:t>
            </a:r>
            <a:endParaRPr lang="en-US" dirty="0"/>
          </a:p>
        </p:txBody>
      </p:sp>
      <p:sp>
        <p:nvSpPr>
          <p:cNvPr id="16" name="Content Placeholder 15"/>
          <p:cNvSpPr>
            <a:spLocks noGrp="1"/>
          </p:cNvSpPr>
          <p:nvPr>
            <p:ph sz="quarter" idx="10"/>
          </p:nvPr>
        </p:nvSpPr>
        <p:spPr>
          <a:xfrm>
            <a:off x="294640" y="1498600"/>
            <a:ext cx="7408018" cy="4368800"/>
          </a:xfrm>
        </p:spPr>
        <p:txBody>
          <a:bodyPr/>
          <a:lstStyle/>
          <a:p>
            <a:r>
              <a:rPr lang="en-US" dirty="0" smtClean="0"/>
              <a:t>97% of residents found to have at least one item with a pharmaceutical insignia</a:t>
            </a:r>
            <a:r>
              <a:rPr lang="en-US" baseline="30000" dirty="0" smtClean="0"/>
              <a:t>2</a:t>
            </a:r>
          </a:p>
          <a:p>
            <a:r>
              <a:rPr lang="en-US" dirty="0" smtClean="0"/>
              <a:t>93% of medical students  have been asked/required by attending to attend a sponsored lunch</a:t>
            </a:r>
            <a:r>
              <a:rPr lang="en-US" baseline="30000" dirty="0" smtClean="0"/>
              <a:t>3</a:t>
            </a:r>
          </a:p>
          <a:p>
            <a:endParaRPr lang="en-US" dirty="0"/>
          </a:p>
        </p:txBody>
      </p:sp>
      <p:sp>
        <p:nvSpPr>
          <p:cNvPr id="4" name="TextBox 3"/>
          <p:cNvSpPr txBox="1"/>
          <p:nvPr/>
        </p:nvSpPr>
        <p:spPr>
          <a:xfrm>
            <a:off x="9932056" y="5465232"/>
            <a:ext cx="184731" cy="400110"/>
          </a:xfrm>
          <a:prstGeom prst="rect">
            <a:avLst/>
          </a:prstGeom>
          <a:noFill/>
        </p:spPr>
        <p:txBody>
          <a:bodyPr wrap="none" rtlCol="0">
            <a:spAutoFit/>
          </a:bodyPr>
          <a:lstStyle/>
          <a:p>
            <a:endParaRPr lang="en-US" dirty="0"/>
          </a:p>
        </p:txBody>
      </p:sp>
      <p:pic>
        <p:nvPicPr>
          <p:cNvPr id="17" name="Picture 16"/>
          <p:cNvPicPr>
            <a:picLocks noChangeAspect="1"/>
          </p:cNvPicPr>
          <p:nvPr/>
        </p:nvPicPr>
        <p:blipFill>
          <a:blip r:embed="rId3"/>
          <a:stretch>
            <a:fillRect/>
          </a:stretch>
        </p:blipFill>
        <p:spPr>
          <a:xfrm>
            <a:off x="7702658" y="1813687"/>
            <a:ext cx="4043518" cy="3651545"/>
          </a:xfrm>
          <a:prstGeom prst="rect">
            <a:avLst/>
          </a:prstGeom>
        </p:spPr>
      </p:pic>
      <p:pic>
        <p:nvPicPr>
          <p:cNvPr id="3" name="Picture 2" descr="UNADJUSTEDNONRAW_thumb_454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2658" y="1813687"/>
            <a:ext cx="4043518" cy="3651545"/>
          </a:xfrm>
          <a:prstGeom prst="rect">
            <a:avLst/>
          </a:prstGeom>
        </p:spPr>
      </p:pic>
      <p:pic>
        <p:nvPicPr>
          <p:cNvPr id="5" name="Picture 4" descr="HKDtl8CITAyr92SM1HaO3w_thumb_455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2658" y="1781227"/>
            <a:ext cx="4043518" cy="368400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Your Opinion</a:t>
            </a:r>
            <a:endParaRPr lang="en-US" dirty="0"/>
          </a:p>
        </p:txBody>
      </p:sp>
      <p:sp>
        <p:nvSpPr>
          <p:cNvPr id="3" name="Content Placeholder 2"/>
          <p:cNvSpPr>
            <a:spLocks noGrp="1"/>
          </p:cNvSpPr>
          <p:nvPr>
            <p:ph sz="quarter" idx="10"/>
          </p:nvPr>
        </p:nvSpPr>
        <p:spPr>
          <a:xfrm>
            <a:off x="294639" y="1667933"/>
            <a:ext cx="11732045" cy="4368800"/>
          </a:xfrm>
        </p:spPr>
        <p:txBody>
          <a:bodyPr/>
          <a:lstStyle/>
          <a:p>
            <a:r>
              <a:rPr lang="en-US" sz="3600" dirty="0" smtClean="0"/>
              <a:t>It is sometimes ok for medical students to accept gifts and lunch from drug companies.</a:t>
            </a:r>
          </a:p>
          <a:p>
            <a:pPr marL="800089" lvl="1" indent="-342900">
              <a:buFont typeface="+mj-lt"/>
              <a:buAutoNum type="alphaUcPeriod"/>
            </a:pPr>
            <a:r>
              <a:rPr lang="en-US" sz="3600" dirty="0" smtClean="0"/>
              <a:t>True</a:t>
            </a:r>
          </a:p>
          <a:p>
            <a:pPr marL="800089" lvl="1" indent="-342900">
              <a:buFont typeface="+mj-lt"/>
              <a:buAutoNum type="alphaUcPeriod"/>
            </a:pPr>
            <a:r>
              <a:rPr lang="en-US" sz="3600" dirty="0" smtClean="0"/>
              <a:t>False</a:t>
            </a:r>
          </a:p>
          <a:p>
            <a:endParaRPr lang="en-US" dirty="0"/>
          </a:p>
        </p:txBody>
      </p:sp>
      <p:pic>
        <p:nvPicPr>
          <p:cNvPr id="5" name="Picture 4"/>
          <p:cNvPicPr>
            <a:picLocks noChangeAspect="1"/>
          </p:cNvPicPr>
          <p:nvPr/>
        </p:nvPicPr>
        <p:blipFill>
          <a:blip r:embed="rId2"/>
          <a:stretch>
            <a:fillRect/>
          </a:stretch>
        </p:blipFill>
        <p:spPr>
          <a:xfrm>
            <a:off x="8628516" y="3420532"/>
            <a:ext cx="3258684" cy="2384271"/>
          </a:xfrm>
          <a:prstGeom prst="rect">
            <a:avLst/>
          </a:prstGeom>
        </p:spPr>
      </p:pic>
    </p:spTree>
    <p:extLst>
      <p:ext uri="{BB962C8B-B14F-4D97-AF65-F5344CB8AC3E}">
        <p14:creationId xmlns:p14="http://schemas.microsoft.com/office/powerpoint/2010/main" val="24642259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Student Opinion (2005)</a:t>
            </a:r>
            <a:endParaRPr lang="en-US" dirty="0"/>
          </a:p>
        </p:txBody>
      </p:sp>
      <p:sp>
        <p:nvSpPr>
          <p:cNvPr id="3" name="Content Placeholder 2"/>
          <p:cNvSpPr>
            <a:spLocks noGrp="1"/>
          </p:cNvSpPr>
          <p:nvPr>
            <p:ph sz="quarter" idx="10"/>
          </p:nvPr>
        </p:nvSpPr>
        <p:spPr/>
        <p:txBody>
          <a:bodyPr>
            <a:normAutofit fontScale="92500"/>
          </a:bodyPr>
          <a:lstStyle/>
          <a:p>
            <a:r>
              <a:rPr lang="en-US" dirty="0" smtClean="0"/>
              <a:t>70% of students believed “it is sometimes okay for medical students to accept gifts and lunch from drug companies because drug companies have minimal influence on students.”</a:t>
            </a:r>
          </a:p>
          <a:p>
            <a:r>
              <a:rPr lang="en-US" dirty="0" smtClean="0"/>
              <a:t>80% of students believed “it is sometimes okay for medical students to accept gifts and lunch from drug companies because most students have considerable debts and minimal income.”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16743" y="1732635"/>
            <a:ext cx="7332977" cy="3909449"/>
          </a:xfrm>
          <a:prstGeom prst="rect">
            <a:avLst/>
          </a:prstGeom>
        </p:spPr>
      </p:pic>
      <p:sp>
        <p:nvSpPr>
          <p:cNvPr id="3" name="Title 2"/>
          <p:cNvSpPr>
            <a:spLocks noGrp="1"/>
          </p:cNvSpPr>
          <p:nvPr>
            <p:ph type="title"/>
          </p:nvPr>
        </p:nvSpPr>
        <p:spPr/>
        <p:txBody>
          <a:bodyPr/>
          <a:lstStyle/>
          <a:p>
            <a:r>
              <a:rPr lang="en-US" dirty="0"/>
              <a:t>Big Pharma</a:t>
            </a:r>
          </a:p>
        </p:txBody>
      </p:sp>
    </p:spTree>
    <p:extLst>
      <p:ext uri="{BB962C8B-B14F-4D97-AF65-F5344CB8AC3E}">
        <p14:creationId xmlns:p14="http://schemas.microsoft.com/office/powerpoint/2010/main" val="24944173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about...?</a:t>
            </a:r>
            <a:endParaRPr lang="en-US" dirty="0"/>
          </a:p>
        </p:txBody>
      </p:sp>
      <p:sp>
        <p:nvSpPr>
          <p:cNvPr id="3" name="Content Placeholder 2"/>
          <p:cNvSpPr>
            <a:spLocks noGrp="1"/>
          </p:cNvSpPr>
          <p:nvPr>
            <p:ph sz="quarter" idx="10"/>
          </p:nvPr>
        </p:nvSpPr>
        <p:spPr>
          <a:xfrm>
            <a:off x="294640" y="2044571"/>
            <a:ext cx="11582400" cy="4368800"/>
          </a:xfrm>
        </p:spPr>
        <p:txBody>
          <a:bodyPr/>
          <a:lstStyle/>
          <a:p>
            <a:r>
              <a:rPr lang="en-US" sz="4000" dirty="0" smtClean="0"/>
              <a:t>Research and development</a:t>
            </a:r>
          </a:p>
          <a:p>
            <a:r>
              <a:rPr lang="en-US" sz="4000" dirty="0" smtClean="0"/>
              <a:t>Innovation and education</a:t>
            </a:r>
          </a:p>
          <a:p>
            <a:r>
              <a:rPr lang="en-US" sz="4000" dirty="0" smtClean="0"/>
              <a:t>Lack of clear cases of corruption</a:t>
            </a:r>
          </a:p>
          <a:p>
            <a:endParaRPr lang="en-US" dirty="0"/>
          </a:p>
        </p:txBody>
      </p:sp>
      <p:pic>
        <p:nvPicPr>
          <p:cNvPr id="5" name="Picture 4"/>
          <p:cNvPicPr>
            <a:picLocks noChangeAspect="1"/>
          </p:cNvPicPr>
          <p:nvPr/>
        </p:nvPicPr>
        <p:blipFill>
          <a:blip r:embed="rId2"/>
          <a:stretch>
            <a:fillRect/>
          </a:stretch>
        </p:blipFill>
        <p:spPr>
          <a:xfrm>
            <a:off x="8309712" y="1900638"/>
            <a:ext cx="3567328" cy="3306793"/>
          </a:xfrm>
          <a:prstGeom prst="rect">
            <a:avLst/>
          </a:prstGeom>
        </p:spPr>
      </p:pic>
    </p:spTree>
    <p:extLst>
      <p:ext uri="{BB962C8B-B14F-4D97-AF65-F5344CB8AC3E}">
        <p14:creationId xmlns:p14="http://schemas.microsoft.com/office/powerpoint/2010/main" val="3528075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188546"/>
            <a:ext cx="9144000" cy="5673544"/>
          </a:xfrm>
          <a:prstGeom prst="rect">
            <a:avLst/>
          </a:prstGeom>
        </p:spPr>
      </p:pic>
    </p:spTree>
    <p:extLst>
      <p:ext uri="{BB962C8B-B14F-4D97-AF65-F5344CB8AC3E}">
        <p14:creationId xmlns:p14="http://schemas.microsoft.com/office/powerpoint/2010/main" val="7454490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t>Against Industry-Healthcare Relationships</a:t>
            </a:r>
            <a:endParaRPr lang="en-US" sz="4800" dirty="0"/>
          </a:p>
        </p:txBody>
      </p:sp>
      <p:sp>
        <p:nvSpPr>
          <p:cNvPr id="3" name="Content Placeholder 2"/>
          <p:cNvSpPr>
            <a:spLocks noGrp="1"/>
          </p:cNvSpPr>
          <p:nvPr>
            <p:ph sz="quarter" idx="10"/>
          </p:nvPr>
        </p:nvSpPr>
        <p:spPr/>
        <p:txBody>
          <a:bodyPr/>
          <a:lstStyle/>
          <a:p>
            <a:r>
              <a:rPr lang="en-US" dirty="0" smtClean="0"/>
              <a:t>Undermines public trust</a:t>
            </a:r>
          </a:p>
          <a:p>
            <a:r>
              <a:rPr lang="en-US" dirty="0" smtClean="0"/>
              <a:t>Introduces bias into research, prescribing, and education</a:t>
            </a:r>
          </a:p>
          <a:p>
            <a:r>
              <a:rPr lang="en-US" dirty="0" smtClean="0"/>
              <a:t>Prioritizes other interests above patient interests</a:t>
            </a:r>
            <a:endParaRPr lang="en-US" dirty="0"/>
          </a:p>
        </p:txBody>
      </p:sp>
      <p:pic>
        <p:nvPicPr>
          <p:cNvPr id="5" name="Picture 4" descr="tru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613" y="3883335"/>
            <a:ext cx="3430587" cy="2200496"/>
          </a:xfrm>
          <a:prstGeom prst="rect">
            <a:avLst/>
          </a:prstGeom>
        </p:spPr>
      </p:pic>
    </p:spTree>
    <p:extLst>
      <p:ext uri="{BB962C8B-B14F-4D97-AF65-F5344CB8AC3E}">
        <p14:creationId xmlns:p14="http://schemas.microsoft.com/office/powerpoint/2010/main" val="3100208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6"/>
          <p:cNvSpPr txBox="1">
            <a:spLocks noChangeArrowheads="1"/>
          </p:cNvSpPr>
          <p:nvPr/>
        </p:nvSpPr>
        <p:spPr bwMode="auto">
          <a:xfrm>
            <a:off x="325967" y="2291286"/>
            <a:ext cx="11582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00457C"/>
                </a:solidFill>
                <a:latin typeface="Times New Roman" panose="02020603050405020304" pitchFamily="18" charset="0"/>
              </a:defRPr>
            </a:lvl1pPr>
            <a:lvl2pPr marL="742950" indent="-285750">
              <a:defRPr sz="2000" b="1">
                <a:solidFill>
                  <a:srgbClr val="00457C"/>
                </a:solidFill>
                <a:latin typeface="Times New Roman" panose="02020603050405020304" pitchFamily="18" charset="0"/>
              </a:defRPr>
            </a:lvl2pPr>
            <a:lvl3pPr marL="1143000" indent="-228600">
              <a:defRPr sz="2000" b="1">
                <a:solidFill>
                  <a:srgbClr val="00457C"/>
                </a:solidFill>
                <a:latin typeface="Times New Roman" panose="02020603050405020304" pitchFamily="18" charset="0"/>
              </a:defRPr>
            </a:lvl3pPr>
            <a:lvl4pPr marL="1600200" indent="-228600">
              <a:defRPr sz="2000" b="1">
                <a:solidFill>
                  <a:srgbClr val="00457C"/>
                </a:solidFill>
                <a:latin typeface="Times New Roman" panose="02020603050405020304" pitchFamily="18" charset="0"/>
              </a:defRPr>
            </a:lvl4pPr>
            <a:lvl5pPr marL="2057400" indent="-228600">
              <a:defRPr sz="2000" b="1">
                <a:solidFill>
                  <a:srgbClr val="00457C"/>
                </a:solidFill>
                <a:latin typeface="Times New Roman" panose="02020603050405020304" pitchFamily="18" charset="0"/>
              </a:defRPr>
            </a:lvl5pPr>
            <a:lvl6pPr marL="2514600" indent="-228600" eaLnBrk="0" fontAlgn="base" hangingPunct="0">
              <a:spcBef>
                <a:spcPct val="0"/>
              </a:spcBef>
              <a:spcAft>
                <a:spcPct val="0"/>
              </a:spcAft>
              <a:defRPr sz="2000" b="1">
                <a:solidFill>
                  <a:srgbClr val="00457C"/>
                </a:solidFill>
                <a:latin typeface="Times New Roman" panose="02020603050405020304" pitchFamily="18" charset="0"/>
              </a:defRPr>
            </a:lvl6pPr>
            <a:lvl7pPr marL="2971800" indent="-228600" eaLnBrk="0" fontAlgn="base" hangingPunct="0">
              <a:spcBef>
                <a:spcPct val="0"/>
              </a:spcBef>
              <a:spcAft>
                <a:spcPct val="0"/>
              </a:spcAft>
              <a:defRPr sz="2000" b="1">
                <a:solidFill>
                  <a:srgbClr val="00457C"/>
                </a:solidFill>
                <a:latin typeface="Times New Roman" panose="02020603050405020304" pitchFamily="18" charset="0"/>
              </a:defRPr>
            </a:lvl7pPr>
            <a:lvl8pPr marL="3429000" indent="-228600" eaLnBrk="0" fontAlgn="base" hangingPunct="0">
              <a:spcBef>
                <a:spcPct val="0"/>
              </a:spcBef>
              <a:spcAft>
                <a:spcPct val="0"/>
              </a:spcAft>
              <a:defRPr sz="2000" b="1">
                <a:solidFill>
                  <a:srgbClr val="00457C"/>
                </a:solidFill>
                <a:latin typeface="Times New Roman" panose="02020603050405020304" pitchFamily="18" charset="0"/>
              </a:defRPr>
            </a:lvl8pPr>
            <a:lvl9pPr marL="3886200" indent="-228600" eaLnBrk="0" fontAlgn="base" hangingPunct="0">
              <a:spcBef>
                <a:spcPct val="0"/>
              </a:spcBef>
              <a:spcAft>
                <a:spcPct val="0"/>
              </a:spcAft>
              <a:defRPr sz="2000" b="1">
                <a:solidFill>
                  <a:srgbClr val="00457C"/>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smtClean="0">
                <a:ln>
                  <a:noFill/>
                </a:ln>
                <a:solidFill>
                  <a:srgbClr val="00457C"/>
                </a:solidFill>
                <a:effectLst/>
                <a:uLnTx/>
                <a:uFillTx/>
              </a:rPr>
              <a:t>Conflicts of Interest</a:t>
            </a:r>
            <a:endParaRPr kumimoji="0" lang="en-US" altLang="en-US" sz="5400" b="1" i="0" u="none" strike="noStrike" kern="1200" cap="none" spc="0" normalizeH="0" baseline="0" noProof="0" dirty="0">
              <a:ln>
                <a:noFill/>
              </a:ln>
              <a:solidFill>
                <a:srgbClr val="003968"/>
              </a:solidFill>
              <a:effectLst/>
              <a:uLnTx/>
              <a:uFillTx/>
              <a:latin typeface="Avenir Next"/>
              <a:ea typeface="Avenir Next"/>
              <a:cs typeface="Avenir Next"/>
            </a:endParaRPr>
          </a:p>
        </p:txBody>
      </p:sp>
      <p:sp>
        <p:nvSpPr>
          <p:cNvPr id="15363" name="Text Box 8"/>
          <p:cNvSpPr txBox="1">
            <a:spLocks noChangeArrowheads="1"/>
          </p:cNvSpPr>
          <p:nvPr/>
        </p:nvSpPr>
        <p:spPr bwMode="auto">
          <a:xfrm>
            <a:off x="256956" y="3972464"/>
            <a:ext cx="11582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00457C"/>
                </a:solidFill>
                <a:latin typeface="Times New Roman" panose="02020603050405020304" pitchFamily="18" charset="0"/>
              </a:defRPr>
            </a:lvl1pPr>
            <a:lvl2pPr marL="742950" indent="-285750">
              <a:defRPr sz="2000" b="1">
                <a:solidFill>
                  <a:srgbClr val="00457C"/>
                </a:solidFill>
                <a:latin typeface="Times New Roman" panose="02020603050405020304" pitchFamily="18" charset="0"/>
              </a:defRPr>
            </a:lvl2pPr>
            <a:lvl3pPr marL="1143000" indent="-228600">
              <a:defRPr sz="2000" b="1">
                <a:solidFill>
                  <a:srgbClr val="00457C"/>
                </a:solidFill>
                <a:latin typeface="Times New Roman" panose="02020603050405020304" pitchFamily="18" charset="0"/>
              </a:defRPr>
            </a:lvl3pPr>
            <a:lvl4pPr marL="1600200" indent="-228600">
              <a:defRPr sz="2000" b="1">
                <a:solidFill>
                  <a:srgbClr val="00457C"/>
                </a:solidFill>
                <a:latin typeface="Times New Roman" panose="02020603050405020304" pitchFamily="18" charset="0"/>
              </a:defRPr>
            </a:lvl4pPr>
            <a:lvl5pPr marL="2057400" indent="-228600">
              <a:defRPr sz="2000" b="1">
                <a:solidFill>
                  <a:srgbClr val="00457C"/>
                </a:solidFill>
                <a:latin typeface="Times New Roman" panose="02020603050405020304" pitchFamily="18" charset="0"/>
              </a:defRPr>
            </a:lvl5pPr>
            <a:lvl6pPr marL="2514600" indent="-228600" eaLnBrk="0" fontAlgn="base" hangingPunct="0">
              <a:spcBef>
                <a:spcPct val="0"/>
              </a:spcBef>
              <a:spcAft>
                <a:spcPct val="0"/>
              </a:spcAft>
              <a:defRPr sz="2000" b="1">
                <a:solidFill>
                  <a:srgbClr val="00457C"/>
                </a:solidFill>
                <a:latin typeface="Times New Roman" panose="02020603050405020304" pitchFamily="18" charset="0"/>
              </a:defRPr>
            </a:lvl6pPr>
            <a:lvl7pPr marL="2971800" indent="-228600" eaLnBrk="0" fontAlgn="base" hangingPunct="0">
              <a:spcBef>
                <a:spcPct val="0"/>
              </a:spcBef>
              <a:spcAft>
                <a:spcPct val="0"/>
              </a:spcAft>
              <a:defRPr sz="2000" b="1">
                <a:solidFill>
                  <a:srgbClr val="00457C"/>
                </a:solidFill>
                <a:latin typeface="Times New Roman" panose="02020603050405020304" pitchFamily="18" charset="0"/>
              </a:defRPr>
            </a:lvl7pPr>
            <a:lvl8pPr marL="3429000" indent="-228600" eaLnBrk="0" fontAlgn="base" hangingPunct="0">
              <a:spcBef>
                <a:spcPct val="0"/>
              </a:spcBef>
              <a:spcAft>
                <a:spcPct val="0"/>
              </a:spcAft>
              <a:defRPr sz="2000" b="1">
                <a:solidFill>
                  <a:srgbClr val="00457C"/>
                </a:solidFill>
                <a:latin typeface="Times New Roman" panose="02020603050405020304" pitchFamily="18" charset="0"/>
              </a:defRPr>
            </a:lvl8pPr>
            <a:lvl9pPr marL="3886200" indent="-228600" eaLnBrk="0" fontAlgn="base" hangingPunct="0">
              <a:spcBef>
                <a:spcPct val="0"/>
              </a:spcBef>
              <a:spcAft>
                <a:spcPct val="0"/>
              </a:spcAft>
              <a:defRPr sz="2000" b="1">
                <a:solidFill>
                  <a:srgbClr val="00457C"/>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457C"/>
                </a:solidFill>
                <a:effectLst/>
                <a:uLnTx/>
                <a:uFillTx/>
                <a:latin typeface="Avenir Next"/>
                <a:ea typeface="Avenir Next"/>
                <a:cs typeface="Avenir Next"/>
                <a:sym typeface="Tahoma" panose="020B0604030504040204" pitchFamily="34" charset="0"/>
              </a:rPr>
              <a:t>E. Gundersen, MD,</a:t>
            </a:r>
            <a:r>
              <a:rPr kumimoji="0" lang="en-US" altLang="en-US" sz="2800" b="0" i="0" u="none" strike="noStrike" kern="1200" cap="none" spc="0" normalizeH="0" noProof="0" dirty="0" smtClean="0">
                <a:ln>
                  <a:noFill/>
                </a:ln>
                <a:solidFill>
                  <a:srgbClr val="00457C"/>
                </a:solidFill>
                <a:effectLst/>
                <a:uLnTx/>
                <a:uFillTx/>
                <a:latin typeface="Avenir Next"/>
                <a:ea typeface="Avenir Next"/>
                <a:cs typeface="Avenir Next"/>
                <a:sym typeface="Tahoma" panose="020B0604030504040204" pitchFamily="34" charset="0"/>
              </a:rPr>
              <a:t> FHM</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0" baseline="0" dirty="0" smtClean="0">
                <a:latin typeface="Avenir Next"/>
                <a:ea typeface="Avenir Next"/>
                <a:cs typeface="Avenir Next"/>
                <a:sym typeface="Tahoma" panose="020B0604030504040204" pitchFamily="34" charset="0"/>
              </a:rPr>
              <a:t>FOM</a:t>
            </a:r>
            <a:r>
              <a:rPr lang="en-US" altLang="en-US" sz="2800" b="0" dirty="0" smtClean="0">
                <a:latin typeface="Avenir Next"/>
                <a:ea typeface="Avenir Next"/>
                <a:cs typeface="Avenir Next"/>
                <a:sym typeface="Tahoma" panose="020B0604030504040204" pitchFamily="34" charset="0"/>
              </a:rPr>
              <a:t> 1, Ethics #3</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0" dirty="0" smtClean="0">
                <a:latin typeface="Avenir Next"/>
                <a:ea typeface="Avenir Next"/>
                <a:cs typeface="Avenir Next"/>
                <a:sym typeface="Tahoma" panose="020B0604030504040204" pitchFamily="34" charset="0"/>
              </a:rPr>
              <a:t>December 6</a:t>
            </a:r>
            <a:r>
              <a:rPr kumimoji="0" lang="en-US" altLang="en-US" sz="2800" b="0" i="0" u="none" strike="noStrike" kern="1200" cap="none" spc="0" normalizeH="0" noProof="0" dirty="0" smtClean="0">
                <a:ln>
                  <a:noFill/>
                </a:ln>
                <a:solidFill>
                  <a:srgbClr val="00457C"/>
                </a:solidFill>
                <a:effectLst/>
                <a:uLnTx/>
                <a:uFillTx/>
                <a:latin typeface="Avenir Next"/>
                <a:ea typeface="Avenir Next"/>
                <a:cs typeface="Avenir Next"/>
                <a:sym typeface="Tahoma" panose="020B0604030504040204" pitchFamily="34" charset="0"/>
              </a:rPr>
              <a:t>, 2018</a:t>
            </a:r>
            <a:endParaRPr kumimoji="0" lang="en-US" altLang="en-US" sz="2800" b="0" i="0" u="none" strike="noStrike" kern="1200" cap="none" spc="0" normalizeH="0" baseline="0" noProof="0" dirty="0">
              <a:ln>
                <a:noFill/>
              </a:ln>
              <a:solidFill>
                <a:srgbClr val="00457C"/>
              </a:solidFill>
              <a:effectLst/>
              <a:uLnTx/>
              <a:uFillTx/>
              <a:latin typeface="Avenir Next"/>
              <a:ea typeface="Avenir Next"/>
              <a:cs typeface="Avenir Next"/>
              <a:sym typeface="Tahoma" panose="020B0604030504040204" pitchFamily="34" charset="0"/>
            </a:endParaRPr>
          </a:p>
        </p:txBody>
      </p:sp>
    </p:spTree>
    <p:extLst>
      <p:ext uri="{BB962C8B-B14F-4D97-AF65-F5344CB8AC3E}">
        <p14:creationId xmlns:p14="http://schemas.microsoft.com/office/powerpoint/2010/main" val="374965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Industry and Academia</a:t>
            </a:r>
            <a:endParaRPr lang="en-US" sz="4400" dirty="0"/>
          </a:p>
        </p:txBody>
      </p:sp>
      <p:sp>
        <p:nvSpPr>
          <p:cNvPr id="3" name="Content Placeholder 2"/>
          <p:cNvSpPr>
            <a:spLocks noGrp="1"/>
          </p:cNvSpPr>
          <p:nvPr>
            <p:ph sz="quarter" idx="10"/>
          </p:nvPr>
        </p:nvSpPr>
        <p:spPr>
          <a:xfrm>
            <a:off x="294640" y="1424113"/>
            <a:ext cx="11582400" cy="4978400"/>
          </a:xfrm>
        </p:spPr>
        <p:txBody>
          <a:bodyPr>
            <a:normAutofit fontScale="77500" lnSpcReduction="20000"/>
          </a:bodyPr>
          <a:lstStyle/>
          <a:p>
            <a:pPr>
              <a:lnSpc>
                <a:spcPct val="110000"/>
              </a:lnSpc>
            </a:pPr>
            <a:r>
              <a:rPr lang="en-US" sz="3400" dirty="0" smtClean="0"/>
              <a:t>Employees of industry funders co-authored 87% of publications</a:t>
            </a:r>
          </a:p>
          <a:p>
            <a:pPr>
              <a:lnSpc>
                <a:spcPct val="110000"/>
              </a:lnSpc>
            </a:pPr>
            <a:r>
              <a:rPr lang="en-US" sz="3400" dirty="0" smtClean="0"/>
              <a:t>92% of trials reported involvement of funders in design</a:t>
            </a:r>
          </a:p>
          <a:p>
            <a:pPr>
              <a:lnSpc>
                <a:spcPct val="110000"/>
              </a:lnSpc>
            </a:pPr>
            <a:r>
              <a:rPr lang="en-US" sz="3400" dirty="0" smtClean="0"/>
              <a:t>Data analysis:</a:t>
            </a:r>
          </a:p>
          <a:p>
            <a:pPr lvl="1">
              <a:lnSpc>
                <a:spcPct val="110000"/>
              </a:lnSpc>
            </a:pPr>
            <a:r>
              <a:rPr lang="en-US" sz="3400" dirty="0" smtClean="0"/>
              <a:t>Funder involved: 73%</a:t>
            </a:r>
          </a:p>
          <a:p>
            <a:pPr lvl="1">
              <a:lnSpc>
                <a:spcPct val="110000"/>
              </a:lnSpc>
            </a:pPr>
            <a:r>
              <a:rPr lang="en-US" sz="3400" dirty="0" smtClean="0"/>
              <a:t>Academic authors involved: 40%</a:t>
            </a:r>
          </a:p>
          <a:p>
            <a:pPr>
              <a:lnSpc>
                <a:spcPct val="110000"/>
              </a:lnSpc>
            </a:pPr>
            <a:r>
              <a:rPr lang="en-US" sz="3400" dirty="0" smtClean="0"/>
              <a:t>Trial reporting:</a:t>
            </a:r>
          </a:p>
          <a:p>
            <a:pPr lvl="1">
              <a:lnSpc>
                <a:spcPct val="110000"/>
              </a:lnSpc>
            </a:pPr>
            <a:r>
              <a:rPr lang="en-US" sz="3400" dirty="0" smtClean="0"/>
              <a:t>Funder: 73%</a:t>
            </a:r>
          </a:p>
          <a:p>
            <a:pPr lvl="1">
              <a:lnSpc>
                <a:spcPct val="110000"/>
              </a:lnSpc>
            </a:pPr>
            <a:r>
              <a:rPr lang="en-US" sz="3400" dirty="0" smtClean="0"/>
              <a:t> Academic authors: 99%</a:t>
            </a:r>
          </a:p>
          <a:p>
            <a:pPr>
              <a:lnSpc>
                <a:spcPct val="110000"/>
              </a:lnSpc>
              <a:buFont typeface="Arial"/>
              <a:buChar char="•"/>
            </a:pPr>
            <a:r>
              <a:rPr lang="en-US" sz="3400" dirty="0" smtClean="0"/>
              <a:t>33% of respondents reported that academics had final say on design</a:t>
            </a:r>
          </a:p>
          <a:p>
            <a:pPr>
              <a:lnSpc>
                <a:spcPct val="110000"/>
              </a:lnSpc>
              <a:buFont typeface="Arial"/>
              <a:buChar char="•"/>
            </a:pPr>
            <a:r>
              <a:rPr lang="en-US" sz="3400" dirty="0" smtClean="0"/>
              <a:t>11% reported disagreements with industry re: design and reporting</a:t>
            </a:r>
          </a:p>
          <a:p>
            <a:endParaRPr lang="en-US" sz="933" dirty="0" smtClean="0"/>
          </a:p>
          <a:p>
            <a:pPr lvl="1"/>
            <a:endParaRPr lang="en-US" dirty="0" smtClean="0"/>
          </a:p>
          <a:p>
            <a:pPr lvl="1"/>
            <a:endParaRPr lang="en-US" dirty="0"/>
          </a:p>
        </p:txBody>
      </p:sp>
      <p:sp>
        <p:nvSpPr>
          <p:cNvPr id="7" name="Rectangle 6"/>
          <p:cNvSpPr/>
          <p:nvPr/>
        </p:nvSpPr>
        <p:spPr>
          <a:xfrm>
            <a:off x="3764373" y="6206923"/>
            <a:ext cx="8112667" cy="523220"/>
          </a:xfrm>
          <a:prstGeom prst="rect">
            <a:avLst/>
          </a:prstGeom>
        </p:spPr>
        <p:txBody>
          <a:bodyPr wrap="square">
            <a:spAutoFit/>
          </a:bodyPr>
          <a:lstStyle/>
          <a:p>
            <a:r>
              <a:rPr lang="en-US" sz="1400" dirty="0">
                <a:solidFill>
                  <a:schemeClr val="bg1"/>
                </a:solidFill>
              </a:rPr>
              <a:t>Rasmussen K, et al. Collaboration between academics and industry in clinical trials </a:t>
            </a:r>
            <a:r>
              <a:rPr lang="en-US" sz="1400" dirty="0" smtClean="0">
                <a:solidFill>
                  <a:schemeClr val="bg1"/>
                </a:solidFill>
              </a:rPr>
              <a:t>cross </a:t>
            </a:r>
            <a:r>
              <a:rPr lang="en-US" sz="1400" dirty="0">
                <a:solidFill>
                  <a:schemeClr val="bg1"/>
                </a:solidFill>
              </a:rPr>
              <a:t>sectional study of publications and survey of lead academic authors. BMJ. 2018;363:k3654. </a:t>
            </a:r>
          </a:p>
        </p:txBody>
      </p:sp>
    </p:spTree>
    <p:extLst>
      <p:ext uri="{BB962C8B-B14F-4D97-AF65-F5344CB8AC3E}">
        <p14:creationId xmlns:p14="http://schemas.microsoft.com/office/powerpoint/2010/main" val="1211216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UNADJUSTEDNONRAW_thumb_48f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22745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Studies Suggest…</a:t>
            </a:r>
            <a:r>
              <a:rPr lang="en-US" baseline="30000" dirty="0" smtClean="0"/>
              <a:t>6</a:t>
            </a:r>
            <a:endParaRPr lang="en-US" baseline="30000" dirty="0"/>
          </a:p>
        </p:txBody>
      </p:sp>
      <p:sp>
        <p:nvSpPr>
          <p:cNvPr id="3" name="Content Placeholder 2"/>
          <p:cNvSpPr>
            <a:spLocks noGrp="1"/>
          </p:cNvSpPr>
          <p:nvPr>
            <p:ph sz="quarter" idx="10"/>
          </p:nvPr>
        </p:nvSpPr>
        <p:spPr>
          <a:xfrm>
            <a:off x="294640" y="1498600"/>
            <a:ext cx="7160045" cy="4368800"/>
          </a:xfrm>
        </p:spPr>
        <p:txBody>
          <a:bodyPr/>
          <a:lstStyle/>
          <a:p>
            <a:r>
              <a:rPr lang="en-US" dirty="0" smtClean="0"/>
              <a:t>Accepting </a:t>
            </a:r>
            <a:r>
              <a:rPr lang="en-US" dirty="0" smtClean="0"/>
              <a:t>drug samples </a:t>
            </a:r>
            <a:r>
              <a:rPr lang="en-US" dirty="0" smtClean="0"/>
              <a:t>was associated with “awareness, preference, and rapid prescription of a new drug.”</a:t>
            </a:r>
          </a:p>
          <a:p>
            <a:r>
              <a:rPr lang="en-US" dirty="0" smtClean="0"/>
              <a:t>Sponsored meals correlated with formulary addition requests for drugs</a:t>
            </a:r>
          </a:p>
        </p:txBody>
      </p:sp>
      <p:pic>
        <p:nvPicPr>
          <p:cNvPr id="7" name="Picture 6"/>
          <p:cNvPicPr>
            <a:picLocks noChangeAspect="1"/>
          </p:cNvPicPr>
          <p:nvPr/>
        </p:nvPicPr>
        <p:blipFill>
          <a:blip r:embed="rId2"/>
          <a:stretch>
            <a:fillRect/>
          </a:stretch>
        </p:blipFill>
        <p:spPr>
          <a:xfrm>
            <a:off x="8260595" y="2081558"/>
            <a:ext cx="3195981" cy="259893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Against Drug Samples (from amsa.org)</a:t>
            </a:r>
            <a:endParaRPr lang="en-US" sz="4800" dirty="0"/>
          </a:p>
        </p:txBody>
      </p:sp>
      <p:sp>
        <p:nvSpPr>
          <p:cNvPr id="3" name="Content Placeholder 2"/>
          <p:cNvSpPr>
            <a:spLocks noGrp="1"/>
          </p:cNvSpPr>
          <p:nvPr>
            <p:ph sz="quarter" idx="10"/>
          </p:nvPr>
        </p:nvSpPr>
        <p:spPr/>
        <p:txBody>
          <a:bodyPr>
            <a:normAutofit fontScale="70000" lnSpcReduction="20000"/>
          </a:bodyPr>
          <a:lstStyle/>
          <a:p>
            <a:r>
              <a:rPr lang="en-US" sz="3400" dirty="0" smtClean="0"/>
              <a:t>Adair, et al, in a randomized trial, found that residents who were randomized to use samples were less likely to prescribe over the counter medications and more likely to prescribe advertised drugs than residents randomized to agree not to use samples. </a:t>
            </a:r>
          </a:p>
          <a:p>
            <a:endParaRPr lang="en-US" sz="3400" dirty="0" smtClean="0"/>
          </a:p>
          <a:p>
            <a:r>
              <a:rPr lang="en-US" sz="3400" dirty="0" smtClean="0"/>
              <a:t>Chew, et al, found that in the treatment of hypertension, over 90% of physicians would dispense a sample that differed from their preferred drug choice. </a:t>
            </a:r>
          </a:p>
          <a:p>
            <a:endParaRPr lang="en-US" sz="3400" dirty="0" smtClean="0"/>
          </a:p>
          <a:p>
            <a:r>
              <a:rPr lang="en-US" sz="3400" dirty="0" err="1" smtClean="0"/>
              <a:t>Boltri</a:t>
            </a:r>
            <a:r>
              <a:rPr lang="en-US" sz="3400" dirty="0" smtClean="0"/>
              <a:t>, et al, found that following prohibition of sample use in their practice, use of first line anti</a:t>
            </a:r>
            <a:r>
              <a:rPr lang="en-US" sz="3400" dirty="0" smtClean="0"/>
              <a:t>-hypertensive </a:t>
            </a:r>
            <a:r>
              <a:rPr lang="en-US" sz="3400" dirty="0" smtClean="0"/>
              <a:t>therapy increased from 38% to 61%. </a:t>
            </a:r>
          </a:p>
          <a:p>
            <a:endParaRPr lang="en-US" dirty="0"/>
          </a:p>
        </p:txBody>
      </p:sp>
    </p:spTree>
    <p:extLst>
      <p:ext uri="{BB962C8B-B14F-4D97-AF65-F5344CB8AC3E}">
        <p14:creationId xmlns:p14="http://schemas.microsoft.com/office/powerpoint/2010/main" val="4008530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Studies Suggest…</a:t>
            </a:r>
            <a:r>
              <a:rPr lang="en-US" baseline="30000" dirty="0" smtClean="0"/>
              <a:t>6,7</a:t>
            </a:r>
            <a:endParaRPr lang="en-US" baseline="30000" dirty="0"/>
          </a:p>
        </p:txBody>
      </p:sp>
      <p:sp>
        <p:nvSpPr>
          <p:cNvPr id="3" name="Content Placeholder 2"/>
          <p:cNvSpPr>
            <a:spLocks noGrp="1"/>
          </p:cNvSpPr>
          <p:nvPr>
            <p:ph sz="quarter" idx="10"/>
          </p:nvPr>
        </p:nvSpPr>
        <p:spPr>
          <a:xfrm>
            <a:off x="294640" y="1803400"/>
            <a:ext cx="11582400" cy="4368800"/>
          </a:xfrm>
        </p:spPr>
        <p:txBody>
          <a:bodyPr>
            <a:normAutofit fontScale="92500" lnSpcReduction="20000"/>
          </a:bodyPr>
          <a:lstStyle/>
          <a:p>
            <a:r>
              <a:rPr lang="en-US" dirty="0" smtClean="0"/>
              <a:t>Accepting funding to attend a symposium impacted hospital prescribing practices for 2 years</a:t>
            </a:r>
          </a:p>
          <a:p>
            <a:r>
              <a:rPr lang="en-US" dirty="0" smtClean="0"/>
              <a:t>Resident exposure to drug rep speakers at lunch was associated with dissemination and learning of inaccurate info about the sponsor’s and competitor’s drugs</a:t>
            </a:r>
          </a:p>
          <a:p>
            <a:r>
              <a:rPr lang="en-US" dirty="0" smtClean="0"/>
              <a:t>Physicians at academic medical centers with unrestricted access to drug reps were more likely to prescribe costlier, name-brand drugs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Lunch &amp; Prescribing</a:t>
            </a:r>
            <a:endParaRPr lang="en-US" dirty="0"/>
          </a:p>
        </p:txBody>
      </p:sp>
      <p:sp>
        <p:nvSpPr>
          <p:cNvPr id="3" name="Content Placeholder 2"/>
          <p:cNvSpPr>
            <a:spLocks noGrp="1"/>
          </p:cNvSpPr>
          <p:nvPr>
            <p:ph sz="quarter" idx="10"/>
          </p:nvPr>
        </p:nvSpPr>
        <p:spPr/>
        <p:txBody>
          <a:bodyPr/>
          <a:lstStyle/>
          <a:p>
            <a:r>
              <a:rPr lang="en-US" dirty="0" smtClean="0"/>
              <a:t>Cross-sectional study of 279,669 physicians</a:t>
            </a:r>
          </a:p>
          <a:p>
            <a:r>
              <a:rPr lang="en-US" dirty="0" smtClean="0"/>
              <a:t>Studied physicians who received single meal with a mean value &lt;$20 promoting certain drugs</a:t>
            </a:r>
          </a:p>
          <a:p>
            <a:r>
              <a:rPr lang="en-US" dirty="0" smtClean="0"/>
              <a:t>Showed an association between meals &amp; prescribing</a:t>
            </a:r>
          </a:p>
          <a:p>
            <a:pPr lvl="1"/>
            <a:r>
              <a:rPr lang="en-US" sz="2800" dirty="0" smtClean="0"/>
              <a:t>Increased association with number of meals</a:t>
            </a:r>
          </a:p>
          <a:p>
            <a:pPr lvl="1"/>
            <a:r>
              <a:rPr lang="en-US" sz="2800" dirty="0" smtClean="0"/>
              <a:t>Increased association with costlier meals</a:t>
            </a:r>
          </a:p>
          <a:p>
            <a:endParaRPr lang="en-US" dirty="0" smtClean="0"/>
          </a:p>
          <a:p>
            <a:endParaRPr lang="en-US" dirty="0" smtClean="0"/>
          </a:p>
          <a:p>
            <a:endParaRPr lang="en-US" dirty="0"/>
          </a:p>
        </p:txBody>
      </p:sp>
      <p:pic>
        <p:nvPicPr>
          <p:cNvPr id="5" name="Picture 4"/>
          <p:cNvPicPr>
            <a:picLocks noChangeAspect="1"/>
          </p:cNvPicPr>
          <p:nvPr/>
        </p:nvPicPr>
        <p:blipFill>
          <a:blip r:embed="rId2"/>
          <a:stretch>
            <a:fillRect/>
          </a:stretch>
        </p:blipFill>
        <p:spPr>
          <a:xfrm>
            <a:off x="9095576" y="4307135"/>
            <a:ext cx="2614788" cy="1740022"/>
          </a:xfrm>
          <a:prstGeom prst="rect">
            <a:avLst/>
          </a:prstGeom>
        </p:spPr>
      </p:pic>
    </p:spTree>
    <p:extLst>
      <p:ext uri="{BB962C8B-B14F-4D97-AF65-F5344CB8AC3E}">
        <p14:creationId xmlns:p14="http://schemas.microsoft.com/office/powerpoint/2010/main" val="37106044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Lunch &amp; Prescribing</a:t>
            </a:r>
            <a:endParaRPr lang="en-US" dirty="0"/>
          </a:p>
        </p:txBody>
      </p:sp>
      <p:pic>
        <p:nvPicPr>
          <p:cNvPr id="5" name="Picture 4"/>
          <p:cNvPicPr>
            <a:picLocks noChangeAspect="1"/>
          </p:cNvPicPr>
          <p:nvPr/>
        </p:nvPicPr>
        <p:blipFill>
          <a:blip r:embed="rId3"/>
          <a:stretch>
            <a:fillRect/>
          </a:stretch>
        </p:blipFill>
        <p:spPr>
          <a:xfrm>
            <a:off x="550732" y="1731853"/>
            <a:ext cx="11090536" cy="3801041"/>
          </a:xfrm>
          <a:prstGeom prst="rect">
            <a:avLst/>
          </a:prstGeom>
        </p:spPr>
      </p:pic>
      <p:sp>
        <p:nvSpPr>
          <p:cNvPr id="6" name="TextBox 5"/>
          <p:cNvSpPr txBox="1"/>
          <p:nvPr/>
        </p:nvSpPr>
        <p:spPr>
          <a:xfrm>
            <a:off x="550732" y="5532894"/>
            <a:ext cx="9125440" cy="692497"/>
          </a:xfrm>
          <a:prstGeom prst="rect">
            <a:avLst/>
          </a:prstGeom>
          <a:noFill/>
        </p:spPr>
        <p:txBody>
          <a:bodyPr wrap="none" rtlCol="0">
            <a:spAutoFit/>
          </a:bodyPr>
          <a:lstStyle/>
          <a:p>
            <a:pPr>
              <a:lnSpc>
                <a:spcPct val="70000"/>
              </a:lnSpc>
            </a:pPr>
            <a:r>
              <a:rPr lang="de-DE" sz="1200" dirty="0" err="1"/>
              <a:t>DeJong</a:t>
            </a:r>
            <a:r>
              <a:rPr lang="de-DE" sz="1200" dirty="0"/>
              <a:t> C et al. </a:t>
            </a:r>
            <a:r>
              <a:rPr lang="de-DE" sz="1200" dirty="0" err="1"/>
              <a:t>Pharmaceutical</a:t>
            </a:r>
            <a:r>
              <a:rPr lang="de-DE" sz="1200" dirty="0"/>
              <a:t> </a:t>
            </a:r>
            <a:r>
              <a:rPr lang="de-DE" sz="1200" dirty="0" err="1"/>
              <a:t>Industry-Supported</a:t>
            </a:r>
            <a:r>
              <a:rPr lang="de-DE" sz="1200" dirty="0"/>
              <a:t> </a:t>
            </a:r>
            <a:r>
              <a:rPr lang="de-DE" sz="1200" dirty="0" err="1"/>
              <a:t>Meals</a:t>
            </a:r>
            <a:r>
              <a:rPr lang="de-DE" sz="1200" dirty="0"/>
              <a:t> </a:t>
            </a:r>
            <a:r>
              <a:rPr lang="de-DE" sz="1200" dirty="0" err="1"/>
              <a:t>and</a:t>
            </a:r>
            <a:r>
              <a:rPr lang="de-DE" sz="1200" dirty="0"/>
              <a:t> </a:t>
            </a:r>
            <a:r>
              <a:rPr lang="de-DE" sz="1200" dirty="0" err="1"/>
              <a:t>Physician</a:t>
            </a:r>
            <a:r>
              <a:rPr lang="de-DE" sz="1200" dirty="0"/>
              <a:t> </a:t>
            </a:r>
            <a:r>
              <a:rPr lang="de-DE" sz="1200" dirty="0" err="1"/>
              <a:t>Prescribing</a:t>
            </a:r>
            <a:r>
              <a:rPr lang="de-DE" sz="1200" dirty="0"/>
              <a:t> Patterns </a:t>
            </a:r>
            <a:r>
              <a:rPr lang="de-DE" sz="1200" dirty="0" err="1"/>
              <a:t>for</a:t>
            </a:r>
            <a:r>
              <a:rPr lang="de-DE" sz="1200" dirty="0"/>
              <a:t> </a:t>
            </a:r>
            <a:r>
              <a:rPr lang="de-DE" sz="1200" dirty="0" err="1"/>
              <a:t>Medicare</a:t>
            </a:r>
            <a:r>
              <a:rPr lang="de-DE" sz="1200" dirty="0"/>
              <a:t> </a:t>
            </a:r>
            <a:r>
              <a:rPr lang="de-DE" sz="1200" dirty="0" err="1"/>
              <a:t>Beneficiaries</a:t>
            </a:r>
            <a:r>
              <a:rPr lang="de-DE" sz="1200" dirty="0"/>
              <a:t>. </a:t>
            </a:r>
            <a:endParaRPr lang="de-DE" sz="1200" dirty="0" smtClean="0"/>
          </a:p>
          <a:p>
            <a:pPr>
              <a:lnSpc>
                <a:spcPct val="70000"/>
              </a:lnSpc>
            </a:pPr>
            <a:r>
              <a:rPr lang="de-DE" sz="1200" dirty="0" smtClean="0"/>
              <a:t>JAMA </a:t>
            </a:r>
            <a:r>
              <a:rPr lang="de-DE" sz="1200" dirty="0"/>
              <a:t>Intern Med. 2016;176(8):1114-1122</a:t>
            </a:r>
            <a:r>
              <a:rPr lang="de-DE" dirty="0"/>
              <a:t>.</a:t>
            </a:r>
            <a:endParaRPr lang="en-US" dirty="0"/>
          </a:p>
          <a:p>
            <a:endParaRPr lang="en-US" dirty="0"/>
          </a:p>
        </p:txBody>
      </p:sp>
    </p:spTree>
    <p:extLst>
      <p:ext uri="{BB962C8B-B14F-4D97-AF65-F5344CB8AC3E}">
        <p14:creationId xmlns:p14="http://schemas.microsoft.com/office/powerpoint/2010/main" val="22254829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Healthcare and the </a:t>
            </a:r>
            <a:br>
              <a:rPr lang="en-US" sz="4400" dirty="0" smtClean="0"/>
            </a:br>
            <a:r>
              <a:rPr lang="en-US" sz="4400" dirty="0" smtClean="0"/>
              <a:t>Pharmaceutical Industry</a:t>
            </a:r>
            <a:endParaRPr lang="en-US" sz="4400" dirty="0"/>
          </a:p>
        </p:txBody>
      </p:sp>
      <p:sp>
        <p:nvSpPr>
          <p:cNvPr id="3" name="Content Placeholder 2"/>
          <p:cNvSpPr>
            <a:spLocks noGrp="1"/>
          </p:cNvSpPr>
          <p:nvPr>
            <p:ph sz="quarter" idx="10"/>
          </p:nvPr>
        </p:nvSpPr>
        <p:spPr/>
        <p:txBody>
          <a:bodyPr/>
          <a:lstStyle/>
          <a:p>
            <a:r>
              <a:rPr lang="en-US" dirty="0" smtClean="0"/>
              <a:t>Drug companies spent more than $20 billion for marketing to US physicians and more than $6 billion for drug samples in 2004</a:t>
            </a:r>
            <a:r>
              <a:rPr lang="en-US" baseline="30000" dirty="0" smtClean="0"/>
              <a:t>5</a:t>
            </a:r>
          </a:p>
          <a:p>
            <a:r>
              <a:rPr lang="en-US" dirty="0" smtClean="0"/>
              <a:t>“” spent $322 million on journal advertising in 2011</a:t>
            </a:r>
          </a:p>
          <a:p>
            <a:r>
              <a:rPr lang="en-US" dirty="0" smtClean="0"/>
              <a:t>Ads return $2.43 to $4.00 in prescriptions for every dollar spent</a:t>
            </a:r>
          </a:p>
          <a:p>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Drug Advertising</a:t>
            </a:r>
            <a:endParaRPr lang="en-US" dirty="0"/>
          </a:p>
        </p:txBody>
      </p:sp>
      <p:sp>
        <p:nvSpPr>
          <p:cNvPr id="3" name="Content Placeholder 2"/>
          <p:cNvSpPr>
            <a:spLocks noGrp="1"/>
          </p:cNvSpPr>
          <p:nvPr>
            <p:ph sz="quarter" idx="10"/>
          </p:nvPr>
        </p:nvSpPr>
        <p:spPr/>
        <p:txBody>
          <a:bodyPr/>
          <a:lstStyle/>
          <a:p>
            <a:r>
              <a:rPr lang="en-US" dirty="0" smtClean="0"/>
              <a:t>Assess promotional materials in a critical light as distortions may be present</a:t>
            </a:r>
          </a:p>
          <a:p>
            <a:pPr lvl="1"/>
            <a:r>
              <a:rPr lang="en-US" sz="3200" dirty="0" smtClean="0"/>
              <a:t>Overstatement of efficacy</a:t>
            </a:r>
          </a:p>
          <a:p>
            <a:pPr lvl="1"/>
            <a:r>
              <a:rPr lang="en-US" sz="3200" dirty="0" smtClean="0"/>
              <a:t>Omission/minimization of risk information</a:t>
            </a:r>
          </a:p>
          <a:p>
            <a:pPr lvl="1"/>
            <a:r>
              <a:rPr lang="en-US" sz="3200" dirty="0" smtClean="0"/>
              <a:t>Broadening of indication</a:t>
            </a:r>
          </a:p>
          <a:p>
            <a:pPr lvl="1"/>
            <a:r>
              <a:rPr lang="en-US" sz="3200" dirty="0" smtClean="0"/>
              <a:t>Use of outdated product labeling</a:t>
            </a:r>
          </a:p>
          <a:p>
            <a:pPr lvl="1"/>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26422" y="175847"/>
            <a:ext cx="5635869" cy="5635869"/>
          </a:xfrm>
          <a:prstGeom prst="rect">
            <a:avLst/>
          </a:prstGeom>
        </p:spPr>
      </p:pic>
    </p:spTree>
    <p:extLst>
      <p:ext uri="{BB962C8B-B14F-4D97-AF65-F5344CB8AC3E}">
        <p14:creationId xmlns:p14="http://schemas.microsoft.com/office/powerpoint/2010/main" val="40053794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Objectives</a:t>
            </a:r>
            <a:endParaRPr lang="en-US" dirty="0"/>
          </a:p>
        </p:txBody>
      </p:sp>
      <p:sp>
        <p:nvSpPr>
          <p:cNvPr id="3" name="Content Placeholder 2"/>
          <p:cNvSpPr>
            <a:spLocks noGrp="1"/>
          </p:cNvSpPr>
          <p:nvPr>
            <p:ph sz="quarter" idx="10"/>
          </p:nvPr>
        </p:nvSpPr>
        <p:spPr>
          <a:xfrm>
            <a:off x="304800" y="1439331"/>
            <a:ext cx="11582400" cy="4605867"/>
          </a:xfrm>
        </p:spPr>
        <p:txBody>
          <a:bodyPr>
            <a:noAutofit/>
          </a:bodyPr>
          <a:lstStyle/>
          <a:p>
            <a:r>
              <a:rPr lang="en-US" sz="2800" b="1" dirty="0" smtClean="0"/>
              <a:t>Define</a:t>
            </a:r>
            <a:r>
              <a:rPr lang="en-US" sz="2800" dirty="0" smtClean="0"/>
              <a:t> “conflict of interest” and discuss the importance of actual conflicts of interest as well as the appearance of conflicts of interest</a:t>
            </a:r>
          </a:p>
          <a:p>
            <a:r>
              <a:rPr lang="en-US" sz="2800" b="1" dirty="0" smtClean="0"/>
              <a:t>Discuss</a:t>
            </a:r>
            <a:r>
              <a:rPr lang="en-US" sz="2800" dirty="0" smtClean="0"/>
              <a:t> the range of areas within medicine where conflicts of interest can occur</a:t>
            </a:r>
          </a:p>
          <a:p>
            <a:r>
              <a:rPr lang="en-US" sz="2800" b="1" dirty="0" smtClean="0"/>
              <a:t>Explain</a:t>
            </a:r>
            <a:r>
              <a:rPr lang="en-US" sz="2800" dirty="0" smtClean="0"/>
              <a:t> the factors that determine the severity of a conflict of interest</a:t>
            </a:r>
          </a:p>
          <a:p>
            <a:r>
              <a:rPr lang="en-US" sz="2800" b="1" dirty="0" smtClean="0"/>
              <a:t>Describe</a:t>
            </a:r>
            <a:r>
              <a:rPr lang="en-US" sz="2800" dirty="0" smtClean="0"/>
              <a:t> ways to manage conflicts of interest</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471680" y="2614333"/>
            <a:ext cx="3091694" cy="1384995"/>
          </a:xfrm>
          <a:prstGeom prst="rect">
            <a:avLst/>
          </a:prstGeom>
          <a:noFill/>
          <a:ln w="9525">
            <a:noFill/>
            <a:miter lim="800000"/>
            <a:headEnd/>
            <a:tailEnd/>
          </a:ln>
        </p:spPr>
        <p:txBody>
          <a:bodyPr wrap="square">
            <a:prstTxWarp prst="textNoShape">
              <a:avLst/>
            </a:prstTxWarp>
            <a:spAutoFit/>
          </a:bodyPr>
          <a:lstStyle>
            <a:defPPr>
              <a:defRPr lang="en-US"/>
            </a:defPPr>
            <a:lvl1pPr algn="l" rtl="0" fontAlgn="base">
              <a:spcBef>
                <a:spcPct val="0"/>
              </a:spcBef>
              <a:spcAft>
                <a:spcPct val="0"/>
              </a:spcAft>
              <a:defRPr kern="1200">
                <a:solidFill>
                  <a:schemeClr val="tx1"/>
                </a:solidFill>
                <a:latin typeface="Book Antiqua" pitchFamily="-107" charset="0"/>
                <a:ea typeface="ＭＳ Ｐゴシック" pitchFamily="-107" charset="-128"/>
                <a:cs typeface="ＭＳ Ｐゴシック" pitchFamily="-107" charset="-128"/>
              </a:defRPr>
            </a:lvl1pPr>
            <a:lvl2pPr marL="457200" algn="l" rtl="0" fontAlgn="base">
              <a:spcBef>
                <a:spcPct val="0"/>
              </a:spcBef>
              <a:spcAft>
                <a:spcPct val="0"/>
              </a:spcAft>
              <a:defRPr kern="1200">
                <a:solidFill>
                  <a:schemeClr val="tx1"/>
                </a:solidFill>
                <a:latin typeface="Book Antiqua" pitchFamily="-107" charset="0"/>
                <a:ea typeface="ＭＳ Ｐゴシック" pitchFamily="-107" charset="-128"/>
                <a:cs typeface="ＭＳ Ｐゴシック" pitchFamily="-107" charset="-128"/>
              </a:defRPr>
            </a:lvl2pPr>
            <a:lvl3pPr marL="914400" algn="l" rtl="0" fontAlgn="base">
              <a:spcBef>
                <a:spcPct val="0"/>
              </a:spcBef>
              <a:spcAft>
                <a:spcPct val="0"/>
              </a:spcAft>
              <a:defRPr kern="1200">
                <a:solidFill>
                  <a:schemeClr val="tx1"/>
                </a:solidFill>
                <a:latin typeface="Book Antiqua" pitchFamily="-107" charset="0"/>
                <a:ea typeface="ＭＳ Ｐゴシック" pitchFamily="-107" charset="-128"/>
                <a:cs typeface="ＭＳ Ｐゴシック" pitchFamily="-107" charset="-128"/>
              </a:defRPr>
            </a:lvl3pPr>
            <a:lvl4pPr marL="1371600" algn="l" rtl="0" fontAlgn="base">
              <a:spcBef>
                <a:spcPct val="0"/>
              </a:spcBef>
              <a:spcAft>
                <a:spcPct val="0"/>
              </a:spcAft>
              <a:defRPr kern="1200">
                <a:solidFill>
                  <a:schemeClr val="tx1"/>
                </a:solidFill>
                <a:latin typeface="Book Antiqua" pitchFamily="-107" charset="0"/>
                <a:ea typeface="ＭＳ Ｐゴシック" pitchFamily="-107" charset="-128"/>
                <a:cs typeface="ＭＳ Ｐゴシック" pitchFamily="-107" charset="-128"/>
              </a:defRPr>
            </a:lvl4pPr>
            <a:lvl5pPr marL="1828800" algn="l" rtl="0" fontAlgn="base">
              <a:spcBef>
                <a:spcPct val="0"/>
              </a:spcBef>
              <a:spcAft>
                <a:spcPct val="0"/>
              </a:spcAft>
              <a:defRPr kern="1200">
                <a:solidFill>
                  <a:schemeClr val="tx1"/>
                </a:solidFill>
                <a:latin typeface="Book Antiqua" pitchFamily="-107" charset="0"/>
                <a:ea typeface="ＭＳ Ｐゴシック" pitchFamily="-107" charset="-128"/>
                <a:cs typeface="ＭＳ Ｐゴシック" pitchFamily="-107" charset="-128"/>
              </a:defRPr>
            </a:lvl5pPr>
            <a:lvl6pPr marL="2286000" algn="l" defTabSz="457200" rtl="0" eaLnBrk="1" latinLnBrk="0" hangingPunct="1">
              <a:defRPr kern="1200">
                <a:solidFill>
                  <a:schemeClr val="tx1"/>
                </a:solidFill>
                <a:latin typeface="Book Antiqua" pitchFamily="-107" charset="0"/>
                <a:ea typeface="ＭＳ Ｐゴシック" pitchFamily="-107" charset="-128"/>
                <a:cs typeface="ＭＳ Ｐゴシック" pitchFamily="-107" charset="-128"/>
              </a:defRPr>
            </a:lvl6pPr>
            <a:lvl7pPr marL="2743200" algn="l" defTabSz="457200" rtl="0" eaLnBrk="1" latinLnBrk="0" hangingPunct="1">
              <a:defRPr kern="1200">
                <a:solidFill>
                  <a:schemeClr val="tx1"/>
                </a:solidFill>
                <a:latin typeface="Book Antiqua" pitchFamily="-107" charset="0"/>
                <a:ea typeface="ＭＳ Ｐゴシック" pitchFamily="-107" charset="-128"/>
                <a:cs typeface="ＭＳ Ｐゴシック" pitchFamily="-107" charset="-128"/>
              </a:defRPr>
            </a:lvl7pPr>
            <a:lvl8pPr marL="3200400" algn="l" defTabSz="457200" rtl="0" eaLnBrk="1" latinLnBrk="0" hangingPunct="1">
              <a:defRPr kern="1200">
                <a:solidFill>
                  <a:schemeClr val="tx1"/>
                </a:solidFill>
                <a:latin typeface="Book Antiqua" pitchFamily="-107" charset="0"/>
                <a:ea typeface="ＭＳ Ｐゴシック" pitchFamily="-107" charset="-128"/>
                <a:cs typeface="ＭＳ Ｐゴシック" pitchFamily="-107" charset="-128"/>
              </a:defRPr>
            </a:lvl8pPr>
            <a:lvl9pPr marL="3657600" algn="l" defTabSz="457200" rtl="0" eaLnBrk="1" latinLnBrk="0" hangingPunct="1">
              <a:defRPr kern="1200">
                <a:solidFill>
                  <a:schemeClr val="tx1"/>
                </a:solidFill>
                <a:latin typeface="Book Antiqua" pitchFamily="-107" charset="0"/>
                <a:ea typeface="ＭＳ Ｐゴシック" pitchFamily="-107" charset="-128"/>
                <a:cs typeface="ＭＳ Ｐゴシック" pitchFamily="-107" charset="-128"/>
              </a:defRPr>
            </a:lvl9pPr>
          </a:lstStyle>
          <a:p>
            <a:pPr algn="ctr"/>
            <a:r>
              <a:rPr lang="en-US" sz="2800" dirty="0">
                <a:latin typeface="Calibri" pitchFamily="-107" charset="0"/>
              </a:rPr>
              <a:t>Restroom Stall Poster at Conference</a:t>
            </a:r>
          </a:p>
        </p:txBody>
      </p:sp>
      <p:pic>
        <p:nvPicPr>
          <p:cNvPr id="14" name="Picture 13"/>
          <p:cNvPicPr>
            <a:picLocks noChangeAspect="1" noChangeArrowheads="1"/>
          </p:cNvPicPr>
          <p:nvPr/>
        </p:nvPicPr>
        <p:blipFill>
          <a:blip r:embed="rId3"/>
          <a:srcRect/>
          <a:stretch>
            <a:fillRect/>
          </a:stretch>
        </p:blipFill>
        <p:spPr bwMode="auto">
          <a:xfrm>
            <a:off x="9779050" y="5924907"/>
            <a:ext cx="814388" cy="268288"/>
          </a:xfrm>
          <a:prstGeom prst="rect">
            <a:avLst/>
          </a:prstGeom>
          <a:noFill/>
          <a:ln w="12700">
            <a:noFill/>
            <a:miter lim="800000"/>
            <a:headEnd/>
            <a:tailEnd/>
          </a:ln>
        </p:spPr>
      </p:pic>
      <p:sp>
        <p:nvSpPr>
          <p:cNvPr id="16" name="Title 15"/>
          <p:cNvSpPr>
            <a:spLocks noGrp="1"/>
          </p:cNvSpPr>
          <p:nvPr>
            <p:ph type="title"/>
          </p:nvPr>
        </p:nvSpPr>
        <p:spPr/>
        <p:txBody>
          <a:bodyPr>
            <a:normAutofit/>
          </a:bodyPr>
          <a:lstStyle/>
          <a:p>
            <a:r>
              <a:rPr lang="en-US" dirty="0" err="1" smtClean="0"/>
              <a:t>Gelnique</a:t>
            </a:r>
            <a:r>
              <a:rPr lang="en-US" dirty="0" smtClean="0"/>
              <a:t> (oxybutynin chloride)</a:t>
            </a:r>
            <a:endParaRPr lang="en-US" dirty="0"/>
          </a:p>
        </p:txBody>
      </p:sp>
      <p:sp>
        <p:nvSpPr>
          <p:cNvPr id="4" name="Content Placeholder 3"/>
          <p:cNvSpPr>
            <a:spLocks noGrp="1"/>
          </p:cNvSpPr>
          <p:nvPr>
            <p:ph sz="half" idx="1"/>
          </p:nvPr>
        </p:nvSpPr>
        <p:spPr>
          <a:xfrm>
            <a:off x="609600" y="1480820"/>
            <a:ext cx="5181600" cy="4386581"/>
          </a:xfrm>
        </p:spPr>
        <p:txBody>
          <a:bodyPr/>
          <a:lstStyle/>
          <a:p>
            <a:pPr marL="0" indent="0">
              <a:buNone/>
            </a:pPr>
            <a:r>
              <a:rPr lang="en-US" sz="2800" dirty="0"/>
              <a:t>Overactive Bladder treatment</a:t>
            </a:r>
          </a:p>
        </p:txBody>
      </p:sp>
      <p:pic>
        <p:nvPicPr>
          <p:cNvPr id="18" name="Content Placeholder 17"/>
          <p:cNvPicPr>
            <a:picLocks noGrp="1" noChangeAspect="1"/>
          </p:cNvPicPr>
          <p:nvPr>
            <p:ph sz="quarter" idx="4294967295"/>
          </p:nvPr>
        </p:nvPicPr>
        <p:blipFill rotWithShape="1">
          <a:blip r:embed="rId4"/>
          <a:srcRect t="8370" b="8619"/>
          <a:stretch/>
        </p:blipFill>
        <p:spPr>
          <a:xfrm>
            <a:off x="6912861" y="1123950"/>
            <a:ext cx="4376029" cy="5635247"/>
          </a:xfrm>
        </p:spPr>
      </p:pic>
      <p:pic>
        <p:nvPicPr>
          <p:cNvPr id="19" name="Picture 18"/>
          <p:cNvPicPr>
            <a:picLocks noChangeAspect="1"/>
          </p:cNvPicPr>
          <p:nvPr/>
        </p:nvPicPr>
        <p:blipFill>
          <a:blip r:embed="rId5"/>
          <a:stretch>
            <a:fillRect/>
          </a:stretch>
        </p:blipFill>
        <p:spPr>
          <a:xfrm>
            <a:off x="3495716" y="4572825"/>
            <a:ext cx="2658086" cy="755970"/>
          </a:xfrm>
          <a:prstGeom prst="rect">
            <a:avLst/>
          </a:prstGeom>
        </p:spPr>
      </p:pic>
      <p:pic>
        <p:nvPicPr>
          <p:cNvPr id="20" name="Picture 19"/>
          <p:cNvPicPr>
            <a:picLocks noChangeAspect="1"/>
          </p:cNvPicPr>
          <p:nvPr/>
        </p:nvPicPr>
        <p:blipFill>
          <a:blip r:embed="rId6"/>
          <a:stretch>
            <a:fillRect/>
          </a:stretch>
        </p:blipFill>
        <p:spPr>
          <a:xfrm rot="1726245">
            <a:off x="6437391" y="3269045"/>
            <a:ext cx="1960053" cy="2336986"/>
          </a:xfrm>
          <a:prstGeom prst="rect">
            <a:avLst/>
          </a:prstGeom>
        </p:spPr>
      </p:pic>
      <p:sp>
        <p:nvSpPr>
          <p:cNvPr id="21" name="Oval 20"/>
          <p:cNvSpPr/>
          <p:nvPr/>
        </p:nvSpPr>
        <p:spPr>
          <a:xfrm>
            <a:off x="8791454" y="3347354"/>
            <a:ext cx="1801984" cy="1396137"/>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pic>
        <p:nvPicPr>
          <p:cNvPr id="22" name="Picture 21"/>
          <p:cNvPicPr>
            <a:picLocks noChangeAspect="1"/>
          </p:cNvPicPr>
          <p:nvPr/>
        </p:nvPicPr>
        <p:blipFill>
          <a:blip r:embed="rId7"/>
          <a:stretch>
            <a:fillRect/>
          </a:stretch>
        </p:blipFill>
        <p:spPr>
          <a:xfrm>
            <a:off x="3881106" y="5439228"/>
            <a:ext cx="1688738" cy="755970"/>
          </a:xfrm>
          <a:prstGeom prst="rect">
            <a:avLst/>
          </a:prstGeom>
        </p:spPr>
      </p:pic>
      <p:cxnSp>
        <p:nvCxnSpPr>
          <p:cNvPr id="23" name="Straight Connector 22"/>
          <p:cNvCxnSpPr/>
          <p:nvPr/>
        </p:nvCxnSpPr>
        <p:spPr>
          <a:xfrm>
            <a:off x="5415848" y="5895533"/>
            <a:ext cx="2494309" cy="40735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910157" y="5693292"/>
            <a:ext cx="3581400" cy="12192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pic>
        <p:nvPicPr>
          <p:cNvPr id="17" name="Picture 16"/>
          <p:cNvPicPr>
            <a:picLocks noChangeAspect="1" noChangeArrowheads="1"/>
          </p:cNvPicPr>
          <p:nvPr/>
        </p:nvPicPr>
        <p:blipFill>
          <a:blip r:embed="rId3"/>
          <a:srcRect/>
          <a:stretch>
            <a:fillRect/>
          </a:stretch>
        </p:blipFill>
        <p:spPr bwMode="auto">
          <a:xfrm>
            <a:off x="11368207" y="5705474"/>
            <a:ext cx="814388" cy="268288"/>
          </a:xfrm>
          <a:prstGeom prst="rect">
            <a:avLst/>
          </a:prstGeom>
          <a:noFill/>
          <a:ln w="12700">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t>
            </a:r>
            <a:r>
              <a:rPr lang="en-US" dirty="0" err="1" smtClean="0"/>
              <a:t>Vioxx</a:t>
            </a:r>
            <a:r>
              <a:rPr lang="en-US" dirty="0" smtClean="0"/>
              <a:t> Story</a:t>
            </a:r>
            <a:endParaRPr lang="en-US" dirty="0"/>
          </a:p>
        </p:txBody>
      </p:sp>
      <p:sp>
        <p:nvSpPr>
          <p:cNvPr id="3" name="Content Placeholder 2"/>
          <p:cNvSpPr>
            <a:spLocks noGrp="1"/>
          </p:cNvSpPr>
          <p:nvPr>
            <p:ph sz="quarter" idx="10"/>
          </p:nvPr>
        </p:nvSpPr>
        <p:spPr/>
        <p:txBody>
          <a:bodyPr>
            <a:normAutofit lnSpcReduction="10000"/>
          </a:bodyPr>
          <a:lstStyle/>
          <a:p>
            <a:r>
              <a:rPr lang="en-US" dirty="0" smtClean="0"/>
              <a:t>COX-2 NSAID released by Merck in 1999</a:t>
            </a:r>
          </a:p>
          <a:p>
            <a:r>
              <a:rPr lang="en-US" dirty="0" smtClean="0"/>
              <a:t>Study (2000) showed fewer ulcers and less GI bleeding than patients on naproxen </a:t>
            </a:r>
          </a:p>
          <a:p>
            <a:r>
              <a:rPr lang="en-US" dirty="0" smtClean="0"/>
              <a:t>However, more patients (79/4,000) on </a:t>
            </a:r>
            <a:r>
              <a:rPr lang="en-US" dirty="0" err="1" smtClean="0"/>
              <a:t>vioxx</a:t>
            </a:r>
            <a:r>
              <a:rPr lang="en-US" dirty="0" smtClean="0"/>
              <a:t> than on naproxen (41/4,000) had serious heart problems or died</a:t>
            </a:r>
          </a:p>
          <a:p>
            <a:r>
              <a:rPr lang="en-US" dirty="0" smtClean="0"/>
              <a:t>Data published in NEJM mention only some of the heart attacks and other CV events</a:t>
            </a:r>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Vioxx Story</a:t>
            </a:r>
            <a:endParaRPr lang="en-US" dirty="0"/>
          </a:p>
        </p:txBody>
      </p:sp>
      <p:sp>
        <p:nvSpPr>
          <p:cNvPr id="3" name="Content Placeholder 2"/>
          <p:cNvSpPr>
            <a:spLocks noGrp="1"/>
          </p:cNvSpPr>
          <p:nvPr>
            <p:ph sz="quarter" idx="10"/>
          </p:nvPr>
        </p:nvSpPr>
        <p:spPr/>
        <p:txBody>
          <a:bodyPr/>
          <a:lstStyle/>
          <a:p>
            <a:r>
              <a:rPr lang="en-US" dirty="0" smtClean="0"/>
              <a:t>Merck pulls </a:t>
            </a:r>
            <a:r>
              <a:rPr lang="en-US" dirty="0" err="1" smtClean="0"/>
              <a:t>Vioxx</a:t>
            </a:r>
            <a:r>
              <a:rPr lang="en-US" dirty="0" smtClean="0"/>
              <a:t> off the market in 2004</a:t>
            </a:r>
          </a:p>
          <a:p>
            <a:r>
              <a:rPr lang="en-US" dirty="0" smtClean="0"/>
              <a:t>By that time, 20 million people have taken the drug</a:t>
            </a:r>
          </a:p>
          <a:p>
            <a:r>
              <a:rPr lang="en-US" dirty="0" smtClean="0"/>
              <a:t>The Lancet estimated that 88,000 Americans had heart attacks and 38,000 died</a:t>
            </a:r>
          </a:p>
          <a:p>
            <a:endParaRPr lang="en-US" dirty="0"/>
          </a:p>
        </p:txBody>
      </p:sp>
      <p:pic>
        <p:nvPicPr>
          <p:cNvPr id="5" name="Picture 4"/>
          <p:cNvPicPr>
            <a:picLocks noChangeAspect="1"/>
          </p:cNvPicPr>
          <p:nvPr/>
        </p:nvPicPr>
        <p:blipFill>
          <a:blip r:embed="rId2"/>
          <a:stretch>
            <a:fillRect/>
          </a:stretch>
        </p:blipFill>
        <p:spPr>
          <a:xfrm>
            <a:off x="2391905" y="4202596"/>
            <a:ext cx="7434020" cy="175136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11197786" y="5695218"/>
            <a:ext cx="814388" cy="268288"/>
          </a:xfrm>
          <a:prstGeom prst="rect">
            <a:avLst/>
          </a:prstGeom>
          <a:noFill/>
          <a:ln w="12700">
            <a:noFill/>
            <a:miter lim="800000"/>
            <a:headEnd/>
            <a:tailEnd/>
          </a:ln>
        </p:spPr>
      </p:pic>
      <p:pic>
        <p:nvPicPr>
          <p:cNvPr id="8" name="Picture 5"/>
          <p:cNvPicPr>
            <a:picLocks noChangeAspect="1" noChangeArrowheads="1"/>
          </p:cNvPicPr>
          <p:nvPr/>
        </p:nvPicPr>
        <p:blipFill>
          <a:blip r:embed="rId3"/>
          <a:srcRect/>
          <a:stretch>
            <a:fillRect/>
          </a:stretch>
        </p:blipFill>
        <p:spPr bwMode="auto">
          <a:xfrm>
            <a:off x="6452733" y="3409403"/>
            <a:ext cx="5355844" cy="1734771"/>
          </a:xfrm>
          <a:prstGeom prst="rect">
            <a:avLst/>
          </a:prstGeom>
          <a:solidFill>
            <a:srgbClr val="3366FF"/>
          </a:solidFill>
          <a:ln w="12700">
            <a:noFill/>
            <a:miter lim="800000"/>
            <a:headEnd/>
            <a:tailEnd/>
          </a:ln>
        </p:spPr>
      </p:pic>
      <p:sp>
        <p:nvSpPr>
          <p:cNvPr id="21" name="Title 20"/>
          <p:cNvSpPr>
            <a:spLocks noGrp="1"/>
          </p:cNvSpPr>
          <p:nvPr>
            <p:ph type="title"/>
          </p:nvPr>
        </p:nvSpPr>
        <p:spPr/>
        <p:txBody>
          <a:bodyPr/>
          <a:lstStyle/>
          <a:p>
            <a:r>
              <a:rPr lang="en-US" smtClean="0"/>
              <a:t>Absolute Risk and Relative Risk</a:t>
            </a:r>
            <a:endParaRPr lang="en-US" dirty="0"/>
          </a:p>
        </p:txBody>
      </p:sp>
      <p:sp>
        <p:nvSpPr>
          <p:cNvPr id="22" name="Content Placeholder 21"/>
          <p:cNvSpPr>
            <a:spLocks noGrp="1"/>
          </p:cNvSpPr>
          <p:nvPr>
            <p:ph sz="half" idx="1"/>
          </p:nvPr>
        </p:nvSpPr>
        <p:spPr/>
        <p:txBody>
          <a:bodyPr/>
          <a:lstStyle/>
          <a:p>
            <a:r>
              <a:rPr lang="en-US" sz="2800" b="1" dirty="0" smtClean="0"/>
              <a:t>Absolute Risk (AR)</a:t>
            </a:r>
          </a:p>
          <a:p>
            <a:pPr lvl="1"/>
            <a:r>
              <a:rPr lang="en-US" sz="2000" dirty="0" smtClean="0">
                <a:sym typeface="Gill Sans MT" pitchFamily="-107" charset="0"/>
              </a:rPr>
              <a:t>describes the incidence of a </a:t>
            </a:r>
            <a:r>
              <a:rPr lang="en-US" sz="2000" dirty="0" smtClean="0">
                <a:sym typeface="Gill Sans MT Bold" pitchFamily="-96" charset="0"/>
              </a:rPr>
              <a:t>condition</a:t>
            </a:r>
            <a:r>
              <a:rPr lang="en-US" sz="2000" dirty="0" smtClean="0">
                <a:sym typeface="Gill Sans MT" pitchFamily="-107" charset="0"/>
              </a:rPr>
              <a:t> in a </a:t>
            </a:r>
            <a:r>
              <a:rPr lang="en-US" sz="2000" dirty="0" smtClean="0">
                <a:sym typeface="Gill Sans MT Bold" pitchFamily="-96" charset="0"/>
              </a:rPr>
              <a:t>population</a:t>
            </a:r>
            <a:r>
              <a:rPr lang="en-US" sz="2000" dirty="0" smtClean="0">
                <a:sym typeface="Gill Sans MT" pitchFamily="-107" charset="0"/>
              </a:rPr>
              <a:t>.</a:t>
            </a:r>
          </a:p>
          <a:p>
            <a:endParaRPr lang="en-US" dirty="0"/>
          </a:p>
        </p:txBody>
      </p:sp>
      <p:sp>
        <p:nvSpPr>
          <p:cNvPr id="23" name="Content Placeholder 22"/>
          <p:cNvSpPr>
            <a:spLocks noGrp="1"/>
          </p:cNvSpPr>
          <p:nvPr>
            <p:ph sz="half" idx="2"/>
          </p:nvPr>
        </p:nvSpPr>
        <p:spPr/>
        <p:txBody>
          <a:bodyPr/>
          <a:lstStyle/>
          <a:p>
            <a:r>
              <a:rPr lang="en-US" sz="2800" b="1" dirty="0" smtClean="0"/>
              <a:t>Relative Risk (RR)</a:t>
            </a:r>
          </a:p>
          <a:p>
            <a:pPr lvl="1"/>
            <a:r>
              <a:rPr lang="en-US" sz="2000" dirty="0" smtClean="0">
                <a:sym typeface="Gill Sans MT" pitchFamily="-107" charset="0"/>
              </a:rPr>
              <a:t>compares the probability of an event occurring in the </a:t>
            </a:r>
            <a:r>
              <a:rPr lang="en-US" sz="2000" dirty="0" smtClean="0">
                <a:sym typeface="Gill Sans MT Bold" pitchFamily="-96" charset="0"/>
              </a:rPr>
              <a:t>exposed</a:t>
            </a:r>
            <a:r>
              <a:rPr lang="en-US" sz="2000" dirty="0" smtClean="0">
                <a:sym typeface="Gill Sans MT" pitchFamily="-107" charset="0"/>
              </a:rPr>
              <a:t> group vs. the </a:t>
            </a:r>
            <a:r>
              <a:rPr lang="en-US" sz="2000" dirty="0" smtClean="0">
                <a:sym typeface="Gill Sans MT Bold" pitchFamily="-96" charset="0"/>
              </a:rPr>
              <a:t>non-exposed</a:t>
            </a:r>
            <a:r>
              <a:rPr lang="en-US" sz="2000" dirty="0" smtClean="0">
                <a:sym typeface="Gill Sans MT" pitchFamily="-107" charset="0"/>
              </a:rPr>
              <a:t> group.</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Absolute Risk and Relative Risk </a:t>
            </a:r>
            <a:endParaRPr lang="en-US" dirty="0"/>
          </a:p>
        </p:txBody>
      </p:sp>
      <p:sp>
        <p:nvSpPr>
          <p:cNvPr id="6" name="Content Placeholder 5"/>
          <p:cNvSpPr>
            <a:spLocks noGrp="1"/>
          </p:cNvSpPr>
          <p:nvPr>
            <p:ph sz="quarter" idx="10"/>
          </p:nvPr>
        </p:nvSpPr>
        <p:spPr>
          <a:xfrm>
            <a:off x="294640" y="1871133"/>
            <a:ext cx="11582400" cy="4368800"/>
          </a:xfrm>
        </p:spPr>
        <p:txBody>
          <a:bodyPr/>
          <a:lstStyle/>
          <a:p>
            <a:r>
              <a:rPr lang="en-US" dirty="0" smtClean="0"/>
              <a:t>Presenting </a:t>
            </a:r>
            <a:r>
              <a:rPr lang="en-US" b="1" dirty="0" smtClean="0">
                <a:solidFill>
                  <a:srgbClr val="7030A0"/>
                </a:solidFill>
              </a:rPr>
              <a:t>benefits</a:t>
            </a:r>
            <a:r>
              <a:rPr lang="en-US" dirty="0" smtClean="0"/>
              <a:t> in </a:t>
            </a:r>
            <a:r>
              <a:rPr lang="en-US" i="1" dirty="0" smtClean="0">
                <a:solidFill>
                  <a:srgbClr val="7030A0"/>
                </a:solidFill>
              </a:rPr>
              <a:t>relative</a:t>
            </a:r>
            <a:r>
              <a:rPr lang="en-US" dirty="0" smtClean="0">
                <a:solidFill>
                  <a:srgbClr val="7030A0"/>
                </a:solidFill>
              </a:rPr>
              <a:t> </a:t>
            </a:r>
            <a:r>
              <a:rPr lang="en-US" dirty="0" smtClean="0"/>
              <a:t>terms and </a:t>
            </a:r>
            <a:r>
              <a:rPr lang="en-US" b="1" dirty="0" smtClean="0">
                <a:solidFill>
                  <a:srgbClr val="7030A0"/>
                </a:solidFill>
              </a:rPr>
              <a:t>risks</a:t>
            </a:r>
            <a:r>
              <a:rPr lang="en-US" dirty="0" smtClean="0"/>
              <a:t> in </a:t>
            </a:r>
            <a:r>
              <a:rPr lang="en-US" i="1" dirty="0" smtClean="0">
                <a:solidFill>
                  <a:srgbClr val="7030A0"/>
                </a:solidFill>
              </a:rPr>
              <a:t>absolute</a:t>
            </a:r>
            <a:r>
              <a:rPr lang="en-US" dirty="0" smtClean="0"/>
              <a:t> terms is a classic way to exaggerate benefits and minimize risks.</a:t>
            </a:r>
          </a:p>
          <a:p>
            <a:pPr marL="0" indent="0">
              <a:buNone/>
            </a:pPr>
            <a:endParaRPr lang="en-US" dirty="0"/>
          </a:p>
        </p:txBody>
      </p:sp>
      <p:pic>
        <p:nvPicPr>
          <p:cNvPr id="3" name="Picture 2" descr="ris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9066" y="3371017"/>
            <a:ext cx="2573867" cy="248892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Example</a:t>
            </a:r>
            <a:endParaRPr lang="en-US" dirty="0"/>
          </a:p>
        </p:txBody>
      </p:sp>
      <p:sp>
        <p:nvSpPr>
          <p:cNvPr id="7" name="Content Placeholder 6"/>
          <p:cNvSpPr>
            <a:spLocks noGrp="1"/>
          </p:cNvSpPr>
          <p:nvPr>
            <p:ph sz="quarter" idx="10"/>
          </p:nvPr>
        </p:nvSpPr>
        <p:spPr/>
        <p:txBody>
          <a:bodyPr/>
          <a:lstStyle/>
          <a:p>
            <a:r>
              <a:rPr lang="en-US" dirty="0" smtClean="0"/>
              <a:t>A placebo-controlled trial of a lipid-lowering drug Is performed in 200 people (100 treated with the drug and 100 treated with placebo).  Three people on the drug and six people on placebo have heart attacks.</a:t>
            </a:r>
          </a:p>
          <a:p>
            <a:endParaRPr lang="en-US" dirty="0"/>
          </a:p>
        </p:txBody>
      </p:sp>
      <p:sp>
        <p:nvSpPr>
          <p:cNvPr id="4" name="TextBox 3"/>
          <p:cNvSpPr txBox="1"/>
          <p:nvPr/>
        </p:nvSpPr>
        <p:spPr>
          <a:xfrm>
            <a:off x="3467281" y="4791700"/>
            <a:ext cx="184731" cy="400110"/>
          </a:xfrm>
          <a:prstGeom prst="rect">
            <a:avLst/>
          </a:prstGeom>
          <a:noFill/>
        </p:spPr>
        <p:txBody>
          <a:bodyPr wrap="none" rtlCol="0">
            <a:spAutoFit/>
          </a:bodyPr>
          <a:lstStyle/>
          <a:p>
            <a:endParaRPr lang="en-US" dirty="0"/>
          </a:p>
        </p:txBody>
      </p:sp>
      <p:graphicFrame>
        <p:nvGraphicFramePr>
          <p:cNvPr id="52226" name="Object 2"/>
          <p:cNvGraphicFramePr>
            <a:graphicFrameLocks noChangeAspect="1"/>
          </p:cNvGraphicFramePr>
          <p:nvPr>
            <p:extLst>
              <p:ext uri="{D42A27DB-BD31-4B8C-83A1-F6EECF244321}">
                <p14:modId xmlns:p14="http://schemas.microsoft.com/office/powerpoint/2010/main" val="2394439125"/>
              </p:ext>
            </p:extLst>
          </p:nvPr>
        </p:nvGraphicFramePr>
        <p:xfrm>
          <a:off x="2665457" y="4367089"/>
          <a:ext cx="6861085" cy="1249332"/>
        </p:xfrm>
        <a:graphic>
          <a:graphicData uri="http://schemas.openxmlformats.org/presentationml/2006/ole">
            <mc:AlternateContent xmlns:mc="http://schemas.openxmlformats.org/markup-compatibility/2006">
              <mc:Choice xmlns:v="urn:schemas-microsoft-com:vml" Requires="v">
                <p:oleObj spid="_x0000_s52452" name="Worksheet" r:id="rId3" imgW="4254500" imgH="774700" progId="Excel.Sheet.12">
                  <p:embed/>
                </p:oleObj>
              </mc:Choice>
              <mc:Fallback>
                <p:oleObj name="Worksheet" r:id="rId3" imgW="4254500" imgH="774700" progId="Excel.Sheet.12">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5457" y="4367089"/>
                        <a:ext cx="6861085" cy="124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524000" y="562769"/>
            <a:ext cx="9144000" cy="1276350"/>
          </a:xfrm>
          <a:prstGeom prst="rect">
            <a:avLst/>
          </a:prstGeom>
          <a:noFill/>
          <a:ln w="9525">
            <a:noFill/>
            <a:miter lim="800000"/>
            <a:headEnd/>
            <a:tailEnd/>
          </a:ln>
        </p:spPr>
        <p:txBody>
          <a:bodyPr anchor="ctr">
            <a:prstTxWarp prst="textNoShape">
              <a:avLst/>
            </a:prstTxWarp>
          </a:bodyPr>
          <a:lstStyle>
            <a:defPPr>
              <a:defRPr lang="en-US"/>
            </a:defPPr>
            <a:lvl1pPr algn="l" defTabSz="912813" rtl="0" fontAlgn="base">
              <a:spcBef>
                <a:spcPct val="0"/>
              </a:spcBef>
              <a:spcAft>
                <a:spcPct val="0"/>
              </a:spcAft>
              <a:defRPr kern="1200">
                <a:solidFill>
                  <a:schemeClr val="tx1"/>
                </a:solidFill>
                <a:latin typeface="Book Antiqua" pitchFamily="-107" charset="0"/>
                <a:ea typeface="ＭＳ Ｐゴシック" pitchFamily="-107" charset="-128"/>
                <a:cs typeface="ＭＳ Ｐゴシック" pitchFamily="-107" charset="-128"/>
              </a:defRPr>
            </a:lvl1pPr>
            <a:lvl2pPr marL="455613" indent="1588" algn="l" defTabSz="912813" rtl="0" fontAlgn="base">
              <a:spcBef>
                <a:spcPct val="0"/>
              </a:spcBef>
              <a:spcAft>
                <a:spcPct val="0"/>
              </a:spcAft>
              <a:defRPr kern="1200">
                <a:solidFill>
                  <a:schemeClr val="tx1"/>
                </a:solidFill>
                <a:latin typeface="Book Antiqua" pitchFamily="-107" charset="0"/>
                <a:ea typeface="ＭＳ Ｐゴシック" pitchFamily="-107" charset="-128"/>
                <a:cs typeface="ＭＳ Ｐゴシック" pitchFamily="-107" charset="-128"/>
              </a:defRPr>
            </a:lvl2pPr>
            <a:lvl3pPr marL="912813" indent="1588" algn="l" defTabSz="912813" rtl="0" fontAlgn="base">
              <a:spcBef>
                <a:spcPct val="0"/>
              </a:spcBef>
              <a:spcAft>
                <a:spcPct val="0"/>
              </a:spcAft>
              <a:defRPr kern="1200">
                <a:solidFill>
                  <a:schemeClr val="tx1"/>
                </a:solidFill>
                <a:latin typeface="Book Antiqua" pitchFamily="-107" charset="0"/>
                <a:ea typeface="ＭＳ Ｐゴシック" pitchFamily="-107" charset="-128"/>
                <a:cs typeface="ＭＳ Ｐゴシック" pitchFamily="-107" charset="-128"/>
              </a:defRPr>
            </a:lvl3pPr>
            <a:lvl4pPr marL="1370013" indent="1588" algn="l" defTabSz="912813" rtl="0" fontAlgn="base">
              <a:spcBef>
                <a:spcPct val="0"/>
              </a:spcBef>
              <a:spcAft>
                <a:spcPct val="0"/>
              </a:spcAft>
              <a:defRPr kern="1200">
                <a:solidFill>
                  <a:schemeClr val="tx1"/>
                </a:solidFill>
                <a:latin typeface="Book Antiqua" pitchFamily="-107" charset="0"/>
                <a:ea typeface="ＭＳ Ｐゴシック" pitchFamily="-107" charset="-128"/>
                <a:cs typeface="ＭＳ Ｐゴシック" pitchFamily="-107" charset="-128"/>
              </a:defRPr>
            </a:lvl4pPr>
            <a:lvl5pPr marL="1827213" indent="1588" algn="l" defTabSz="912813" rtl="0" fontAlgn="base">
              <a:spcBef>
                <a:spcPct val="0"/>
              </a:spcBef>
              <a:spcAft>
                <a:spcPct val="0"/>
              </a:spcAft>
              <a:defRPr kern="1200">
                <a:solidFill>
                  <a:schemeClr val="tx1"/>
                </a:solidFill>
                <a:latin typeface="Book Antiqua" pitchFamily="-107" charset="0"/>
                <a:ea typeface="ＭＳ Ｐゴシック" pitchFamily="-107" charset="-128"/>
                <a:cs typeface="ＭＳ Ｐゴシック" pitchFamily="-107" charset="-128"/>
              </a:defRPr>
            </a:lvl5pPr>
            <a:lvl6pPr marL="2286000" algn="l" defTabSz="457200" rtl="0" eaLnBrk="1" latinLnBrk="0" hangingPunct="1">
              <a:defRPr kern="1200">
                <a:solidFill>
                  <a:schemeClr val="tx1"/>
                </a:solidFill>
                <a:latin typeface="Book Antiqua" pitchFamily="-107" charset="0"/>
                <a:ea typeface="ＭＳ Ｐゴシック" pitchFamily="-107" charset="-128"/>
                <a:cs typeface="ＭＳ Ｐゴシック" pitchFamily="-107" charset="-128"/>
              </a:defRPr>
            </a:lvl6pPr>
            <a:lvl7pPr marL="2743200" algn="l" defTabSz="457200" rtl="0" eaLnBrk="1" latinLnBrk="0" hangingPunct="1">
              <a:defRPr kern="1200">
                <a:solidFill>
                  <a:schemeClr val="tx1"/>
                </a:solidFill>
                <a:latin typeface="Book Antiqua" pitchFamily="-107" charset="0"/>
                <a:ea typeface="ＭＳ Ｐゴシック" pitchFamily="-107" charset="-128"/>
                <a:cs typeface="ＭＳ Ｐゴシック" pitchFamily="-107" charset="-128"/>
              </a:defRPr>
            </a:lvl7pPr>
            <a:lvl8pPr marL="3200400" algn="l" defTabSz="457200" rtl="0" eaLnBrk="1" latinLnBrk="0" hangingPunct="1">
              <a:defRPr kern="1200">
                <a:solidFill>
                  <a:schemeClr val="tx1"/>
                </a:solidFill>
                <a:latin typeface="Book Antiqua" pitchFamily="-107" charset="0"/>
                <a:ea typeface="ＭＳ Ｐゴシック" pitchFamily="-107" charset="-128"/>
                <a:cs typeface="ＭＳ Ｐゴシック" pitchFamily="-107" charset="-128"/>
              </a:defRPr>
            </a:lvl8pPr>
            <a:lvl9pPr marL="3657600" algn="l" defTabSz="457200" rtl="0" eaLnBrk="1" latinLnBrk="0" hangingPunct="1">
              <a:defRPr kern="1200">
                <a:solidFill>
                  <a:schemeClr val="tx1"/>
                </a:solidFill>
                <a:latin typeface="Book Antiqua" pitchFamily="-107" charset="0"/>
                <a:ea typeface="ＭＳ Ｐゴシック" pitchFamily="-107" charset="-128"/>
                <a:cs typeface="ＭＳ Ｐゴシック" pitchFamily="-107" charset="-128"/>
              </a:defRPr>
            </a:lvl9pPr>
          </a:lstStyle>
          <a:p>
            <a:pPr algn="ctr" defTabSz="914400"/>
            <a:endParaRPr lang="en-US" sz="5000">
              <a:latin typeface="Calibri" pitchFamily="-107" charset="0"/>
            </a:endParaRPr>
          </a:p>
        </p:txBody>
      </p:sp>
      <p:pic>
        <p:nvPicPr>
          <p:cNvPr id="7" name="Picture 6"/>
          <p:cNvPicPr>
            <a:picLocks noChangeAspect="1" noChangeArrowheads="1"/>
          </p:cNvPicPr>
          <p:nvPr/>
        </p:nvPicPr>
        <p:blipFill>
          <a:blip r:embed="rId2"/>
          <a:srcRect/>
          <a:stretch>
            <a:fillRect/>
          </a:stretch>
        </p:blipFill>
        <p:spPr bwMode="auto">
          <a:xfrm>
            <a:off x="9836150" y="6515894"/>
            <a:ext cx="814388" cy="268288"/>
          </a:xfrm>
          <a:prstGeom prst="rect">
            <a:avLst/>
          </a:prstGeom>
          <a:noFill/>
          <a:ln w="12700">
            <a:noFill/>
            <a:miter lim="800000"/>
            <a:headEnd/>
            <a:tailEnd/>
          </a:ln>
        </p:spPr>
      </p:pic>
      <p:sp>
        <p:nvSpPr>
          <p:cNvPr id="13" name="Title 12"/>
          <p:cNvSpPr>
            <a:spLocks noGrp="1"/>
          </p:cNvSpPr>
          <p:nvPr>
            <p:ph type="title"/>
          </p:nvPr>
        </p:nvSpPr>
        <p:spPr/>
        <p:txBody>
          <a:bodyPr>
            <a:normAutofit/>
          </a:bodyPr>
          <a:lstStyle/>
          <a:p>
            <a:r>
              <a:rPr lang="en-US" dirty="0" smtClean="0"/>
              <a:t>Relative Risk and Absolute Risk</a:t>
            </a:r>
            <a:endParaRPr lang="en-US" dirty="0"/>
          </a:p>
        </p:txBody>
      </p:sp>
      <p:pic>
        <p:nvPicPr>
          <p:cNvPr id="15" name="Content Placeholder 14"/>
          <p:cNvPicPr>
            <a:picLocks noGrp="1" noChangeAspect="1"/>
          </p:cNvPicPr>
          <p:nvPr>
            <p:ph sz="quarter" idx="10"/>
          </p:nvPr>
        </p:nvPicPr>
        <p:blipFill>
          <a:blip r:embed="rId3"/>
          <a:stretch>
            <a:fillRect/>
          </a:stretch>
        </p:blipFill>
        <p:spPr>
          <a:xfrm>
            <a:off x="2290168" y="1839119"/>
            <a:ext cx="2078916" cy="1993565"/>
          </a:xfrm>
        </p:spPr>
      </p:pic>
      <p:sp>
        <p:nvSpPr>
          <p:cNvPr id="16" name="Rectangle 15"/>
          <p:cNvSpPr/>
          <p:nvPr/>
        </p:nvSpPr>
        <p:spPr>
          <a:xfrm>
            <a:off x="5172807" y="2251976"/>
            <a:ext cx="4572000" cy="1015663"/>
          </a:xfrm>
          <a:prstGeom prst="rect">
            <a:avLst/>
          </a:prstGeom>
        </p:spPr>
        <p:txBody>
          <a:bodyPr>
            <a:spAutoFit/>
          </a:bodyPr>
          <a:lstStyle/>
          <a:p>
            <a:r>
              <a:rPr lang="en-US" dirty="0"/>
              <a:t>We might say that Drug A reduces heart attack risk by 50% or cuts heart attack rate in half. </a:t>
            </a:r>
          </a:p>
        </p:txBody>
      </p:sp>
      <p:pic>
        <p:nvPicPr>
          <p:cNvPr id="17" name="Picture 16"/>
          <p:cNvPicPr>
            <a:picLocks noChangeAspect="1" noChangeArrowheads="1"/>
          </p:cNvPicPr>
          <p:nvPr/>
        </p:nvPicPr>
        <p:blipFill>
          <a:blip r:embed="rId4"/>
          <a:srcRect/>
          <a:stretch>
            <a:fillRect/>
          </a:stretch>
        </p:blipFill>
        <p:spPr bwMode="auto">
          <a:xfrm>
            <a:off x="2291046" y="4421537"/>
            <a:ext cx="2078038" cy="1514475"/>
          </a:xfrm>
          <a:prstGeom prst="rect">
            <a:avLst/>
          </a:prstGeom>
          <a:solidFill>
            <a:srgbClr val="3366FF"/>
          </a:solidFill>
          <a:ln w="12700">
            <a:noFill/>
            <a:miter lim="800000"/>
            <a:headEnd/>
            <a:tailEnd/>
          </a:ln>
        </p:spPr>
      </p:pic>
      <p:sp>
        <p:nvSpPr>
          <p:cNvPr id="18" name="Rectangle 17"/>
          <p:cNvSpPr/>
          <p:nvPr/>
        </p:nvSpPr>
        <p:spPr>
          <a:xfrm>
            <a:off x="5264150" y="4623663"/>
            <a:ext cx="4572000" cy="707886"/>
          </a:xfrm>
          <a:prstGeom prst="rect">
            <a:avLst/>
          </a:prstGeom>
        </p:spPr>
        <p:txBody>
          <a:bodyPr>
            <a:spAutoFit/>
          </a:bodyPr>
          <a:lstStyle/>
          <a:p>
            <a:r>
              <a:rPr lang="en-US" dirty="0"/>
              <a:t>We could also say that the heart attack risk is reduced by 3%.</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Unfortunately…</a:t>
            </a:r>
            <a:endParaRPr lang="en-US" dirty="0"/>
          </a:p>
        </p:txBody>
      </p:sp>
      <p:sp>
        <p:nvSpPr>
          <p:cNvPr id="5" name="Content Placeholder 4"/>
          <p:cNvSpPr>
            <a:spLocks noGrp="1"/>
          </p:cNvSpPr>
          <p:nvPr>
            <p:ph sz="quarter" idx="10"/>
          </p:nvPr>
        </p:nvSpPr>
        <p:spPr/>
        <p:txBody>
          <a:bodyPr/>
          <a:lstStyle/>
          <a:p>
            <a:r>
              <a:rPr lang="en-US" dirty="0"/>
              <a:t>S</a:t>
            </a:r>
            <a:r>
              <a:rPr lang="en-US" dirty="0" smtClean="0"/>
              <a:t>ome </a:t>
            </a:r>
            <a:r>
              <a:rPr lang="en-US" dirty="0"/>
              <a:t>people in the study develop lung cancer…</a:t>
            </a:r>
          </a:p>
        </p:txBody>
      </p:sp>
      <p:sp>
        <p:nvSpPr>
          <p:cNvPr id="3" name="TextBox 2"/>
          <p:cNvSpPr txBox="1"/>
          <p:nvPr/>
        </p:nvSpPr>
        <p:spPr>
          <a:xfrm>
            <a:off x="3371079" y="3213710"/>
            <a:ext cx="184731" cy="400110"/>
          </a:xfrm>
          <a:prstGeom prst="rect">
            <a:avLst/>
          </a:prstGeom>
          <a:noFill/>
        </p:spPr>
        <p:txBody>
          <a:bodyPr wrap="none" rtlCol="0">
            <a:spAutoFit/>
          </a:bodyPr>
          <a:lstStyle/>
          <a:p>
            <a:endParaRPr lang="en-US" dirty="0"/>
          </a:p>
        </p:txBody>
      </p:sp>
      <p:graphicFrame>
        <p:nvGraphicFramePr>
          <p:cNvPr id="72706" name="Object 2"/>
          <p:cNvGraphicFramePr>
            <a:graphicFrameLocks noChangeAspect="1"/>
          </p:cNvGraphicFramePr>
          <p:nvPr/>
        </p:nvGraphicFramePr>
        <p:xfrm>
          <a:off x="2136775" y="2862109"/>
          <a:ext cx="7918450" cy="1441867"/>
        </p:xfrm>
        <a:graphic>
          <a:graphicData uri="http://schemas.openxmlformats.org/presentationml/2006/ole">
            <mc:AlternateContent xmlns:mc="http://schemas.openxmlformats.org/markup-compatibility/2006">
              <mc:Choice xmlns:v="urn:schemas-microsoft-com:vml" Requires="v">
                <p:oleObj spid="_x0000_s72932" name="Worksheet" r:id="rId3" imgW="4254500" imgH="774700" progId="Excel.Sheet.12">
                  <p:embed/>
                </p:oleObj>
              </mc:Choice>
              <mc:Fallback>
                <p:oleObj name="Worksheet" r:id="rId3" imgW="4254500" imgH="774700" progId="Excel.Sheet.12">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775" y="2862109"/>
                        <a:ext cx="7918450" cy="1441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524000" y="562769"/>
            <a:ext cx="9144000" cy="1276350"/>
          </a:xfrm>
          <a:prstGeom prst="rect">
            <a:avLst/>
          </a:prstGeom>
          <a:noFill/>
          <a:ln w="9525">
            <a:noFill/>
            <a:miter lim="800000"/>
            <a:headEnd/>
            <a:tailEnd/>
          </a:ln>
        </p:spPr>
        <p:txBody>
          <a:bodyPr anchor="ctr">
            <a:prstTxWarp prst="textNoShape">
              <a:avLst/>
            </a:prstTxWarp>
          </a:bodyPr>
          <a:lstStyle>
            <a:defPPr>
              <a:defRPr lang="en-US"/>
            </a:defPPr>
            <a:lvl1pPr algn="l" defTabSz="912813" rtl="0" fontAlgn="base">
              <a:spcBef>
                <a:spcPct val="0"/>
              </a:spcBef>
              <a:spcAft>
                <a:spcPct val="0"/>
              </a:spcAft>
              <a:defRPr kern="1200">
                <a:solidFill>
                  <a:schemeClr val="tx1"/>
                </a:solidFill>
                <a:latin typeface="Book Antiqua" pitchFamily="-107" charset="0"/>
                <a:ea typeface="ＭＳ Ｐゴシック" pitchFamily="-107" charset="-128"/>
                <a:cs typeface="ＭＳ Ｐゴシック" pitchFamily="-107" charset="-128"/>
              </a:defRPr>
            </a:lvl1pPr>
            <a:lvl2pPr marL="455613" indent="1588" algn="l" defTabSz="912813" rtl="0" fontAlgn="base">
              <a:spcBef>
                <a:spcPct val="0"/>
              </a:spcBef>
              <a:spcAft>
                <a:spcPct val="0"/>
              </a:spcAft>
              <a:defRPr kern="1200">
                <a:solidFill>
                  <a:schemeClr val="tx1"/>
                </a:solidFill>
                <a:latin typeface="Book Antiqua" pitchFamily="-107" charset="0"/>
                <a:ea typeface="ＭＳ Ｐゴシック" pitchFamily="-107" charset="-128"/>
                <a:cs typeface="ＭＳ Ｐゴシック" pitchFamily="-107" charset="-128"/>
              </a:defRPr>
            </a:lvl2pPr>
            <a:lvl3pPr marL="912813" indent="1588" algn="l" defTabSz="912813" rtl="0" fontAlgn="base">
              <a:spcBef>
                <a:spcPct val="0"/>
              </a:spcBef>
              <a:spcAft>
                <a:spcPct val="0"/>
              </a:spcAft>
              <a:defRPr kern="1200">
                <a:solidFill>
                  <a:schemeClr val="tx1"/>
                </a:solidFill>
                <a:latin typeface="Book Antiqua" pitchFamily="-107" charset="0"/>
                <a:ea typeface="ＭＳ Ｐゴシック" pitchFamily="-107" charset="-128"/>
                <a:cs typeface="ＭＳ Ｐゴシック" pitchFamily="-107" charset="-128"/>
              </a:defRPr>
            </a:lvl3pPr>
            <a:lvl4pPr marL="1370013" indent="1588" algn="l" defTabSz="912813" rtl="0" fontAlgn="base">
              <a:spcBef>
                <a:spcPct val="0"/>
              </a:spcBef>
              <a:spcAft>
                <a:spcPct val="0"/>
              </a:spcAft>
              <a:defRPr kern="1200">
                <a:solidFill>
                  <a:schemeClr val="tx1"/>
                </a:solidFill>
                <a:latin typeface="Book Antiqua" pitchFamily="-107" charset="0"/>
                <a:ea typeface="ＭＳ Ｐゴシック" pitchFamily="-107" charset="-128"/>
                <a:cs typeface="ＭＳ Ｐゴシック" pitchFamily="-107" charset="-128"/>
              </a:defRPr>
            </a:lvl4pPr>
            <a:lvl5pPr marL="1827213" indent="1588" algn="l" defTabSz="912813" rtl="0" fontAlgn="base">
              <a:spcBef>
                <a:spcPct val="0"/>
              </a:spcBef>
              <a:spcAft>
                <a:spcPct val="0"/>
              </a:spcAft>
              <a:defRPr kern="1200">
                <a:solidFill>
                  <a:schemeClr val="tx1"/>
                </a:solidFill>
                <a:latin typeface="Book Antiqua" pitchFamily="-107" charset="0"/>
                <a:ea typeface="ＭＳ Ｐゴシック" pitchFamily="-107" charset="-128"/>
                <a:cs typeface="ＭＳ Ｐゴシック" pitchFamily="-107" charset="-128"/>
              </a:defRPr>
            </a:lvl5pPr>
            <a:lvl6pPr marL="2286000" algn="l" defTabSz="457200" rtl="0" eaLnBrk="1" latinLnBrk="0" hangingPunct="1">
              <a:defRPr kern="1200">
                <a:solidFill>
                  <a:schemeClr val="tx1"/>
                </a:solidFill>
                <a:latin typeface="Book Antiqua" pitchFamily="-107" charset="0"/>
                <a:ea typeface="ＭＳ Ｐゴシック" pitchFamily="-107" charset="-128"/>
                <a:cs typeface="ＭＳ Ｐゴシック" pitchFamily="-107" charset="-128"/>
              </a:defRPr>
            </a:lvl6pPr>
            <a:lvl7pPr marL="2743200" algn="l" defTabSz="457200" rtl="0" eaLnBrk="1" latinLnBrk="0" hangingPunct="1">
              <a:defRPr kern="1200">
                <a:solidFill>
                  <a:schemeClr val="tx1"/>
                </a:solidFill>
                <a:latin typeface="Book Antiqua" pitchFamily="-107" charset="0"/>
                <a:ea typeface="ＭＳ Ｐゴシック" pitchFamily="-107" charset="-128"/>
                <a:cs typeface="ＭＳ Ｐゴシック" pitchFamily="-107" charset="-128"/>
              </a:defRPr>
            </a:lvl7pPr>
            <a:lvl8pPr marL="3200400" algn="l" defTabSz="457200" rtl="0" eaLnBrk="1" latinLnBrk="0" hangingPunct="1">
              <a:defRPr kern="1200">
                <a:solidFill>
                  <a:schemeClr val="tx1"/>
                </a:solidFill>
                <a:latin typeface="Book Antiqua" pitchFamily="-107" charset="0"/>
                <a:ea typeface="ＭＳ Ｐゴシック" pitchFamily="-107" charset="-128"/>
                <a:cs typeface="ＭＳ Ｐゴシック" pitchFamily="-107" charset="-128"/>
              </a:defRPr>
            </a:lvl8pPr>
            <a:lvl9pPr marL="3657600" algn="l" defTabSz="457200" rtl="0" eaLnBrk="1" latinLnBrk="0" hangingPunct="1">
              <a:defRPr kern="1200">
                <a:solidFill>
                  <a:schemeClr val="tx1"/>
                </a:solidFill>
                <a:latin typeface="Book Antiqua" pitchFamily="-107" charset="0"/>
                <a:ea typeface="ＭＳ Ｐゴシック" pitchFamily="-107" charset="-128"/>
                <a:cs typeface="ＭＳ Ｐゴシック" pitchFamily="-107" charset="-128"/>
              </a:defRPr>
            </a:lvl9pPr>
          </a:lstStyle>
          <a:p>
            <a:pPr algn="ctr" defTabSz="914400"/>
            <a:endParaRPr lang="en-US" sz="5000">
              <a:latin typeface="Calibri" pitchFamily="-107" charset="0"/>
            </a:endParaRPr>
          </a:p>
        </p:txBody>
      </p:sp>
      <p:pic>
        <p:nvPicPr>
          <p:cNvPr id="7" name="Picture 6"/>
          <p:cNvPicPr>
            <a:picLocks noChangeAspect="1" noChangeArrowheads="1"/>
          </p:cNvPicPr>
          <p:nvPr/>
        </p:nvPicPr>
        <p:blipFill>
          <a:blip r:embed="rId2"/>
          <a:srcRect/>
          <a:stretch>
            <a:fillRect/>
          </a:stretch>
        </p:blipFill>
        <p:spPr bwMode="auto">
          <a:xfrm>
            <a:off x="9836150" y="6515894"/>
            <a:ext cx="814388" cy="268288"/>
          </a:xfrm>
          <a:prstGeom prst="rect">
            <a:avLst/>
          </a:prstGeom>
          <a:noFill/>
          <a:ln w="12700">
            <a:noFill/>
            <a:miter lim="800000"/>
            <a:headEnd/>
            <a:tailEnd/>
          </a:ln>
        </p:spPr>
      </p:pic>
      <p:sp>
        <p:nvSpPr>
          <p:cNvPr id="2" name="Title 1"/>
          <p:cNvSpPr>
            <a:spLocks noGrp="1"/>
          </p:cNvSpPr>
          <p:nvPr>
            <p:ph type="title"/>
          </p:nvPr>
        </p:nvSpPr>
        <p:spPr/>
        <p:txBody>
          <a:bodyPr>
            <a:normAutofit/>
          </a:bodyPr>
          <a:lstStyle/>
          <a:p>
            <a:r>
              <a:rPr lang="en-US" dirty="0" smtClean="0"/>
              <a:t>Relative Risk and Absolute Risk</a:t>
            </a:r>
            <a:endParaRPr lang="en-US" dirty="0"/>
          </a:p>
        </p:txBody>
      </p:sp>
      <p:pic>
        <p:nvPicPr>
          <p:cNvPr id="11" name="Picture 10"/>
          <p:cNvPicPr>
            <a:picLocks noChangeAspect="1" noChangeArrowheads="1"/>
          </p:cNvPicPr>
          <p:nvPr/>
        </p:nvPicPr>
        <p:blipFill>
          <a:blip r:embed="rId3"/>
          <a:srcRect/>
          <a:stretch>
            <a:fillRect/>
          </a:stretch>
        </p:blipFill>
        <p:spPr bwMode="auto">
          <a:xfrm>
            <a:off x="1920875" y="1839119"/>
            <a:ext cx="3778250" cy="1606550"/>
          </a:xfrm>
          <a:prstGeom prst="rect">
            <a:avLst/>
          </a:prstGeom>
          <a:solidFill>
            <a:srgbClr val="3366FF"/>
          </a:solidFill>
          <a:ln w="12700">
            <a:noFill/>
            <a:miter lim="800000"/>
            <a:headEnd/>
            <a:tailEnd/>
          </a:ln>
        </p:spPr>
      </p:pic>
      <p:sp>
        <p:nvSpPr>
          <p:cNvPr id="12" name="Rectangle 11"/>
          <p:cNvSpPr/>
          <p:nvPr/>
        </p:nvSpPr>
        <p:spPr>
          <a:xfrm>
            <a:off x="5768975" y="2246849"/>
            <a:ext cx="4572000" cy="707886"/>
          </a:xfrm>
          <a:prstGeom prst="rect">
            <a:avLst/>
          </a:prstGeom>
        </p:spPr>
        <p:txBody>
          <a:bodyPr>
            <a:spAutoFit/>
          </a:bodyPr>
          <a:lstStyle/>
          <a:p>
            <a:r>
              <a:rPr lang="en-US" dirty="0"/>
              <a:t>We could say that the lung cancer risk increases by 200%. </a:t>
            </a:r>
          </a:p>
        </p:txBody>
      </p:sp>
      <p:pic>
        <p:nvPicPr>
          <p:cNvPr id="13" name="Picture 12"/>
          <p:cNvPicPr>
            <a:picLocks noChangeAspect="1" noChangeArrowheads="1"/>
          </p:cNvPicPr>
          <p:nvPr/>
        </p:nvPicPr>
        <p:blipFill>
          <a:blip r:embed="rId4"/>
          <a:srcRect/>
          <a:stretch>
            <a:fillRect/>
          </a:stretch>
        </p:blipFill>
        <p:spPr bwMode="auto">
          <a:xfrm>
            <a:off x="2022475" y="3956845"/>
            <a:ext cx="3746500" cy="1101725"/>
          </a:xfrm>
          <a:prstGeom prst="rect">
            <a:avLst/>
          </a:prstGeom>
          <a:solidFill>
            <a:srgbClr val="3366FF"/>
          </a:solidFill>
          <a:ln w="12700">
            <a:noFill/>
            <a:miter lim="800000"/>
            <a:headEnd/>
            <a:tailEnd/>
          </a:ln>
        </p:spPr>
      </p:pic>
      <p:sp>
        <p:nvSpPr>
          <p:cNvPr id="14" name="Rectangle 13"/>
          <p:cNvSpPr/>
          <p:nvPr/>
        </p:nvSpPr>
        <p:spPr>
          <a:xfrm>
            <a:off x="5851271" y="4153764"/>
            <a:ext cx="4572000" cy="707886"/>
          </a:xfrm>
          <a:prstGeom prst="rect">
            <a:avLst/>
          </a:prstGeom>
        </p:spPr>
        <p:txBody>
          <a:bodyPr>
            <a:spAutoFit/>
          </a:bodyPr>
          <a:lstStyle/>
          <a:p>
            <a:r>
              <a:rPr lang="en-US" dirty="0"/>
              <a:t>We could also say that lung cancer risk increases by 2%. </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Relative Risk and Absolute Risk</a:t>
            </a:r>
            <a:endParaRPr lang="en-US" dirty="0"/>
          </a:p>
        </p:txBody>
      </p:sp>
      <p:sp>
        <p:nvSpPr>
          <p:cNvPr id="4" name="Content Placeholder 3"/>
          <p:cNvSpPr>
            <a:spLocks noGrp="1"/>
          </p:cNvSpPr>
          <p:nvPr>
            <p:ph sz="quarter" idx="10"/>
          </p:nvPr>
        </p:nvSpPr>
        <p:spPr>
          <a:xfrm>
            <a:off x="304800" y="1557867"/>
            <a:ext cx="10056368" cy="4368800"/>
          </a:xfrm>
        </p:spPr>
        <p:txBody>
          <a:bodyPr/>
          <a:lstStyle/>
          <a:p>
            <a:r>
              <a:rPr lang="en-US" dirty="0" smtClean="0"/>
              <a:t>Relative risk makes risks or benefits look </a:t>
            </a:r>
            <a:r>
              <a:rPr lang="en-US" sz="4000" b="1" dirty="0" smtClean="0"/>
              <a:t>bigger.</a:t>
            </a:r>
          </a:p>
          <a:p>
            <a:pPr marL="0" indent="0">
              <a:buNone/>
            </a:pPr>
            <a:endParaRPr lang="en-US" dirty="0"/>
          </a:p>
          <a:p>
            <a:r>
              <a:rPr lang="en-US" dirty="0" smtClean="0"/>
              <a:t>Absolute </a:t>
            </a:r>
            <a:r>
              <a:rPr lang="en-US" dirty="0"/>
              <a:t>risk makes risks or benefits </a:t>
            </a:r>
            <a:r>
              <a:rPr lang="en-US" dirty="0" smtClean="0"/>
              <a:t>look </a:t>
            </a:r>
            <a:r>
              <a:rPr lang="en-US" sz="2800" dirty="0" smtClean="0"/>
              <a:t>smaller.</a:t>
            </a:r>
          </a:p>
          <a:p>
            <a:endParaRPr lang="en-US" sz="2800" dirty="0"/>
          </a:p>
          <a:p>
            <a:r>
              <a:rPr lang="en-US" dirty="0"/>
              <a:t>P</a:t>
            </a:r>
            <a:r>
              <a:rPr lang="en-US" dirty="0" smtClean="0"/>
              <a:t>aella shown in actual size.</a:t>
            </a:r>
            <a:endParaRPr lang="en-US" dirty="0"/>
          </a:p>
        </p:txBody>
      </p:sp>
      <p:pic>
        <p:nvPicPr>
          <p:cNvPr id="9" name="Picture 8"/>
          <p:cNvPicPr>
            <a:picLocks noChangeAspect="1"/>
          </p:cNvPicPr>
          <p:nvPr/>
        </p:nvPicPr>
        <p:blipFill>
          <a:blip r:embed="rId3"/>
          <a:stretch>
            <a:fillRect/>
          </a:stretch>
        </p:blipFill>
        <p:spPr>
          <a:xfrm>
            <a:off x="9642084" y="3068053"/>
            <a:ext cx="1100400" cy="1079896"/>
          </a:xfrm>
          <a:prstGeom prst="rect">
            <a:avLst/>
          </a:prstGeom>
        </p:spPr>
      </p:pic>
      <p:pic>
        <p:nvPicPr>
          <p:cNvPr id="75778" name="Picture 2" descr="Image result for magnifying glass png 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527734">
            <a:off x="8329000" y="-207062"/>
            <a:ext cx="3192088" cy="37794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IMKIijrTrCYfNZquzGFaw_thumb_461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220" y="1"/>
            <a:ext cx="5165770" cy="688769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Content Placeholder 2"/>
          <p:cNvSpPr>
            <a:spLocks noGrp="1"/>
          </p:cNvSpPr>
          <p:nvPr>
            <p:ph sz="quarter" idx="10"/>
          </p:nvPr>
        </p:nvSpPr>
        <p:spPr/>
        <p:txBody>
          <a:bodyPr/>
          <a:lstStyle/>
          <a:p>
            <a:r>
              <a:rPr lang="en-US" dirty="0" smtClean="0"/>
              <a:t>I have nothing to disclose</a:t>
            </a:r>
          </a:p>
          <a:p>
            <a:r>
              <a:rPr lang="en-US" dirty="0" smtClean="0"/>
              <a:t>Except that I recently took a motorcycle trip across Spain</a:t>
            </a:r>
          </a:p>
          <a:p>
            <a:pPr marL="0" indent="0">
              <a:buNone/>
            </a:pPr>
            <a:endParaRPr lang="en-US" dirty="0"/>
          </a:p>
        </p:txBody>
      </p:sp>
      <p:pic>
        <p:nvPicPr>
          <p:cNvPr id="4" name="Picture 3" descr="UNADJUSTEDNONRAW_thumb_450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8400" y="3107267"/>
            <a:ext cx="2070100" cy="2760133"/>
          </a:xfrm>
          <a:prstGeom prst="rect">
            <a:avLst/>
          </a:prstGeom>
        </p:spPr>
      </p:pic>
      <p:pic>
        <p:nvPicPr>
          <p:cNvPr id="5" name="Picture 4" descr="UNADJUSTEDNONRAW_thumb_458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151" y="3107268"/>
            <a:ext cx="2070100" cy="2760133"/>
          </a:xfrm>
          <a:prstGeom prst="rect">
            <a:avLst/>
          </a:prstGeom>
        </p:spPr>
      </p:pic>
      <p:pic>
        <p:nvPicPr>
          <p:cNvPr id="6" name="Picture 5" descr="UNADJUSTEDNONRAW_thumb_454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0088" y="3107268"/>
            <a:ext cx="3680176" cy="2760132"/>
          </a:xfrm>
          <a:prstGeom prst="rect">
            <a:avLst/>
          </a:prstGeom>
        </p:spPr>
      </p:pic>
    </p:spTree>
    <p:extLst>
      <p:ext uri="{BB962C8B-B14F-4D97-AF65-F5344CB8AC3E}">
        <p14:creationId xmlns:p14="http://schemas.microsoft.com/office/powerpoint/2010/main" val="927715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Cialdini’s</a:t>
            </a:r>
            <a:r>
              <a:rPr lang="en-US" dirty="0" smtClean="0"/>
              <a:t> Principles </a:t>
            </a:r>
            <a:r>
              <a:rPr lang="en-US" dirty="0" smtClean="0"/>
              <a:t>of Influence</a:t>
            </a:r>
            <a:endParaRPr lang="en-US" dirty="0"/>
          </a:p>
        </p:txBody>
      </p:sp>
      <p:pic>
        <p:nvPicPr>
          <p:cNvPr id="8" name="Picture 7" descr="UNADJUSTEDNONRAW_thumb_48f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1067" y="1293314"/>
            <a:ext cx="5638801" cy="5582708"/>
          </a:xfrm>
          <a:prstGeom prst="rect">
            <a:avLst/>
          </a:prstGeom>
        </p:spPr>
      </p:pic>
      <p:pic>
        <p:nvPicPr>
          <p:cNvPr id="7" name="Picture 6" descr="JFM+A8HiQbaGYuK5q0LNhg_thumb_46c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067" y="1293314"/>
            <a:ext cx="5791200" cy="5572825"/>
          </a:xfrm>
          <a:prstGeom prst="rect">
            <a:avLst/>
          </a:prstGeom>
        </p:spPr>
      </p:pic>
    </p:spTree>
    <p:extLst>
      <p:ext uri="{BB962C8B-B14F-4D97-AF65-F5344CB8AC3E}">
        <p14:creationId xmlns:p14="http://schemas.microsoft.com/office/powerpoint/2010/main" val="1006410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148646"/>
            <a:ext cx="11791950" cy="2185214"/>
          </a:xfrm>
          <a:prstGeom prst="rect">
            <a:avLst/>
          </a:prstGeom>
          <a:noFill/>
        </p:spPr>
        <p:txBody>
          <a:bodyPr wrap="square" rtlCol="0">
            <a:spAutoFit/>
          </a:bodyPr>
          <a:lstStyle/>
          <a:p>
            <a:pPr algn="ctr"/>
            <a:r>
              <a:rPr lang="en-US" sz="3600" i="1" dirty="0">
                <a:solidFill>
                  <a:schemeClr val="accent1"/>
                </a:solidFill>
              </a:rPr>
              <a:t>“If we put horse manure in a capsule, </a:t>
            </a:r>
            <a:endParaRPr lang="en-US" sz="3600" i="1" dirty="0" smtClean="0">
              <a:solidFill>
                <a:schemeClr val="accent1"/>
              </a:solidFill>
            </a:endParaRPr>
          </a:p>
          <a:p>
            <a:pPr algn="ctr"/>
            <a:r>
              <a:rPr lang="en-US" sz="3600" i="1" dirty="0" smtClean="0">
                <a:solidFill>
                  <a:schemeClr val="accent1"/>
                </a:solidFill>
              </a:rPr>
              <a:t>we </a:t>
            </a:r>
            <a:r>
              <a:rPr lang="en-US" sz="3600" i="1" dirty="0">
                <a:solidFill>
                  <a:schemeClr val="accent1"/>
                </a:solidFill>
              </a:rPr>
              <a:t>could sell it to 95% of these doctors.”</a:t>
            </a:r>
            <a:br>
              <a:rPr lang="en-US" sz="3600" i="1" dirty="0">
                <a:solidFill>
                  <a:schemeClr val="accent1"/>
                </a:solidFill>
              </a:rPr>
            </a:br>
            <a:r>
              <a:rPr lang="en-US" sz="3200" dirty="0"/>
              <a:t/>
            </a:r>
            <a:br>
              <a:rPr lang="en-US" sz="3200" dirty="0"/>
            </a:br>
            <a:r>
              <a:rPr lang="en-US" sz="3200" dirty="0"/>
              <a:t>	</a:t>
            </a:r>
            <a:r>
              <a:rPr lang="en-US" sz="2800" dirty="0"/>
              <a:t>			</a:t>
            </a:r>
            <a:endParaRPr lang="en-US" sz="2400" i="1" dirty="0"/>
          </a:p>
        </p:txBody>
      </p:sp>
      <p:pic>
        <p:nvPicPr>
          <p:cNvPr id="3" name="Picture 2"/>
          <p:cNvPicPr>
            <a:picLocks noChangeAspect="1"/>
          </p:cNvPicPr>
          <p:nvPr/>
        </p:nvPicPr>
        <p:blipFill>
          <a:blip r:embed="rId3"/>
          <a:stretch>
            <a:fillRect/>
          </a:stretch>
        </p:blipFill>
        <p:spPr>
          <a:xfrm>
            <a:off x="3885354" y="1387901"/>
            <a:ext cx="4021243" cy="3969019"/>
          </a:xfrm>
          <a:prstGeom prst="rect">
            <a:avLst/>
          </a:prstGeom>
        </p:spPr>
      </p:pic>
      <p:sp>
        <p:nvSpPr>
          <p:cNvPr id="2" name="TextBox 1"/>
          <p:cNvSpPr txBox="1"/>
          <p:nvPr/>
        </p:nvSpPr>
        <p:spPr>
          <a:xfrm>
            <a:off x="3290076" y="5552238"/>
            <a:ext cx="5211798" cy="707886"/>
          </a:xfrm>
          <a:prstGeom prst="rect">
            <a:avLst/>
          </a:prstGeom>
          <a:noFill/>
        </p:spPr>
        <p:txBody>
          <a:bodyPr wrap="square" rtlCol="0">
            <a:spAutoFit/>
          </a:bodyPr>
          <a:lstStyle/>
          <a:p>
            <a:r>
              <a:rPr lang="en-US" dirty="0"/>
              <a:t>-</a:t>
            </a:r>
            <a:r>
              <a:rPr lang="en-US" i="1" dirty="0"/>
              <a:t>Harry </a:t>
            </a:r>
            <a:r>
              <a:rPr lang="en-US" i="1" dirty="0" err="1"/>
              <a:t>Loynd</a:t>
            </a:r>
            <a:r>
              <a:rPr lang="en-US" i="1" dirty="0"/>
              <a:t>, former president of Parke Davis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Checklist for Evaluating Ads</a:t>
            </a:r>
            <a:endParaRPr lang="en-US" dirty="0"/>
          </a:p>
        </p:txBody>
      </p:sp>
      <p:sp>
        <p:nvSpPr>
          <p:cNvPr id="3" name="Content Placeholder 2"/>
          <p:cNvSpPr>
            <a:spLocks noGrp="1"/>
          </p:cNvSpPr>
          <p:nvPr>
            <p:ph sz="quarter" idx="10"/>
          </p:nvPr>
        </p:nvSpPr>
        <p:spPr/>
        <p:txBody>
          <a:bodyPr/>
          <a:lstStyle/>
          <a:p>
            <a:r>
              <a:rPr lang="en-US" smtClean="0"/>
              <a:t>Are the risks relative or absolute?</a:t>
            </a:r>
          </a:p>
          <a:p>
            <a:r>
              <a:rPr lang="en-US" smtClean="0"/>
              <a:t>Is the result statistically significant?</a:t>
            </a:r>
          </a:p>
          <a:p>
            <a:r>
              <a:rPr lang="en-US" smtClean="0"/>
              <a:t>Is the result clinically significant?</a:t>
            </a:r>
          </a:p>
          <a:p>
            <a:r>
              <a:rPr lang="en-US" smtClean="0"/>
              <a:t>Does the size of the effect shown equal the size of the effect in the data?</a:t>
            </a:r>
          </a:p>
          <a:p>
            <a:r>
              <a:rPr lang="en-US" smtClean="0"/>
              <a:t>Are the references “real”?</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51250" y="0"/>
            <a:ext cx="5143500" cy="6858000"/>
          </a:xfrm>
          <a:prstGeom prst="rect">
            <a:avLst/>
          </a:prstGeom>
        </p:spPr>
      </p:pic>
    </p:spTree>
    <p:extLst>
      <p:ext uri="{BB962C8B-B14F-4D97-AF65-F5344CB8AC3E}">
        <p14:creationId xmlns:p14="http://schemas.microsoft.com/office/powerpoint/2010/main" val="330353699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31290" y="228599"/>
            <a:ext cx="9046210" cy="5630361"/>
          </a:xfrm>
          <a:prstGeom prst="rect">
            <a:avLst/>
          </a:prstGeom>
        </p:spPr>
      </p:pic>
    </p:spTree>
    <p:extLst>
      <p:ext uri="{BB962C8B-B14F-4D97-AF65-F5344CB8AC3E}">
        <p14:creationId xmlns:p14="http://schemas.microsoft.com/office/powerpoint/2010/main" val="178827902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Content Placeholder 3"/>
          <p:cNvPicPr>
            <a:picLocks noChangeAspect="1"/>
          </p:cNvPicPr>
          <p:nvPr/>
        </p:nvPicPr>
        <p:blipFill>
          <a:blip r:embed="rId2"/>
          <a:srcRect l="1015" r="1015"/>
          <a:stretch>
            <a:fillRect/>
          </a:stretch>
        </p:blipFill>
        <p:spPr bwMode="auto">
          <a:xfrm>
            <a:off x="1208200" y="241300"/>
            <a:ext cx="10090982" cy="574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25016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1881" t="1269" r="11064" b="2603"/>
          <a:stretch/>
        </p:blipFill>
        <p:spPr>
          <a:xfrm>
            <a:off x="2476500" y="0"/>
            <a:ext cx="7467600" cy="6017773"/>
          </a:xfrm>
          <a:prstGeom prst="rect">
            <a:avLst/>
          </a:prstGeom>
        </p:spPr>
      </p:pic>
    </p:spTree>
    <p:extLst>
      <p:ext uri="{BB962C8B-B14F-4D97-AF65-F5344CB8AC3E}">
        <p14:creationId xmlns:p14="http://schemas.microsoft.com/office/powerpoint/2010/main" val="73065547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WWPT?  </a:t>
            </a:r>
            <a:br>
              <a:rPr lang="en-US" dirty="0" smtClean="0"/>
            </a:br>
            <a:r>
              <a:rPr lang="en-US" dirty="0" smtClean="0"/>
              <a:t>(What would patients think?)</a:t>
            </a:r>
            <a:endParaRPr lang="en-US" dirty="0"/>
          </a:p>
        </p:txBody>
      </p:sp>
      <p:pic>
        <p:nvPicPr>
          <p:cNvPr id="5" name="Picture 4" descr="Screen Shot 2018-12-05 at 7.25.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1955799"/>
            <a:ext cx="9220200" cy="3200400"/>
          </a:xfrm>
          <a:prstGeom prst="rect">
            <a:avLst/>
          </a:prstGeom>
        </p:spPr>
      </p:pic>
      <p:pic>
        <p:nvPicPr>
          <p:cNvPr id="4" name="Picture 3" descr="Screen Shot 2018-12-05 at 7.24.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731" y="1955799"/>
            <a:ext cx="9350091" cy="3395134"/>
          </a:xfrm>
          <a:prstGeom prst="rect">
            <a:avLst/>
          </a:prstGeom>
        </p:spPr>
      </p:pic>
    </p:spTree>
    <p:extLst>
      <p:ext uri="{BB962C8B-B14F-4D97-AF65-F5344CB8AC3E}">
        <p14:creationId xmlns:p14="http://schemas.microsoft.com/office/powerpoint/2010/main" val="641858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Patient vs. Physician Perceptions</a:t>
            </a:r>
            <a:r>
              <a:rPr lang="en-US" baseline="30000" dirty="0" smtClean="0"/>
              <a:t>4</a:t>
            </a:r>
            <a:endParaRPr lang="en-US" baseline="30000"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396263020"/>
              </p:ext>
            </p:extLst>
          </p:nvPr>
        </p:nvGraphicFramePr>
        <p:xfrm>
          <a:off x="971550" y="1381125"/>
          <a:ext cx="10363200" cy="4431325"/>
        </p:xfrm>
        <a:graphic>
          <a:graphicData uri="http://schemas.openxmlformats.org/drawingml/2006/table">
            <a:tbl>
              <a:tblPr firstRow="1" bandRow="1">
                <a:tableStyleId>{5C22544A-7EE6-4342-B048-85BDC9FD1C3A}</a:tableStyleId>
              </a:tblPr>
              <a:tblGrid>
                <a:gridCol w="2072640">
                  <a:extLst>
                    <a:ext uri="{9D8B030D-6E8A-4147-A177-3AD203B41FA5}">
                      <a16:colId xmlns="" xmlns:a16="http://schemas.microsoft.com/office/drawing/2014/main" val="20000"/>
                    </a:ext>
                  </a:extLst>
                </a:gridCol>
                <a:gridCol w="2072640">
                  <a:extLst>
                    <a:ext uri="{9D8B030D-6E8A-4147-A177-3AD203B41FA5}">
                      <a16:colId xmlns="" xmlns:a16="http://schemas.microsoft.com/office/drawing/2014/main" val="20001"/>
                    </a:ext>
                  </a:extLst>
                </a:gridCol>
                <a:gridCol w="2072640">
                  <a:extLst>
                    <a:ext uri="{9D8B030D-6E8A-4147-A177-3AD203B41FA5}">
                      <a16:colId xmlns="" xmlns:a16="http://schemas.microsoft.com/office/drawing/2014/main" val="20002"/>
                    </a:ext>
                  </a:extLst>
                </a:gridCol>
                <a:gridCol w="2072640">
                  <a:extLst>
                    <a:ext uri="{9D8B030D-6E8A-4147-A177-3AD203B41FA5}">
                      <a16:colId xmlns="" xmlns:a16="http://schemas.microsoft.com/office/drawing/2014/main" val="20003"/>
                    </a:ext>
                  </a:extLst>
                </a:gridCol>
                <a:gridCol w="2072640">
                  <a:extLst>
                    <a:ext uri="{9D8B030D-6E8A-4147-A177-3AD203B41FA5}">
                      <a16:colId xmlns="" xmlns:a16="http://schemas.microsoft.com/office/drawing/2014/main" val="20004"/>
                    </a:ext>
                  </a:extLst>
                </a:gridCol>
              </a:tblGrid>
              <a:tr h="889385">
                <a:tc>
                  <a:txBody>
                    <a:bodyPr/>
                    <a:lstStyle/>
                    <a:p>
                      <a:pPr algn="ctr"/>
                      <a:r>
                        <a:rPr lang="en-US" sz="2800" b="1" dirty="0" smtClean="0"/>
                        <a:t>Gift</a:t>
                      </a:r>
                      <a:endParaRPr lang="en-US" sz="2800" b="1" dirty="0"/>
                    </a:p>
                  </a:txBody>
                  <a:tcPr anchor="ctr"/>
                </a:tc>
                <a:tc gridSpan="2">
                  <a:txBody>
                    <a:bodyPr/>
                    <a:lstStyle/>
                    <a:p>
                      <a:pPr algn="ctr"/>
                      <a:r>
                        <a:rPr lang="en-US" sz="2800" dirty="0" smtClean="0"/>
                        <a:t>Not appropriate</a:t>
                      </a:r>
                      <a:endParaRPr lang="en-US" sz="2800" dirty="0"/>
                    </a:p>
                  </a:txBody>
                  <a:tcPr anchor="ctr"/>
                </a:tc>
                <a:tc hMerge="1">
                  <a:txBody>
                    <a:bodyPr/>
                    <a:lstStyle/>
                    <a:p>
                      <a:endParaRPr lang="en-US" dirty="0"/>
                    </a:p>
                  </a:txBody>
                  <a:tcPr/>
                </a:tc>
                <a:tc gridSpan="2">
                  <a:txBody>
                    <a:bodyPr/>
                    <a:lstStyle/>
                    <a:p>
                      <a:pPr algn="ctr"/>
                      <a:r>
                        <a:rPr lang="en-US" sz="2800" dirty="0" smtClean="0"/>
                        <a:t>Influential</a:t>
                      </a:r>
                      <a:endParaRPr lang="en-US" sz="2800" dirty="0"/>
                    </a:p>
                  </a:txBody>
                  <a:tcPr anchor="ctr"/>
                </a:tc>
                <a:tc hMerge="1">
                  <a:txBody>
                    <a:bodyPr/>
                    <a:lstStyle/>
                    <a:p>
                      <a:endParaRPr lang="en-US" dirty="0"/>
                    </a:p>
                  </a:txBody>
                  <a:tcPr/>
                </a:tc>
                <a:extLst>
                  <a:ext uri="{0D108BD9-81ED-4DB2-BD59-A6C34878D82A}">
                    <a16:rowId xmlns="" xmlns:a16="http://schemas.microsoft.com/office/drawing/2014/main" val="10000"/>
                  </a:ext>
                </a:extLst>
              </a:tr>
              <a:tr h="717246">
                <a:tc>
                  <a:txBody>
                    <a:bodyPr/>
                    <a:lstStyle/>
                    <a:p>
                      <a:pPr algn="ctr"/>
                      <a:r>
                        <a:rPr lang="en-US" sz="2000" b="1" dirty="0" smtClean="0"/>
                        <a:t> </a:t>
                      </a:r>
                      <a:endParaRPr lang="en-US" sz="2000" b="1" dirty="0"/>
                    </a:p>
                  </a:txBody>
                  <a:tcPr anchor="ctr"/>
                </a:tc>
                <a:tc>
                  <a:txBody>
                    <a:bodyPr/>
                    <a:lstStyle/>
                    <a:p>
                      <a:pPr algn="ctr"/>
                      <a:r>
                        <a:rPr lang="en-US" sz="2200" b="1" dirty="0" smtClean="0"/>
                        <a:t>Patients</a:t>
                      </a:r>
                      <a:endParaRPr lang="en-US" sz="2200" b="1" dirty="0"/>
                    </a:p>
                  </a:txBody>
                  <a:tcPr anchor="ctr"/>
                </a:tc>
                <a:tc>
                  <a:txBody>
                    <a:bodyPr/>
                    <a:lstStyle/>
                    <a:p>
                      <a:pPr algn="ctr"/>
                      <a:r>
                        <a:rPr lang="en-US" sz="2200" b="1" dirty="0" smtClean="0"/>
                        <a:t>Physicians</a:t>
                      </a:r>
                      <a:endParaRPr lang="en-US" sz="2200" b="1" dirty="0"/>
                    </a:p>
                  </a:txBody>
                  <a:tcPr anchor="ctr"/>
                </a:tc>
                <a:tc>
                  <a:txBody>
                    <a:bodyPr/>
                    <a:lstStyle/>
                    <a:p>
                      <a:pPr algn="ctr"/>
                      <a:r>
                        <a:rPr lang="en-US" sz="2200" b="1" dirty="0" smtClean="0"/>
                        <a:t>Patients</a:t>
                      </a:r>
                      <a:endParaRPr lang="en-US" sz="2200" b="1" dirty="0"/>
                    </a:p>
                  </a:txBody>
                  <a:tcPr anchor="ctr"/>
                </a:tc>
                <a:tc>
                  <a:txBody>
                    <a:bodyPr/>
                    <a:lstStyle/>
                    <a:p>
                      <a:pPr algn="ctr"/>
                      <a:r>
                        <a:rPr lang="en-US" sz="2200" b="1" dirty="0" smtClean="0"/>
                        <a:t>Physicians</a:t>
                      </a:r>
                      <a:endParaRPr lang="en-US" sz="2200" b="1" dirty="0"/>
                    </a:p>
                  </a:txBody>
                  <a:tcPr anchor="ctr"/>
                </a:tc>
                <a:extLst>
                  <a:ext uri="{0D108BD9-81ED-4DB2-BD59-A6C34878D82A}">
                    <a16:rowId xmlns="" xmlns:a16="http://schemas.microsoft.com/office/drawing/2014/main" val="10001"/>
                  </a:ext>
                </a:extLst>
              </a:tr>
              <a:tr h="526862">
                <a:tc>
                  <a:txBody>
                    <a:bodyPr/>
                    <a:lstStyle/>
                    <a:p>
                      <a:pPr algn="ctr"/>
                      <a:r>
                        <a:rPr lang="en-US" sz="2200" b="1" dirty="0" smtClean="0"/>
                        <a:t>Trip</a:t>
                      </a:r>
                      <a:endParaRPr lang="en-US" sz="2200" b="1" dirty="0"/>
                    </a:p>
                  </a:txBody>
                  <a:tcPr anchor="ctr"/>
                </a:tc>
                <a:tc>
                  <a:txBody>
                    <a:bodyPr/>
                    <a:lstStyle/>
                    <a:p>
                      <a:pPr algn="ctr"/>
                      <a:r>
                        <a:rPr lang="en-US" dirty="0" smtClean="0"/>
                        <a:t>59%</a:t>
                      </a:r>
                      <a:endParaRPr lang="en-US" dirty="0"/>
                    </a:p>
                  </a:txBody>
                  <a:tcPr anchor="ctr"/>
                </a:tc>
                <a:tc>
                  <a:txBody>
                    <a:bodyPr/>
                    <a:lstStyle/>
                    <a:p>
                      <a:pPr algn="ctr"/>
                      <a:r>
                        <a:rPr lang="en-US" dirty="0" smtClean="0"/>
                        <a:t>75%</a:t>
                      </a:r>
                      <a:endParaRPr lang="en-US" dirty="0"/>
                    </a:p>
                  </a:txBody>
                  <a:tcPr anchor="ctr"/>
                </a:tc>
                <a:tc>
                  <a:txBody>
                    <a:bodyPr/>
                    <a:lstStyle/>
                    <a:p>
                      <a:pPr algn="ctr"/>
                      <a:r>
                        <a:rPr lang="en-US" dirty="0" smtClean="0"/>
                        <a:t>56%</a:t>
                      </a:r>
                      <a:endParaRPr lang="en-US" dirty="0"/>
                    </a:p>
                  </a:txBody>
                  <a:tcPr anchor="ctr"/>
                </a:tc>
                <a:tc>
                  <a:txBody>
                    <a:bodyPr/>
                    <a:lstStyle/>
                    <a:p>
                      <a:pPr algn="ctr"/>
                      <a:r>
                        <a:rPr lang="en-US" dirty="0" smtClean="0"/>
                        <a:t>42%</a:t>
                      </a:r>
                      <a:endParaRPr lang="en-US" dirty="0"/>
                    </a:p>
                  </a:txBody>
                  <a:tcPr anchor="ctr"/>
                </a:tc>
                <a:extLst>
                  <a:ext uri="{0D108BD9-81ED-4DB2-BD59-A6C34878D82A}">
                    <a16:rowId xmlns="" xmlns:a16="http://schemas.microsoft.com/office/drawing/2014/main" val="10002"/>
                  </a:ext>
                </a:extLst>
              </a:tr>
              <a:tr h="526862">
                <a:tc>
                  <a:txBody>
                    <a:bodyPr/>
                    <a:lstStyle/>
                    <a:p>
                      <a:pPr algn="ctr"/>
                      <a:r>
                        <a:rPr lang="en-US" sz="2200" b="1" dirty="0" smtClean="0"/>
                        <a:t>Dinner</a:t>
                      </a:r>
                      <a:endParaRPr lang="en-US" sz="2200" b="1" dirty="0"/>
                    </a:p>
                  </a:txBody>
                  <a:tcPr anchor="ctr"/>
                </a:tc>
                <a:tc>
                  <a:txBody>
                    <a:bodyPr/>
                    <a:lstStyle/>
                    <a:p>
                      <a:pPr algn="ctr"/>
                      <a:r>
                        <a:rPr lang="en-US" dirty="0" smtClean="0"/>
                        <a:t>47%</a:t>
                      </a:r>
                      <a:endParaRPr lang="en-US" dirty="0"/>
                    </a:p>
                  </a:txBody>
                  <a:tcPr anchor="ctr"/>
                </a:tc>
                <a:tc>
                  <a:txBody>
                    <a:bodyPr/>
                    <a:lstStyle/>
                    <a:p>
                      <a:pPr algn="ctr"/>
                      <a:r>
                        <a:rPr lang="en-US" dirty="0" smtClean="0"/>
                        <a:t>33%</a:t>
                      </a:r>
                      <a:endParaRPr lang="en-US" dirty="0"/>
                    </a:p>
                  </a:txBody>
                  <a:tcPr anchor="ctr"/>
                </a:tc>
                <a:tc>
                  <a:txBody>
                    <a:bodyPr/>
                    <a:lstStyle/>
                    <a:p>
                      <a:pPr algn="ctr"/>
                      <a:r>
                        <a:rPr lang="en-US" dirty="0" smtClean="0"/>
                        <a:t>48%</a:t>
                      </a:r>
                      <a:endParaRPr lang="en-US" dirty="0"/>
                    </a:p>
                  </a:txBody>
                  <a:tcPr anchor="ctr"/>
                </a:tc>
                <a:tc>
                  <a:txBody>
                    <a:bodyPr/>
                    <a:lstStyle/>
                    <a:p>
                      <a:pPr algn="ctr"/>
                      <a:r>
                        <a:rPr lang="en-US" dirty="0" smtClean="0"/>
                        <a:t>24%</a:t>
                      </a:r>
                      <a:endParaRPr lang="en-US" dirty="0"/>
                    </a:p>
                  </a:txBody>
                  <a:tcPr anchor="ctr"/>
                </a:tc>
                <a:extLst>
                  <a:ext uri="{0D108BD9-81ED-4DB2-BD59-A6C34878D82A}">
                    <a16:rowId xmlns="" xmlns:a16="http://schemas.microsoft.com/office/drawing/2014/main" val="10003"/>
                  </a:ext>
                </a:extLst>
              </a:tr>
              <a:tr h="526862">
                <a:tc>
                  <a:txBody>
                    <a:bodyPr/>
                    <a:lstStyle/>
                    <a:p>
                      <a:pPr algn="ctr"/>
                      <a:r>
                        <a:rPr lang="en-US" sz="2200" b="1" dirty="0" smtClean="0"/>
                        <a:t>Lunch</a:t>
                      </a:r>
                      <a:endParaRPr lang="en-US" sz="2200" b="1" dirty="0"/>
                    </a:p>
                  </a:txBody>
                  <a:tcPr anchor="ctr"/>
                </a:tc>
                <a:tc>
                  <a:txBody>
                    <a:bodyPr/>
                    <a:lstStyle/>
                    <a:p>
                      <a:pPr algn="ctr"/>
                      <a:r>
                        <a:rPr lang="en-US" dirty="0" smtClean="0"/>
                        <a:t>23%</a:t>
                      </a:r>
                      <a:endParaRPr lang="en-US" dirty="0"/>
                    </a:p>
                  </a:txBody>
                  <a:tcPr anchor="ctr"/>
                </a:tc>
                <a:tc>
                  <a:txBody>
                    <a:bodyPr/>
                    <a:lstStyle/>
                    <a:p>
                      <a:pPr algn="ctr"/>
                      <a:r>
                        <a:rPr lang="en-US" dirty="0" smtClean="0"/>
                        <a:t>10%</a:t>
                      </a:r>
                      <a:endParaRPr lang="en-US" dirty="0"/>
                    </a:p>
                  </a:txBody>
                  <a:tcPr anchor="ctr"/>
                </a:tc>
                <a:tc>
                  <a:txBody>
                    <a:bodyPr/>
                    <a:lstStyle/>
                    <a:p>
                      <a:pPr algn="ctr"/>
                      <a:r>
                        <a:rPr lang="en-US" dirty="0" smtClean="0"/>
                        <a:t>29%</a:t>
                      </a:r>
                      <a:endParaRPr lang="en-US" dirty="0"/>
                    </a:p>
                  </a:txBody>
                  <a:tcPr anchor="ctr"/>
                </a:tc>
                <a:tc>
                  <a:txBody>
                    <a:bodyPr/>
                    <a:lstStyle/>
                    <a:p>
                      <a:pPr algn="ctr"/>
                      <a:r>
                        <a:rPr lang="en-US" dirty="0" smtClean="0"/>
                        <a:t>12%</a:t>
                      </a:r>
                      <a:endParaRPr lang="en-US" dirty="0"/>
                    </a:p>
                  </a:txBody>
                  <a:tcPr anchor="ctr"/>
                </a:tc>
                <a:extLst>
                  <a:ext uri="{0D108BD9-81ED-4DB2-BD59-A6C34878D82A}">
                    <a16:rowId xmlns="" xmlns:a16="http://schemas.microsoft.com/office/drawing/2014/main" val="10004"/>
                  </a:ext>
                </a:extLst>
              </a:tr>
              <a:tr h="717246">
                <a:tc>
                  <a:txBody>
                    <a:bodyPr/>
                    <a:lstStyle/>
                    <a:p>
                      <a:pPr algn="ctr"/>
                      <a:r>
                        <a:rPr lang="en-US" sz="2200" b="1" dirty="0" smtClean="0"/>
                        <a:t>Drug</a:t>
                      </a:r>
                      <a:r>
                        <a:rPr lang="en-US" sz="2200" b="1" baseline="0" dirty="0" smtClean="0"/>
                        <a:t> Samples</a:t>
                      </a:r>
                      <a:endParaRPr lang="en-US" sz="2200" b="1" dirty="0"/>
                    </a:p>
                  </a:txBody>
                  <a:tcPr anchor="ctr"/>
                </a:tc>
                <a:tc>
                  <a:txBody>
                    <a:bodyPr/>
                    <a:lstStyle/>
                    <a:p>
                      <a:pPr algn="ctr"/>
                      <a:r>
                        <a:rPr lang="en-US" dirty="0" smtClean="0"/>
                        <a:t>22%</a:t>
                      </a:r>
                      <a:endParaRPr lang="en-US" dirty="0"/>
                    </a:p>
                  </a:txBody>
                  <a:tcPr anchor="ctr"/>
                </a:tc>
                <a:tc>
                  <a:txBody>
                    <a:bodyPr/>
                    <a:lstStyle/>
                    <a:p>
                      <a:pPr algn="ctr"/>
                      <a:r>
                        <a:rPr lang="en-US" dirty="0" smtClean="0"/>
                        <a:t>26%</a:t>
                      </a:r>
                      <a:endParaRPr lang="en-US" dirty="0"/>
                    </a:p>
                  </a:txBody>
                  <a:tcPr anchor="ctr"/>
                </a:tc>
                <a:tc>
                  <a:txBody>
                    <a:bodyPr/>
                    <a:lstStyle/>
                    <a:p>
                      <a:pPr algn="ctr"/>
                      <a:r>
                        <a:rPr lang="en-US" dirty="0" smtClean="0"/>
                        <a:t>42%</a:t>
                      </a:r>
                      <a:endParaRPr lang="en-US" dirty="0"/>
                    </a:p>
                  </a:txBody>
                  <a:tcPr anchor="ctr"/>
                </a:tc>
                <a:tc>
                  <a:txBody>
                    <a:bodyPr/>
                    <a:lstStyle/>
                    <a:p>
                      <a:pPr algn="ctr"/>
                      <a:r>
                        <a:rPr lang="en-US" dirty="0" smtClean="0"/>
                        <a:t>55%</a:t>
                      </a:r>
                      <a:endParaRPr lang="en-US" dirty="0"/>
                    </a:p>
                  </a:txBody>
                  <a:tcPr anchor="ctr"/>
                </a:tc>
                <a:extLst>
                  <a:ext uri="{0D108BD9-81ED-4DB2-BD59-A6C34878D82A}">
                    <a16:rowId xmlns="" xmlns:a16="http://schemas.microsoft.com/office/drawing/2014/main" val="10005"/>
                  </a:ext>
                </a:extLst>
              </a:tr>
              <a:tr h="526862">
                <a:tc>
                  <a:txBody>
                    <a:bodyPr/>
                    <a:lstStyle/>
                    <a:p>
                      <a:pPr algn="ctr"/>
                      <a:r>
                        <a:rPr lang="en-US" sz="2200" b="1" dirty="0" smtClean="0"/>
                        <a:t>Pen</a:t>
                      </a:r>
                      <a:endParaRPr lang="en-US" sz="2200" b="1" dirty="0"/>
                    </a:p>
                  </a:txBody>
                  <a:tcPr anchor="ctr"/>
                </a:tc>
                <a:tc>
                  <a:txBody>
                    <a:bodyPr/>
                    <a:lstStyle/>
                    <a:p>
                      <a:pPr algn="ctr"/>
                      <a:r>
                        <a:rPr lang="en-US" dirty="0" smtClean="0"/>
                        <a:t>19%</a:t>
                      </a:r>
                      <a:endParaRPr lang="en-US" dirty="0"/>
                    </a:p>
                  </a:txBody>
                  <a:tcPr anchor="ctr"/>
                </a:tc>
                <a:tc>
                  <a:txBody>
                    <a:bodyPr/>
                    <a:lstStyle/>
                    <a:p>
                      <a:pPr algn="ctr"/>
                      <a:r>
                        <a:rPr lang="en-US" dirty="0" smtClean="0"/>
                        <a:t>4%</a:t>
                      </a:r>
                      <a:endParaRPr lang="en-US" dirty="0"/>
                    </a:p>
                  </a:txBody>
                  <a:tcPr anchor="ctr"/>
                </a:tc>
                <a:tc>
                  <a:txBody>
                    <a:bodyPr/>
                    <a:lstStyle/>
                    <a:p>
                      <a:pPr algn="ctr"/>
                      <a:r>
                        <a:rPr lang="en-US" dirty="0" smtClean="0"/>
                        <a:t>31%</a:t>
                      </a:r>
                      <a:endParaRPr lang="en-US" dirty="0"/>
                    </a:p>
                  </a:txBody>
                  <a:tcPr anchor="ctr"/>
                </a:tc>
                <a:tc>
                  <a:txBody>
                    <a:bodyPr/>
                    <a:lstStyle/>
                    <a:p>
                      <a:pPr algn="ctr"/>
                      <a:r>
                        <a:rPr lang="en-US" dirty="0" smtClean="0"/>
                        <a:t>8%</a:t>
                      </a:r>
                      <a:endParaRPr lang="en-US" dirty="0"/>
                    </a:p>
                  </a:txBody>
                  <a:tcPr anchor="ctr"/>
                </a:tc>
                <a:extLst>
                  <a:ext uri="{0D108BD9-81ED-4DB2-BD59-A6C34878D82A}">
                    <a16:rowId xmlns="" xmlns:a16="http://schemas.microsoft.com/office/drawing/2014/main" val="10006"/>
                  </a:ext>
                </a:extLst>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Disclosure to the Public:</a:t>
            </a:r>
            <a:endParaRPr lang="en-US" dirty="0"/>
          </a:p>
        </p:txBody>
      </p:sp>
      <p:sp>
        <p:nvSpPr>
          <p:cNvPr id="3" name="Content Placeholder 2"/>
          <p:cNvSpPr>
            <a:spLocks noGrp="1"/>
          </p:cNvSpPr>
          <p:nvPr>
            <p:ph sz="quarter" idx="10"/>
          </p:nvPr>
        </p:nvSpPr>
        <p:spPr/>
        <p:txBody>
          <a:bodyPr>
            <a:normAutofit/>
          </a:bodyPr>
          <a:lstStyle/>
          <a:p>
            <a:r>
              <a:rPr lang="en-US" dirty="0"/>
              <a:t>What Would My Patients Think?</a:t>
            </a:r>
          </a:p>
          <a:p>
            <a:pPr lvl="1"/>
            <a:r>
              <a:rPr lang="en-US" sz="2800" dirty="0" smtClean="0"/>
              <a:t>Speakers at CME programs must disclose honoraria/consulting fees in the course syllabus/beginning of presentations</a:t>
            </a:r>
          </a:p>
          <a:p>
            <a:pPr lvl="1"/>
            <a:r>
              <a:rPr lang="en-US" sz="2800" dirty="0" smtClean="0"/>
              <a:t>Physician Payment Sunshine Act 2013</a:t>
            </a:r>
          </a:p>
          <a:p>
            <a:pPr lvl="2"/>
            <a:r>
              <a:rPr lang="en-US" sz="2400" dirty="0" smtClean="0"/>
              <a:t>Drug, device, biotechnology companies must report all payments &gt;$100 /year to physicians by name </a:t>
            </a:r>
          </a:p>
          <a:p>
            <a:pPr lvl="2"/>
            <a:r>
              <a:rPr lang="en-US" sz="2400" dirty="0" smtClean="0"/>
              <a:t>Does not apply to drug samples</a:t>
            </a:r>
          </a:p>
          <a:p>
            <a:pPr lvl="2"/>
            <a:r>
              <a:rPr lang="en-US" sz="2400" dirty="0" smtClean="0"/>
              <a:t>https://www.cms.gov/openpayments/index.html</a:t>
            </a:r>
          </a:p>
          <a:p>
            <a:pPr lvl="1"/>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a Conflict of Interest?</a:t>
            </a:r>
            <a:endParaRPr lang="en-US" dirty="0"/>
          </a:p>
        </p:txBody>
      </p:sp>
      <p:sp>
        <p:nvSpPr>
          <p:cNvPr id="3" name="Content Placeholder 2"/>
          <p:cNvSpPr>
            <a:spLocks noGrp="1"/>
          </p:cNvSpPr>
          <p:nvPr>
            <p:ph sz="quarter" idx="10"/>
          </p:nvPr>
        </p:nvSpPr>
        <p:spPr>
          <a:xfrm>
            <a:off x="294640" y="1498600"/>
            <a:ext cx="5145265" cy="4368800"/>
          </a:xfrm>
        </p:spPr>
        <p:txBody>
          <a:bodyPr>
            <a:normAutofit/>
          </a:bodyPr>
          <a:lstStyle/>
          <a:p>
            <a:r>
              <a:rPr lang="en-US" sz="3600" dirty="0" smtClean="0"/>
              <a:t>A situation in which a person is or appears to be at risk of acting in a biased way because of personal interests</a:t>
            </a:r>
            <a:endParaRPr lang="en-US" sz="3600" dirty="0"/>
          </a:p>
        </p:txBody>
      </p:sp>
      <p:pic>
        <p:nvPicPr>
          <p:cNvPr id="73730" name="Picture 2" descr="Image result"/>
          <p:cNvPicPr>
            <a:picLocks noChangeAspect="1" noChangeArrowheads="1"/>
          </p:cNvPicPr>
          <p:nvPr/>
        </p:nvPicPr>
        <p:blipFill rotWithShape="1">
          <a:blip r:embed="rId3">
            <a:extLst>
              <a:ext uri="{28A0092B-C50C-407E-A947-70E740481C1C}">
                <a14:useLocalDpi xmlns:a14="http://schemas.microsoft.com/office/drawing/2010/main" val="0"/>
              </a:ext>
            </a:extLst>
          </a:blip>
          <a:srcRect l="24555" t="1" b="643"/>
          <a:stretch/>
        </p:blipFill>
        <p:spPr bwMode="auto">
          <a:xfrm>
            <a:off x="7175716" y="1621513"/>
            <a:ext cx="4190946" cy="41394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Managing Conflicts of Interest</a:t>
            </a:r>
            <a:endParaRPr lang="en-US" dirty="0"/>
          </a:p>
        </p:txBody>
      </p:sp>
      <p:sp>
        <p:nvSpPr>
          <p:cNvPr id="3" name="Content Placeholder 2"/>
          <p:cNvSpPr>
            <a:spLocks noGrp="1"/>
          </p:cNvSpPr>
          <p:nvPr>
            <p:ph sz="quarter" idx="10"/>
          </p:nvPr>
        </p:nvSpPr>
        <p:spPr/>
        <p:txBody>
          <a:bodyPr/>
          <a:lstStyle/>
          <a:p>
            <a:r>
              <a:rPr lang="en-US" dirty="0" smtClean="0"/>
              <a:t>When offered a gift, opportunity, or job, assess for conflicts of interest</a:t>
            </a:r>
          </a:p>
          <a:p>
            <a:r>
              <a:rPr lang="en-US" dirty="0" smtClean="0"/>
              <a:t>If asked to speak or write by a drug company:</a:t>
            </a:r>
          </a:p>
          <a:p>
            <a:pPr lvl="1"/>
            <a:r>
              <a:rPr lang="en-US" sz="2800" dirty="0" smtClean="0"/>
              <a:t>Control the content</a:t>
            </a:r>
          </a:p>
          <a:p>
            <a:pPr lvl="1"/>
            <a:r>
              <a:rPr lang="en-US" sz="2800" dirty="0" smtClean="0"/>
              <a:t>Review presentation materials</a:t>
            </a:r>
          </a:p>
          <a:p>
            <a:pPr lvl="1"/>
            <a:r>
              <a:rPr lang="en-US" sz="2800" dirty="0" smtClean="0"/>
              <a:t>No ghost writing!</a:t>
            </a:r>
          </a:p>
          <a:p>
            <a:pPr lvl="1"/>
            <a:r>
              <a:rPr lang="en-US" sz="2800" dirty="0" smtClean="0"/>
              <a:t>Be wary of promoting specific products</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Managing Conflicts of Interest</a:t>
            </a:r>
            <a:endParaRPr lang="en-US" dirty="0"/>
          </a:p>
        </p:txBody>
      </p:sp>
      <p:sp>
        <p:nvSpPr>
          <p:cNvPr id="3" name="Content Placeholder 2"/>
          <p:cNvSpPr>
            <a:spLocks noGrp="1"/>
          </p:cNvSpPr>
          <p:nvPr>
            <p:ph sz="quarter" idx="10"/>
          </p:nvPr>
        </p:nvSpPr>
        <p:spPr/>
        <p:txBody>
          <a:bodyPr>
            <a:normAutofit/>
          </a:bodyPr>
          <a:lstStyle/>
          <a:p>
            <a:r>
              <a:rPr lang="en-US" dirty="0" smtClean="0"/>
              <a:t>When considering a job, look at the reimbursement structure</a:t>
            </a:r>
          </a:p>
          <a:p>
            <a:pPr lvl="1"/>
            <a:r>
              <a:rPr lang="en-US" sz="3200" dirty="0" smtClean="0"/>
              <a:t>Disclose any economic incentives to patients</a:t>
            </a:r>
          </a:p>
          <a:p>
            <a:pPr lvl="1"/>
            <a:r>
              <a:rPr lang="en-US" sz="3200" dirty="0" smtClean="0"/>
              <a:t>Disclose and recommend options to patients</a:t>
            </a:r>
          </a:p>
          <a:p>
            <a:pPr lvl="1"/>
            <a:r>
              <a:rPr lang="en-US" sz="3200" dirty="0" smtClean="0"/>
              <a:t>Act as patient advocate</a:t>
            </a:r>
          </a:p>
          <a:p>
            <a:pPr lvl="1"/>
            <a:r>
              <a:rPr lang="en-US" sz="3200" dirty="0" smtClean="0"/>
              <a:t>Avoid deception</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AMA Opinion 8.061:</a:t>
            </a:r>
            <a:endParaRPr lang="en-US" dirty="0"/>
          </a:p>
        </p:txBody>
      </p:sp>
      <p:sp>
        <p:nvSpPr>
          <p:cNvPr id="3" name="Content Placeholder 2"/>
          <p:cNvSpPr>
            <a:spLocks noGrp="1"/>
          </p:cNvSpPr>
          <p:nvPr>
            <p:ph sz="quarter" idx="10"/>
          </p:nvPr>
        </p:nvSpPr>
        <p:spPr>
          <a:xfrm>
            <a:off x="294640" y="1498600"/>
            <a:ext cx="6658610" cy="4368800"/>
          </a:xfrm>
        </p:spPr>
        <p:txBody>
          <a:bodyPr/>
          <a:lstStyle/>
          <a:p>
            <a:r>
              <a:rPr lang="en-US" dirty="0"/>
              <a:t>Gifts to Physicians from Industry</a:t>
            </a:r>
          </a:p>
          <a:p>
            <a:pPr lvl="1"/>
            <a:r>
              <a:rPr lang="en-US" sz="3200" dirty="0" smtClean="0"/>
              <a:t>Decline cash gifts in any amount from an entity that has a direct interest in physicians’ treatment recommendations</a:t>
            </a:r>
          </a:p>
          <a:p>
            <a:pPr lvl="1"/>
            <a:r>
              <a:rPr lang="en-US" sz="3200" dirty="0" smtClean="0"/>
              <a:t>Decline any gifts for which reciprocity is expected or implied</a:t>
            </a:r>
            <a:endParaRPr lang="en-US" sz="3200" dirty="0"/>
          </a:p>
        </p:txBody>
      </p:sp>
      <p:pic>
        <p:nvPicPr>
          <p:cNvPr id="7" name="Picture 6"/>
          <p:cNvPicPr>
            <a:picLocks noChangeAspect="1"/>
          </p:cNvPicPr>
          <p:nvPr/>
        </p:nvPicPr>
        <p:blipFill>
          <a:blip r:embed="rId2"/>
          <a:stretch>
            <a:fillRect/>
          </a:stretch>
        </p:blipFill>
        <p:spPr>
          <a:xfrm>
            <a:off x="7281186" y="2244232"/>
            <a:ext cx="4332060" cy="3356468"/>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AMA Opinion 8.061: </a:t>
            </a:r>
            <a:br>
              <a:rPr lang="en-US" sz="4800" dirty="0" smtClean="0"/>
            </a:br>
            <a:r>
              <a:rPr lang="en-US" sz="4800" dirty="0" smtClean="0"/>
              <a:t>Gifts to Physicians from Industry</a:t>
            </a:r>
            <a:endParaRPr lang="en-US" sz="4800" dirty="0"/>
          </a:p>
        </p:txBody>
      </p:sp>
      <p:sp>
        <p:nvSpPr>
          <p:cNvPr id="3" name="Content Placeholder 2"/>
          <p:cNvSpPr>
            <a:spLocks noGrp="1"/>
          </p:cNvSpPr>
          <p:nvPr>
            <p:ph sz="quarter" idx="10"/>
          </p:nvPr>
        </p:nvSpPr>
        <p:spPr>
          <a:xfrm>
            <a:off x="294640" y="1445156"/>
            <a:ext cx="11582400" cy="4368800"/>
          </a:xfrm>
        </p:spPr>
        <p:txBody>
          <a:bodyPr>
            <a:normAutofit/>
          </a:bodyPr>
          <a:lstStyle/>
          <a:p>
            <a:pPr marL="0" indent="0">
              <a:buNone/>
            </a:pPr>
            <a:endParaRPr lang="en-US" sz="3600" dirty="0" smtClean="0"/>
          </a:p>
          <a:p>
            <a:r>
              <a:rPr lang="en-US" dirty="0" smtClean="0"/>
              <a:t>Accept a gift for the physician’s practice only if the gift:</a:t>
            </a:r>
          </a:p>
          <a:p>
            <a:pPr lvl="1"/>
            <a:r>
              <a:rPr lang="en-US" sz="3200" dirty="0" smtClean="0"/>
              <a:t>Will directly benefit patients </a:t>
            </a:r>
          </a:p>
          <a:p>
            <a:pPr lvl="1"/>
            <a:r>
              <a:rPr lang="en-US" sz="3200" dirty="0" smtClean="0"/>
              <a:t>Is of minimal value</a:t>
            </a:r>
            <a:endParaRPr lang="en-US" sz="3200" dirty="0"/>
          </a:p>
        </p:txBody>
      </p:sp>
      <p:pic>
        <p:nvPicPr>
          <p:cNvPr id="5" name="Picture 4" descr="gif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279" y="3271810"/>
            <a:ext cx="3337454" cy="254214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USMLE</a:t>
            </a:r>
            <a:endParaRPr lang="en-US" dirty="0"/>
          </a:p>
        </p:txBody>
      </p:sp>
      <p:sp>
        <p:nvSpPr>
          <p:cNvPr id="3" name="Content Placeholder 2"/>
          <p:cNvSpPr>
            <a:spLocks noGrp="1"/>
          </p:cNvSpPr>
          <p:nvPr>
            <p:ph sz="quarter" idx="10"/>
          </p:nvPr>
        </p:nvSpPr>
        <p:spPr/>
        <p:txBody>
          <a:bodyPr>
            <a:normAutofit lnSpcReduction="10000"/>
          </a:bodyPr>
          <a:lstStyle/>
          <a:p>
            <a:r>
              <a:rPr lang="en-US" smtClean="0"/>
              <a:t>Modest gifts of &lt;$100 are acceptable if they are medical or educational in nature</a:t>
            </a:r>
          </a:p>
          <a:p>
            <a:r>
              <a:rPr lang="en-US" smtClean="0"/>
              <a:t>May accept meals in association with educational experiences</a:t>
            </a:r>
          </a:p>
          <a:p>
            <a:r>
              <a:rPr lang="en-US" smtClean="0"/>
              <a:t>May accept honoraria (even &gt;$100) for speaking as long as you disclose the financial relationship</a:t>
            </a:r>
          </a:p>
          <a:p>
            <a:r>
              <a:rPr lang="en-US" smtClean="0"/>
              <a:t>Cannot accept cash, sporting event tickets, gift certificates</a:t>
            </a:r>
            <a:endParaRPr lang="en-US" dirty="0"/>
          </a:p>
        </p:txBody>
      </p:sp>
    </p:spTree>
    <p:extLst>
      <p:ext uri="{BB962C8B-B14F-4D97-AF65-F5344CB8AC3E}">
        <p14:creationId xmlns:p14="http://schemas.microsoft.com/office/powerpoint/2010/main" val="62898178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CESCOM Policy</a:t>
            </a:r>
            <a:endParaRPr lang="en-US" dirty="0"/>
          </a:p>
        </p:txBody>
      </p:sp>
      <p:sp>
        <p:nvSpPr>
          <p:cNvPr id="3" name="Content Placeholder 2"/>
          <p:cNvSpPr>
            <a:spLocks noGrp="1"/>
          </p:cNvSpPr>
          <p:nvPr>
            <p:ph sz="quarter" idx="10"/>
          </p:nvPr>
        </p:nvSpPr>
        <p:spPr/>
        <p:txBody>
          <a:bodyPr/>
          <a:lstStyle/>
          <a:p>
            <a:r>
              <a:rPr lang="en-US" dirty="0" smtClean="0"/>
              <a:t>Students may not accept gifts or meals under any circumstances</a:t>
            </a:r>
          </a:p>
          <a:p>
            <a:r>
              <a:rPr lang="en-US" dirty="0" smtClean="0"/>
              <a:t>Marketing materials may not be accepted</a:t>
            </a:r>
          </a:p>
          <a:p>
            <a:pPr lvl="1"/>
            <a:r>
              <a:rPr lang="en-US" sz="2800" dirty="0" smtClean="0"/>
              <a:t>Pens, notepads, etc. with product logos</a:t>
            </a:r>
          </a:p>
          <a:p>
            <a:r>
              <a:rPr lang="en-US" dirty="0" smtClean="0"/>
              <a:t>Entertainment or recreational items, cash, items for personal benefit may not be accepted at any time regardless of value</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To Learn More about Reducing COI</a:t>
            </a:r>
            <a:endParaRPr lang="en-US" dirty="0"/>
          </a:p>
        </p:txBody>
      </p:sp>
      <p:sp>
        <p:nvSpPr>
          <p:cNvPr id="3" name="Content Placeholder 2"/>
          <p:cNvSpPr>
            <a:spLocks noGrp="1"/>
          </p:cNvSpPr>
          <p:nvPr>
            <p:ph sz="quarter" idx="10"/>
          </p:nvPr>
        </p:nvSpPr>
        <p:spPr/>
        <p:txBody>
          <a:bodyPr>
            <a:normAutofit fontScale="62500" lnSpcReduction="20000"/>
          </a:bodyPr>
          <a:lstStyle/>
          <a:p>
            <a:r>
              <a:rPr lang="en-US" dirty="0" smtClean="0"/>
              <a:t>AMSA’s </a:t>
            </a:r>
            <a:r>
              <a:rPr lang="en-US" dirty="0" err="1" smtClean="0"/>
              <a:t>PharmFree</a:t>
            </a:r>
            <a:r>
              <a:rPr lang="en-US" dirty="0" smtClean="0"/>
              <a:t> campaign</a:t>
            </a:r>
          </a:p>
          <a:p>
            <a:pPr lvl="1"/>
            <a:r>
              <a:rPr lang="en-US" sz="2500" dirty="0" smtClean="0">
                <a:hlinkClick r:id="rId2"/>
              </a:rPr>
              <a:t>www.pharmfree.org</a:t>
            </a:r>
            <a:endParaRPr lang="en-US" sz="2500" dirty="0" smtClean="0"/>
          </a:p>
          <a:p>
            <a:r>
              <a:rPr lang="en-US" dirty="0" smtClean="0"/>
              <a:t>Pharmed Out</a:t>
            </a:r>
          </a:p>
          <a:p>
            <a:pPr lvl="1"/>
            <a:r>
              <a:rPr lang="en-US" sz="2500" dirty="0" smtClean="0">
                <a:hlinkClick r:id="rId3"/>
              </a:rPr>
              <a:t>http://pharmedout.org</a:t>
            </a:r>
            <a:r>
              <a:rPr lang="en-US" sz="2500" dirty="0" smtClean="0"/>
              <a:t>/</a:t>
            </a:r>
          </a:p>
          <a:p>
            <a:r>
              <a:rPr lang="en-US" dirty="0" smtClean="0"/>
              <a:t>No Free Lunch</a:t>
            </a:r>
          </a:p>
          <a:p>
            <a:pPr lvl="1"/>
            <a:r>
              <a:rPr lang="en-US" sz="2500" dirty="0" smtClean="0"/>
              <a:t>http://nofreelunch.org/	</a:t>
            </a:r>
          </a:p>
          <a:p>
            <a:r>
              <a:rPr lang="en-US" dirty="0" smtClean="0"/>
              <a:t>N.B.: the above sources seek to remove conflicts of interest in healthcare/education</a:t>
            </a:r>
          </a:p>
          <a:p>
            <a:r>
              <a:rPr lang="en-US" dirty="0" smtClean="0"/>
              <a:t>FDA Bad Ads Campaign</a:t>
            </a:r>
          </a:p>
          <a:p>
            <a:pPr lvl="1"/>
            <a:r>
              <a:rPr lang="en-US" sz="2500" dirty="0" smtClean="0"/>
              <a:t>https://www.fda.gov/Drugs/GuidanceComplianceRegulatoryInformation/Surveillance/DrugMarketingAdvertisingandCommunications/ucm209384.htm</a:t>
            </a:r>
          </a:p>
          <a:p>
            <a:r>
              <a:rPr lang="en-US" dirty="0" smtClean="0"/>
              <a:t>The Medical Letter</a:t>
            </a:r>
          </a:p>
          <a:p>
            <a:pPr lvl="1"/>
            <a:r>
              <a:rPr lang="en-US" sz="2500" dirty="0" smtClean="0">
                <a:hlinkClick r:id="rId4"/>
              </a:rPr>
              <a:t>http://www.medicalletter.org</a:t>
            </a:r>
            <a:endParaRPr lang="en-US" sz="2500" dirty="0" smtClean="0"/>
          </a:p>
          <a:p>
            <a:endParaRPr lang="en-US" dirty="0" smtClean="0"/>
          </a:p>
          <a:p>
            <a:pPr lvl="1"/>
            <a:endParaRPr lang="en-US" dirty="0" smtClean="0"/>
          </a:p>
          <a:p>
            <a:pPr lvl="1"/>
            <a:endParaRPr lang="en-US" dirty="0" smtClean="0"/>
          </a:p>
          <a:p>
            <a:pPr lvl="1"/>
            <a:endParaRPr lang="en-US" dirty="0" smtClean="0"/>
          </a:p>
        </p:txBody>
      </p:sp>
      <p:pic>
        <p:nvPicPr>
          <p:cNvPr id="7" name="Picture 6"/>
          <p:cNvPicPr>
            <a:picLocks noChangeAspect="1"/>
          </p:cNvPicPr>
          <p:nvPr/>
        </p:nvPicPr>
        <p:blipFill rotWithShape="1">
          <a:blip r:embed="rId5"/>
          <a:srcRect t="6814" b="8649"/>
          <a:stretch/>
        </p:blipFill>
        <p:spPr>
          <a:xfrm>
            <a:off x="9579675" y="1562100"/>
            <a:ext cx="1913148" cy="19240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224365" y="3390514"/>
            <a:ext cx="5904568" cy="1270752"/>
          </a:xfrm>
        </p:spPr>
        <p:txBody>
          <a:bodyPr>
            <a:normAutofit/>
          </a:bodyPr>
          <a:lstStyle/>
          <a:p>
            <a:r>
              <a:rPr lang="en-US" sz="5400" dirty="0" smtClean="0"/>
              <a:t>Questions?</a:t>
            </a:r>
            <a:endParaRPr lang="en-US" sz="5400" dirty="0"/>
          </a:p>
        </p:txBody>
      </p:sp>
      <p:pic>
        <p:nvPicPr>
          <p:cNvPr id="3" name="Picture Placeholder 2" descr="UvKidX3PRNKq3aj+5u3VJA_thumb_4710.jpg"/>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l="1505" t="14592" r="22293" b="493"/>
          <a:stretch/>
        </p:blipFill>
        <p:spPr>
          <a:xfrm rot="21263043">
            <a:off x="6696270" y="511689"/>
            <a:ext cx="3911863" cy="5884432"/>
          </a:xfr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a:t>
            </a:r>
            <a:r>
              <a:rPr lang="en-US" dirty="0" smtClean="0"/>
              <a:t>Conflicts of Interest</a:t>
            </a:r>
            <a:endParaRPr lang="en-US" dirty="0"/>
          </a:p>
        </p:txBody>
      </p:sp>
      <p:sp>
        <p:nvSpPr>
          <p:cNvPr id="3" name="Content Placeholder 2"/>
          <p:cNvSpPr>
            <a:spLocks noGrp="1"/>
          </p:cNvSpPr>
          <p:nvPr>
            <p:ph sz="quarter" idx="10"/>
          </p:nvPr>
        </p:nvSpPr>
        <p:spPr/>
        <p:txBody>
          <a:bodyPr>
            <a:normAutofit fontScale="92500" lnSpcReduction="10000"/>
          </a:bodyPr>
          <a:lstStyle/>
          <a:p>
            <a:r>
              <a:rPr lang="en-US" dirty="0" smtClean="0"/>
              <a:t>Conflicts of interest in medicine are common </a:t>
            </a:r>
          </a:p>
          <a:p>
            <a:r>
              <a:rPr lang="en-US" dirty="0" smtClean="0"/>
              <a:t>Conflicts of interest must be properly managed in order to maintain the public’s trust</a:t>
            </a:r>
          </a:p>
          <a:p>
            <a:pPr lvl="1"/>
            <a:r>
              <a:rPr lang="en-US" sz="2600" dirty="0" smtClean="0"/>
              <a:t>How likely is harm or appearance of harm?</a:t>
            </a:r>
          </a:p>
          <a:p>
            <a:pPr lvl="1"/>
            <a:r>
              <a:rPr lang="en-US" sz="2600" dirty="0" smtClean="0"/>
              <a:t>How serious is the potential harm?</a:t>
            </a:r>
          </a:p>
          <a:p>
            <a:pPr lvl="1"/>
            <a:r>
              <a:rPr lang="en-US" sz="2600" dirty="0" smtClean="0"/>
              <a:t>What would your patients think?</a:t>
            </a:r>
          </a:p>
          <a:p>
            <a:r>
              <a:rPr lang="en-US" dirty="0" smtClean="0"/>
              <a:t>Assess conflicts of interest, including those related to drug companies, in a critical light</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References</a:t>
            </a:r>
            <a:endParaRPr lang="en-US" dirty="0"/>
          </a:p>
        </p:txBody>
      </p:sp>
      <p:sp>
        <p:nvSpPr>
          <p:cNvPr id="3" name="Content Placeholder 2"/>
          <p:cNvSpPr>
            <a:spLocks noGrp="1"/>
          </p:cNvSpPr>
          <p:nvPr>
            <p:ph idx="10"/>
          </p:nvPr>
        </p:nvSpPr>
        <p:spPr>
          <a:xfrm>
            <a:off x="294640" y="1278466"/>
            <a:ext cx="11582400" cy="4766733"/>
          </a:xfrm>
        </p:spPr>
        <p:txBody>
          <a:bodyPr>
            <a:normAutofit fontScale="47500" lnSpcReduction="20000"/>
          </a:bodyPr>
          <a:lstStyle/>
          <a:p>
            <a:pPr marL="514350" indent="-514350">
              <a:buFont typeface="Wingdings" charset="2"/>
              <a:buAutoNum type="arabicPlain"/>
            </a:pPr>
            <a:r>
              <a:rPr lang="en-US" sz="3800" dirty="0" err="1" smtClean="0"/>
              <a:t>Tu</a:t>
            </a:r>
            <a:r>
              <a:rPr lang="en-US" sz="3800" dirty="0" smtClean="0"/>
              <a:t> HT, Ginsburg PB. Losing Ground: Physician Income, 1995-2003. Washington, DC: Center for Studying Health System Change; 2006. pp. 1–8.</a:t>
            </a:r>
          </a:p>
          <a:p>
            <a:pPr marL="514350" indent="-514350">
              <a:buFont typeface="Wingdings" charset="2"/>
              <a:buAutoNum type="arabicPlain"/>
            </a:pPr>
            <a:r>
              <a:rPr lang="en-US" sz="3800" dirty="0" err="1" smtClean="0"/>
              <a:t>Sigworth</a:t>
            </a:r>
            <a:r>
              <a:rPr lang="en-US" sz="3800" dirty="0" smtClean="0"/>
              <a:t> SK, </a:t>
            </a:r>
            <a:r>
              <a:rPr lang="en-US" sz="3800" dirty="0" err="1" smtClean="0"/>
              <a:t>Nettleman</a:t>
            </a:r>
            <a:r>
              <a:rPr lang="en-US" sz="3800" dirty="0" smtClean="0"/>
              <a:t> MD, Cohen GM.  Pharmaceutical branding of resident physicians.  JAMA.  2001;286:1024-1025.</a:t>
            </a:r>
          </a:p>
          <a:p>
            <a:pPr marL="514350" indent="-514350">
              <a:buFont typeface="Wingdings" charset="2"/>
              <a:buAutoNum type="arabicPlain"/>
            </a:pPr>
            <a:r>
              <a:rPr lang="en-US" sz="3800" dirty="0" err="1" smtClean="0"/>
              <a:t>Sierles</a:t>
            </a:r>
            <a:r>
              <a:rPr lang="en-US" sz="3800" dirty="0" smtClean="0"/>
              <a:t> FS, </a:t>
            </a:r>
            <a:r>
              <a:rPr lang="en-US" sz="3800" dirty="0" err="1" smtClean="0"/>
              <a:t>Brodkey</a:t>
            </a:r>
            <a:r>
              <a:rPr lang="en-US" sz="3800" dirty="0" smtClean="0"/>
              <a:t> AC, Cleary LM, et al.  Medical students’ exposure to and attitudes about drug company interactions: a national survey.  JAMA. 2005;294:1034-1042.</a:t>
            </a:r>
          </a:p>
          <a:p>
            <a:pPr marL="514350" indent="-514350">
              <a:buFont typeface="Wingdings" charset="2"/>
              <a:buAutoNum type="arabicPlain"/>
            </a:pPr>
            <a:r>
              <a:rPr lang="en-US" sz="3800" dirty="0" smtClean="0"/>
              <a:t>Gibbons RV et al.  A Comparison of Physicians’ and Patients’ Attitudes Toward Pharmaceutical Industry Gifts.  J Gen Intern Med. 1998, 13(3): 151-154</a:t>
            </a:r>
          </a:p>
          <a:p>
            <a:pPr marL="514350" indent="-514350">
              <a:buFont typeface="Wingdings" charset="2"/>
              <a:buAutoNum type="arabicPlain"/>
            </a:pPr>
            <a:r>
              <a:rPr lang="en-US" sz="3800" dirty="0" smtClean="0"/>
              <a:t>Gagnon MA, </a:t>
            </a:r>
            <a:r>
              <a:rPr lang="en-US" sz="3800" dirty="0" err="1" smtClean="0"/>
              <a:t>Lexchin</a:t>
            </a:r>
            <a:r>
              <a:rPr lang="en-US" sz="3800" dirty="0" smtClean="0"/>
              <a:t> J.  The cost of pushing pills: a new estimate of pharmaceutical promotion expenditures in the United States.  </a:t>
            </a:r>
            <a:r>
              <a:rPr lang="en-US" sz="3800" dirty="0" err="1" smtClean="0"/>
              <a:t>Plos</a:t>
            </a:r>
            <a:r>
              <a:rPr lang="en-US" sz="3800" dirty="0" smtClean="0"/>
              <a:t> Med. 2008;5:e1.</a:t>
            </a:r>
          </a:p>
          <a:p>
            <a:pPr marL="514350" indent="-514350">
              <a:buFont typeface="Wingdings" charset="2"/>
              <a:buAutoNum type="arabicPlain"/>
            </a:pPr>
            <a:r>
              <a:rPr lang="en-US" sz="3800" dirty="0" err="1" smtClean="0"/>
              <a:t>Wazana</a:t>
            </a:r>
            <a:r>
              <a:rPr lang="en-US" sz="3800" dirty="0" smtClean="0"/>
              <a:t>, A.  Physicians and the Pharmaceutical Industry:  Is a Gift Ever Just a Gift?  JAMA.  2000; 283: 373-380.</a:t>
            </a:r>
          </a:p>
          <a:p>
            <a:pPr marL="514350" indent="-514350">
              <a:buFont typeface="Wingdings" charset="2"/>
              <a:buAutoNum type="arabicPlain"/>
            </a:pPr>
            <a:r>
              <a:rPr lang="en-US" sz="3800" dirty="0" smtClean="0"/>
              <a:t>Larkin, I, et al.  Association between Academic Medical Center Pharmaceutical Detailing Policies and </a:t>
            </a:r>
            <a:br>
              <a:rPr lang="en-US" sz="3800" dirty="0" smtClean="0"/>
            </a:br>
            <a:r>
              <a:rPr lang="en-US" sz="3800" dirty="0" smtClean="0"/>
              <a:t>Physician Prescribing. JAMA. 2017;317(17): 1785-1795</a:t>
            </a:r>
          </a:p>
          <a:p>
            <a:pPr marL="0" indent="0">
              <a:buNone/>
            </a:pPr>
            <a:endParaRPr lang="en-US" dirty="0" smtClean="0"/>
          </a:p>
          <a:p>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Examples of Conflicts of Interest</a:t>
            </a:r>
            <a:endParaRPr lang="en-US" dirty="0"/>
          </a:p>
        </p:txBody>
      </p:sp>
      <p:sp>
        <p:nvSpPr>
          <p:cNvPr id="3" name="Content Placeholder 2"/>
          <p:cNvSpPr>
            <a:spLocks noGrp="1"/>
          </p:cNvSpPr>
          <p:nvPr>
            <p:ph sz="quarter" idx="10"/>
          </p:nvPr>
        </p:nvSpPr>
        <p:spPr>
          <a:xfrm>
            <a:off x="294640" y="1498600"/>
            <a:ext cx="11582400" cy="4368800"/>
          </a:xfrm>
        </p:spPr>
        <p:txBody>
          <a:bodyPr>
            <a:normAutofit/>
          </a:bodyPr>
          <a:lstStyle/>
          <a:p>
            <a:r>
              <a:rPr lang="en-US" sz="3400" dirty="0" smtClean="0"/>
              <a:t>Gifts, meals, or free medication samples from drug companies</a:t>
            </a:r>
          </a:p>
          <a:p>
            <a:r>
              <a:rPr lang="en-US" sz="3400" dirty="0" smtClean="0"/>
              <a:t>Promotional speaking for drug companies</a:t>
            </a:r>
          </a:p>
          <a:p>
            <a:pPr>
              <a:spcBef>
                <a:spcPts val="1600"/>
              </a:spcBef>
            </a:pPr>
            <a:r>
              <a:rPr lang="en-US" sz="3400" dirty="0" smtClean="0"/>
              <a:t>Having a financial interest in a medical product </a:t>
            </a:r>
            <a:r>
              <a:rPr lang="en-US" altLang="en-US" sz="3400" dirty="0" smtClean="0"/>
              <a:t>companies whose product you </a:t>
            </a:r>
          </a:p>
          <a:p>
            <a:pPr marL="0" indent="0">
              <a:spcBef>
                <a:spcPts val="0"/>
              </a:spcBef>
              <a:buNone/>
            </a:pPr>
            <a:r>
              <a:rPr lang="en-US" altLang="en-US" sz="3400" dirty="0" smtClean="0"/>
              <a:t>  use/recommend</a:t>
            </a:r>
            <a:endParaRPr lang="en-US" altLang="en-US" sz="3400" dirty="0"/>
          </a:p>
        </p:txBody>
      </p:sp>
      <p:pic>
        <p:nvPicPr>
          <p:cNvPr id="5" name="Picture 4"/>
          <p:cNvPicPr>
            <a:picLocks noChangeAspect="1"/>
          </p:cNvPicPr>
          <p:nvPr/>
        </p:nvPicPr>
        <p:blipFill>
          <a:blip r:embed="rId3"/>
          <a:stretch>
            <a:fillRect/>
          </a:stretch>
        </p:blipFill>
        <p:spPr>
          <a:xfrm>
            <a:off x="8608164" y="4534025"/>
            <a:ext cx="3268876" cy="156197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 Favor of Drug Samples</a:t>
            </a:r>
            <a:endParaRPr lang="en-US" dirty="0"/>
          </a:p>
        </p:txBody>
      </p:sp>
      <p:sp>
        <p:nvSpPr>
          <p:cNvPr id="3" name="Content Placeholder 2"/>
          <p:cNvSpPr>
            <a:spLocks noGrp="1"/>
          </p:cNvSpPr>
          <p:nvPr>
            <p:ph sz="quarter" idx="10"/>
          </p:nvPr>
        </p:nvSpPr>
        <p:spPr/>
        <p:txBody>
          <a:bodyPr/>
          <a:lstStyle/>
          <a:p>
            <a:r>
              <a:rPr lang="en-US" smtClean="0"/>
              <a:t>Improved (underserved) patient access to drugs or services </a:t>
            </a:r>
          </a:p>
          <a:p>
            <a:r>
              <a:rPr lang="en-US" smtClean="0"/>
              <a:t>Can replace expensive prescriptions for acute illnesses</a:t>
            </a:r>
          </a:p>
          <a:p>
            <a:r>
              <a:rPr lang="en-US" smtClean="0"/>
              <a:t>Lowers medication costs for patients</a:t>
            </a:r>
          </a:p>
          <a:p>
            <a:r>
              <a:rPr lang="en-US" smtClean="0"/>
              <a:t>Allows patients to test out medications to see if they tolerate them</a:t>
            </a:r>
          </a:p>
          <a:p>
            <a:r>
              <a:rPr lang="en-US" smtClean="0"/>
              <a:t>Can increase adherence by starting therapy right away</a:t>
            </a:r>
          </a:p>
          <a:p>
            <a:endParaRPr lang="en-US" dirty="0"/>
          </a:p>
        </p:txBody>
      </p:sp>
    </p:spTree>
    <p:extLst>
      <p:ext uri="{BB962C8B-B14F-4D97-AF65-F5344CB8AC3E}">
        <p14:creationId xmlns:p14="http://schemas.microsoft.com/office/powerpoint/2010/main" val="1624540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Against Drug Samples</a:t>
            </a:r>
            <a:endParaRPr lang="en-US" dirty="0"/>
          </a:p>
        </p:txBody>
      </p:sp>
      <p:sp>
        <p:nvSpPr>
          <p:cNvPr id="3" name="Content Placeholder 2"/>
          <p:cNvSpPr>
            <a:spLocks noGrp="1"/>
          </p:cNvSpPr>
          <p:nvPr>
            <p:ph sz="quarter" idx="10"/>
          </p:nvPr>
        </p:nvSpPr>
        <p:spPr/>
        <p:txBody>
          <a:bodyPr/>
          <a:lstStyle/>
          <a:p>
            <a:r>
              <a:rPr lang="en-US" smtClean="0"/>
              <a:t>May be misuse due to unregulated storage, handling, and disposal</a:t>
            </a:r>
          </a:p>
          <a:p>
            <a:r>
              <a:rPr lang="en-US" smtClean="0"/>
              <a:t>Can influence prescribing behavior</a:t>
            </a:r>
          </a:p>
          <a:p>
            <a:r>
              <a:rPr lang="en-US" smtClean="0"/>
              <a:t>Supply can be unreliable or inconsistent</a:t>
            </a:r>
          </a:p>
          <a:p>
            <a:r>
              <a:rPr lang="en-US" smtClean="0"/>
              <a:t>Patients tend to want to continue meds after samples run out at higher cost to them</a:t>
            </a:r>
          </a:p>
          <a:p>
            <a:endParaRPr lang="en-US" smtClean="0"/>
          </a:p>
          <a:p>
            <a:endParaRPr lang="en-US" dirty="0"/>
          </a:p>
        </p:txBody>
      </p:sp>
    </p:spTree>
    <p:extLst>
      <p:ext uri="{BB962C8B-B14F-4D97-AF65-F5344CB8AC3E}">
        <p14:creationId xmlns:p14="http://schemas.microsoft.com/office/powerpoint/2010/main" val="2571439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Organizations</a:t>
            </a:r>
            <a:endParaRPr lang="en-US" dirty="0"/>
          </a:p>
        </p:txBody>
      </p:sp>
      <p:sp>
        <p:nvSpPr>
          <p:cNvPr id="3" name="Content Placeholder 2"/>
          <p:cNvSpPr>
            <a:spLocks noGrp="1"/>
          </p:cNvSpPr>
          <p:nvPr>
            <p:ph sz="quarter" idx="10"/>
          </p:nvPr>
        </p:nvSpPr>
        <p:spPr/>
        <p:txBody>
          <a:bodyPr>
            <a:normAutofit/>
          </a:bodyPr>
          <a:lstStyle/>
          <a:p>
            <a:r>
              <a:rPr lang="en-US" dirty="0" smtClean="0"/>
              <a:t>AMSA “Just Medicine” campaign (2002)</a:t>
            </a:r>
          </a:p>
          <a:p>
            <a:pPr lvl="1"/>
            <a:r>
              <a:rPr lang="en-US" sz="3200" dirty="0" smtClean="0"/>
              <a:t>Evidence based prescribing instead of marketing based</a:t>
            </a:r>
          </a:p>
          <a:p>
            <a:pPr lvl="1"/>
            <a:r>
              <a:rPr lang="en-US" sz="3200" dirty="0" smtClean="0"/>
              <a:t>Global access to essential medicine</a:t>
            </a:r>
          </a:p>
          <a:p>
            <a:pPr lvl="1"/>
            <a:r>
              <a:rPr lang="en-US" sz="3200" dirty="0" smtClean="0"/>
              <a:t>Removal of Conflicts of Interest in medicine</a:t>
            </a:r>
          </a:p>
          <a:p>
            <a:r>
              <a:rPr lang="en-US" dirty="0" smtClean="0"/>
              <a:t>AAMC </a:t>
            </a:r>
            <a:r>
              <a:rPr lang="mr-IN" dirty="0" smtClean="0"/>
              <a:t>–</a:t>
            </a:r>
            <a:r>
              <a:rPr lang="en-US" dirty="0" smtClean="0"/>
              <a:t> 2008</a:t>
            </a:r>
          </a:p>
          <a:p>
            <a:r>
              <a:rPr lang="en-US" dirty="0" smtClean="0"/>
              <a:t>IOM - 2009</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Examples of Conflicts of Interest</a:t>
            </a:r>
            <a:endParaRPr lang="en-US" dirty="0"/>
          </a:p>
        </p:txBody>
      </p:sp>
      <p:sp>
        <p:nvSpPr>
          <p:cNvPr id="3" name="Content Placeholder 2"/>
          <p:cNvSpPr>
            <a:spLocks noGrp="1"/>
          </p:cNvSpPr>
          <p:nvPr>
            <p:ph sz="quarter" idx="10"/>
          </p:nvPr>
        </p:nvSpPr>
        <p:spPr/>
        <p:txBody>
          <a:bodyPr>
            <a:normAutofit/>
          </a:bodyPr>
          <a:lstStyle/>
          <a:p>
            <a:r>
              <a:rPr lang="en-US" dirty="0" smtClean="0"/>
              <a:t>Incentives for physicians to increase or decrease services</a:t>
            </a:r>
          </a:p>
          <a:p>
            <a:pPr lvl="1"/>
            <a:r>
              <a:rPr lang="en-US" sz="3000" dirty="0" smtClean="0"/>
              <a:t>Fee-for-service (increased services?)</a:t>
            </a:r>
          </a:p>
          <a:p>
            <a:pPr lvl="1"/>
            <a:r>
              <a:rPr lang="en-US" sz="3000" dirty="0" smtClean="0"/>
              <a:t>Capitated payments (decreased services?)</a:t>
            </a:r>
          </a:p>
          <a:p>
            <a:pPr lvl="1"/>
            <a:r>
              <a:rPr lang="en-US" sz="3000" dirty="0" smtClean="0"/>
              <a:t>Procedures vs. non-procedures</a:t>
            </a:r>
          </a:p>
          <a:p>
            <a:r>
              <a:rPr lang="en-US" dirty="0" smtClean="0"/>
              <a:t>Research funding</a:t>
            </a:r>
          </a:p>
          <a:p>
            <a:r>
              <a:rPr lang="en-US" dirty="0" smtClean="0"/>
              <a:t>Physician reporting (impaired, disruptive)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Conflict of Interest </a:t>
            </a:r>
            <a:endParaRPr lang="en-US" dirty="0"/>
          </a:p>
        </p:txBody>
      </p:sp>
      <p:sp>
        <p:nvSpPr>
          <p:cNvPr id="3" name="Content Placeholder 2"/>
          <p:cNvSpPr>
            <a:spLocks noGrp="1"/>
          </p:cNvSpPr>
          <p:nvPr>
            <p:ph sz="quarter" idx="10"/>
          </p:nvPr>
        </p:nvSpPr>
        <p:spPr>
          <a:xfrm>
            <a:off x="294640" y="1627214"/>
            <a:ext cx="11582400" cy="4368800"/>
          </a:xfrm>
        </p:spPr>
        <p:txBody>
          <a:bodyPr>
            <a:normAutofit/>
          </a:bodyPr>
          <a:lstStyle/>
          <a:p>
            <a:pPr marL="0" indent="0">
              <a:buNone/>
            </a:pPr>
            <a:r>
              <a:rPr lang="en-US" sz="4400" dirty="0"/>
              <a:t>Does NOT Mean:</a:t>
            </a:r>
          </a:p>
          <a:p>
            <a:pPr lvl="1"/>
            <a:r>
              <a:rPr lang="en-US" sz="4400" dirty="0" smtClean="0"/>
              <a:t>Unethical</a:t>
            </a:r>
          </a:p>
          <a:p>
            <a:pPr lvl="1"/>
            <a:r>
              <a:rPr lang="en-US" sz="4400" dirty="0" smtClean="0"/>
              <a:t>Unprofessional </a:t>
            </a:r>
          </a:p>
          <a:p>
            <a:pPr lvl="1"/>
            <a:r>
              <a:rPr lang="en-US" sz="4400" dirty="0" smtClean="0"/>
              <a:t>Illegal</a:t>
            </a:r>
            <a:endParaRPr lang="en-US" sz="4400" dirty="0"/>
          </a:p>
        </p:txBody>
      </p:sp>
      <p:pic>
        <p:nvPicPr>
          <p:cNvPr id="74754" name="Picture 2" descr="Image result for doctor bag over head"/>
          <p:cNvPicPr>
            <a:picLocks noChangeAspect="1" noChangeArrowheads="1"/>
          </p:cNvPicPr>
          <p:nvPr/>
        </p:nvPicPr>
        <p:blipFill rotWithShape="1">
          <a:blip r:embed="rId2">
            <a:extLst>
              <a:ext uri="{28A0092B-C50C-407E-A947-70E740481C1C}">
                <a14:useLocalDpi xmlns:a14="http://schemas.microsoft.com/office/drawing/2010/main" val="0"/>
              </a:ext>
            </a:extLst>
          </a:blip>
          <a:srcRect r="10122"/>
          <a:stretch/>
        </p:blipFill>
        <p:spPr bwMode="auto">
          <a:xfrm>
            <a:off x="7407906" y="1627214"/>
            <a:ext cx="2805477" cy="42401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Winner is Clear</a:t>
            </a:r>
            <a:endParaRPr lang="en-US" dirty="0"/>
          </a:p>
        </p:txBody>
      </p:sp>
      <p:sp>
        <p:nvSpPr>
          <p:cNvPr id="3" name="Content Placeholder 2"/>
          <p:cNvSpPr>
            <a:spLocks noGrp="1"/>
          </p:cNvSpPr>
          <p:nvPr>
            <p:ph sz="quarter" idx="10"/>
          </p:nvPr>
        </p:nvSpPr>
        <p:spPr>
          <a:xfrm>
            <a:off x="294640" y="1498600"/>
            <a:ext cx="5687706" cy="4368800"/>
          </a:xfrm>
        </p:spPr>
        <p:txBody>
          <a:bodyPr>
            <a:normAutofit/>
          </a:bodyPr>
          <a:lstStyle/>
          <a:p>
            <a:r>
              <a:rPr lang="en-US" sz="3400" dirty="0" smtClean="0"/>
              <a:t>In conflicts of interest, there is no ethical ambiguity</a:t>
            </a:r>
          </a:p>
          <a:p>
            <a:r>
              <a:rPr lang="en-US" sz="3400" dirty="0" smtClean="0"/>
              <a:t>Physicians must always prioritize their patients’ interests</a:t>
            </a:r>
          </a:p>
        </p:txBody>
      </p:sp>
      <p:pic>
        <p:nvPicPr>
          <p:cNvPr id="5" name="Picture 4"/>
          <p:cNvPicPr>
            <a:picLocks noChangeAspect="1"/>
          </p:cNvPicPr>
          <p:nvPr/>
        </p:nvPicPr>
        <p:blipFill>
          <a:blip r:embed="rId3"/>
          <a:stretch>
            <a:fillRect/>
          </a:stretch>
        </p:blipFill>
        <p:spPr>
          <a:xfrm>
            <a:off x="6770490" y="2512513"/>
            <a:ext cx="5116710" cy="2073008"/>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OM Templat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COM Template" id="{65D9F98F-3E35-4207-AABE-54FD63F6E822}" vid="{358F91B4-F62A-426D-B983-3369F7E002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COM Template</Template>
  <TotalTime>11931</TotalTime>
  <Words>3769</Words>
  <Application>Microsoft Macintosh PowerPoint</Application>
  <PresentationFormat>Custom</PresentationFormat>
  <Paragraphs>358</Paragraphs>
  <Slides>62</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4" baseType="lpstr">
      <vt:lpstr>COM Template</vt:lpstr>
      <vt:lpstr>Worksheet</vt:lpstr>
      <vt:lpstr>PowerPoint Presentation</vt:lpstr>
      <vt:lpstr>PowerPoint Presentation</vt:lpstr>
      <vt:lpstr>Objectives</vt:lpstr>
      <vt:lpstr>Disclosures</vt:lpstr>
      <vt:lpstr>What is a Conflict of Interest?</vt:lpstr>
      <vt:lpstr>Examples of Conflicts of Interest</vt:lpstr>
      <vt:lpstr>Examples of Conflicts of Interest</vt:lpstr>
      <vt:lpstr>A Conflict of Interest </vt:lpstr>
      <vt:lpstr>The Winner is Clear</vt:lpstr>
      <vt:lpstr>What is Not Clear:  “Perceived” Conflicts of Interest</vt:lpstr>
      <vt:lpstr>“Perceived” Conflicts of Interest</vt:lpstr>
      <vt:lpstr>Assessing a Conflict of Interest</vt:lpstr>
      <vt:lpstr>Healthcare and Medical Education</vt:lpstr>
      <vt:lpstr>Your Opinion</vt:lpstr>
      <vt:lpstr>Medical Student Opinion (2005)</vt:lpstr>
      <vt:lpstr>Big Pharma</vt:lpstr>
      <vt:lpstr>What about...?</vt:lpstr>
      <vt:lpstr>PowerPoint Presentation</vt:lpstr>
      <vt:lpstr>Against Industry-Healthcare Relationships</vt:lpstr>
      <vt:lpstr>Industry and Academia</vt:lpstr>
      <vt:lpstr>PowerPoint Presentation</vt:lpstr>
      <vt:lpstr>Studies Suggest…6</vt:lpstr>
      <vt:lpstr>Against Drug Samples (from amsa.org)</vt:lpstr>
      <vt:lpstr>Studies Suggest…6,7</vt:lpstr>
      <vt:lpstr>Lunch &amp; Prescribing</vt:lpstr>
      <vt:lpstr>Lunch &amp; Prescribing</vt:lpstr>
      <vt:lpstr>Healthcare and the  Pharmaceutical Industry</vt:lpstr>
      <vt:lpstr>Drug Advertising</vt:lpstr>
      <vt:lpstr>PowerPoint Presentation</vt:lpstr>
      <vt:lpstr>Gelnique (oxybutynin chloride)</vt:lpstr>
      <vt:lpstr>The Vioxx Story</vt:lpstr>
      <vt:lpstr>The Vioxx Story</vt:lpstr>
      <vt:lpstr>Absolute Risk and Relative Risk</vt:lpstr>
      <vt:lpstr>Absolute Risk and Relative Risk </vt:lpstr>
      <vt:lpstr>Example</vt:lpstr>
      <vt:lpstr>Relative Risk and Absolute Risk</vt:lpstr>
      <vt:lpstr>Unfortunately…</vt:lpstr>
      <vt:lpstr>Relative Risk and Absolute Risk</vt:lpstr>
      <vt:lpstr>Relative Risk and Absolute Risk</vt:lpstr>
      <vt:lpstr>Cialdini’s Principles of Influence</vt:lpstr>
      <vt:lpstr>PowerPoint Presentation</vt:lpstr>
      <vt:lpstr>Checklist for Evaluating Ads</vt:lpstr>
      <vt:lpstr>PowerPoint Presentation</vt:lpstr>
      <vt:lpstr>PowerPoint Presentation</vt:lpstr>
      <vt:lpstr>PowerPoint Presentation</vt:lpstr>
      <vt:lpstr>PowerPoint Presentation</vt:lpstr>
      <vt:lpstr>WWPT?   (What would patients think?)</vt:lpstr>
      <vt:lpstr>Patient vs. Physician Perceptions4</vt:lpstr>
      <vt:lpstr>Disclosure to the Public:</vt:lpstr>
      <vt:lpstr>Managing Conflicts of Interest</vt:lpstr>
      <vt:lpstr>Managing Conflicts of Interest</vt:lpstr>
      <vt:lpstr>AMA Opinion 8.061:</vt:lpstr>
      <vt:lpstr>AMA Opinion 8.061:  Gifts to Physicians from Industry</vt:lpstr>
      <vt:lpstr>USMLE</vt:lpstr>
      <vt:lpstr>CESCOM Policy</vt:lpstr>
      <vt:lpstr>To Learn More about Reducing COI</vt:lpstr>
      <vt:lpstr>PowerPoint Presentation</vt:lpstr>
      <vt:lpstr>Summary of Conflicts of Interest</vt:lpstr>
      <vt:lpstr>References</vt:lpstr>
      <vt:lpstr>In Favor of Drug Samples</vt:lpstr>
      <vt:lpstr>Against Drug Samples</vt:lpstr>
      <vt:lpstr>Professional Organizations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Elizabeth Gundersen</dc:creator>
  <cp:lastModifiedBy>Elizabeth Gundersen</cp:lastModifiedBy>
  <cp:revision>283</cp:revision>
  <dcterms:created xsi:type="dcterms:W3CDTF">2015-04-23T12:01:46Z</dcterms:created>
  <dcterms:modified xsi:type="dcterms:W3CDTF">2018-12-06T01:34:26Z</dcterms:modified>
</cp:coreProperties>
</file>