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7"/>
  </p:notesMasterIdLst>
  <p:sldIdLst>
    <p:sldId id="378" r:id="rId2"/>
    <p:sldId id="375" r:id="rId3"/>
    <p:sldId id="418" r:id="rId4"/>
    <p:sldId id="419" r:id="rId5"/>
    <p:sldId id="444" r:id="rId6"/>
    <p:sldId id="422" r:id="rId7"/>
    <p:sldId id="408" r:id="rId8"/>
    <p:sldId id="391" r:id="rId9"/>
    <p:sldId id="439" r:id="rId10"/>
    <p:sldId id="440" r:id="rId11"/>
    <p:sldId id="385" r:id="rId12"/>
    <p:sldId id="438" r:id="rId13"/>
    <p:sldId id="437" r:id="rId14"/>
    <p:sldId id="436" r:id="rId15"/>
    <p:sldId id="423" r:id="rId16"/>
    <p:sldId id="412" r:id="rId17"/>
    <p:sldId id="404" r:id="rId18"/>
    <p:sldId id="374" r:id="rId19"/>
    <p:sldId id="413" r:id="rId20"/>
    <p:sldId id="424" r:id="rId21"/>
    <p:sldId id="365" r:id="rId22"/>
    <p:sldId id="445" r:id="rId23"/>
    <p:sldId id="427" r:id="rId24"/>
    <p:sldId id="428" r:id="rId25"/>
    <p:sldId id="430" r:id="rId26"/>
    <p:sldId id="432" r:id="rId27"/>
    <p:sldId id="447" r:id="rId28"/>
    <p:sldId id="449" r:id="rId29"/>
    <p:sldId id="446" r:id="rId30"/>
    <p:sldId id="426" r:id="rId31"/>
    <p:sldId id="359" r:id="rId32"/>
    <p:sldId id="373" r:id="rId33"/>
    <p:sldId id="442" r:id="rId34"/>
    <p:sldId id="443" r:id="rId35"/>
    <p:sldId id="27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SUadm" initials="W" lastIdx="9" clrIdx="0"/>
  <p:cmAuthor id="1" name="Alan Avila-Joh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3" autoAdjust="0"/>
    <p:restoredTop sz="93915" autoAdjust="0"/>
  </p:normalViewPr>
  <p:slideViewPr>
    <p:cSldViewPr snapToGrid="0" snapToObjects="1">
      <p:cViewPr>
        <p:scale>
          <a:sx n="66" d="100"/>
          <a:sy n="66" d="100"/>
        </p:scale>
        <p:origin x="-888"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chemeClr val="tx1"/>
                </a:solidFill>
                <a:latin typeface="Arial" panose="020B0604020202020204" pitchFamily="34" charset="0"/>
                <a:cs typeface="Arial" panose="020B0604020202020204" pitchFamily="34" charset="0"/>
              </a:rPr>
              <a:t>MONTGOMERY</a:t>
            </a:r>
            <a:r>
              <a:rPr lang="en-US" baseline="0" dirty="0">
                <a:solidFill>
                  <a:schemeClr val="tx1"/>
                </a:solidFill>
                <a:latin typeface="Arial" panose="020B0604020202020204" pitchFamily="34" charset="0"/>
                <a:cs typeface="Arial" panose="020B0604020202020204" pitchFamily="34" charset="0"/>
              </a:rPr>
              <a:t> COUNTY ACCIDENTAL DRUG OVERRDOSE DEATHS, </a:t>
            </a:r>
          </a:p>
          <a:p>
            <a:pPr>
              <a:defRPr/>
            </a:pPr>
            <a:r>
              <a:rPr lang="en-US" baseline="0" dirty="0">
                <a:solidFill>
                  <a:schemeClr val="tx1"/>
                </a:solidFill>
                <a:latin typeface="Arial" panose="020B0604020202020204" pitchFamily="34" charset="0"/>
                <a:cs typeface="Arial" panose="020B0604020202020204" pitchFamily="34" charset="0"/>
              </a:rPr>
              <a:t>2010-6/30/16</a:t>
            </a:r>
            <a:endParaRPr lang="en-US" dirty="0">
              <a:solidFill>
                <a:schemeClr val="tx1"/>
              </a:solidFill>
              <a:latin typeface="Arial" panose="020B0604020202020204" pitchFamily="34" charset="0"/>
              <a:cs typeface="Arial" panose="020B0604020202020204" pitchFamily="34" charset="0"/>
            </a:endParaRPr>
          </a:p>
        </c:rich>
      </c:tx>
      <c:layout>
        <c:manualLayout>
          <c:xMode val="edge"/>
          <c:yMode val="edge"/>
          <c:x val="0.16581222902692699"/>
          <c:y val="2.6350466600368602E-2"/>
        </c:manualLayout>
      </c:layout>
      <c:overlay val="0"/>
    </c:title>
    <c:autoTitleDeleted val="0"/>
    <c:plotArea>
      <c:layout/>
      <c:barChart>
        <c:barDir val="col"/>
        <c:grouping val="clustered"/>
        <c:varyColors val="0"/>
        <c:ser>
          <c:idx val="0"/>
          <c:order val="0"/>
          <c:tx>
            <c:strRef>
              <c:f>'[Chart in Microsoft PowerPoint]Sheet1'!$A$44</c:f>
              <c:strCache>
                <c:ptCount val="1"/>
              </c:strCache>
            </c:strRef>
          </c:tx>
          <c:spPr>
            <a:solidFill>
              <a:schemeClr val="tx2"/>
            </a:solidFill>
            <a:ln>
              <a:solidFill>
                <a:srgbClr val="0070C0"/>
              </a:solidFill>
            </a:ln>
          </c:spPr>
          <c:invertIfNegative val="0"/>
          <c:dPt>
            <c:idx val="4"/>
            <c:invertIfNegative val="0"/>
            <c:bubble3D val="0"/>
            <c:spPr>
              <a:solidFill>
                <a:schemeClr val="tx2"/>
              </a:solidFill>
              <a:ln>
                <a:solidFill>
                  <a:schemeClr val="tx2"/>
                </a:solidFill>
              </a:ln>
            </c:spPr>
            <c:extLst xmlns:c16r2="http://schemas.microsoft.com/office/drawing/2015/06/chart">
              <c:ext xmlns:c16="http://schemas.microsoft.com/office/drawing/2014/chart" uri="{C3380CC4-5D6E-409C-BE32-E72D297353CC}">
                <c16:uniqueId val="{00000001-8532-471A-8E39-3132C70BE51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 in Microsoft PowerPoint]Sheet1'!$B$43:$H$43</c:f>
              <c:strCache>
                <c:ptCount val="7"/>
                <c:pt idx="0">
                  <c:v>2010</c:v>
                </c:pt>
                <c:pt idx="1">
                  <c:v>2011</c:v>
                </c:pt>
                <c:pt idx="2">
                  <c:v>2012</c:v>
                </c:pt>
                <c:pt idx="3">
                  <c:v>2013</c:v>
                </c:pt>
                <c:pt idx="4">
                  <c:v>2014</c:v>
                </c:pt>
                <c:pt idx="5">
                  <c:v>2015</c:v>
                </c:pt>
                <c:pt idx="6">
                  <c:v>2016 1/1-6/30</c:v>
                </c:pt>
              </c:strCache>
            </c:strRef>
          </c:cat>
          <c:val>
            <c:numRef>
              <c:f>'[Chart in Microsoft PowerPoint]Sheet1'!$B$44:$H$44</c:f>
              <c:numCache>
                <c:formatCode>General</c:formatCode>
                <c:ptCount val="7"/>
                <c:pt idx="0">
                  <c:v>127</c:v>
                </c:pt>
                <c:pt idx="1">
                  <c:v>130</c:v>
                </c:pt>
                <c:pt idx="2">
                  <c:v>162</c:v>
                </c:pt>
                <c:pt idx="3">
                  <c:v>226</c:v>
                </c:pt>
                <c:pt idx="4">
                  <c:v>264</c:v>
                </c:pt>
                <c:pt idx="5">
                  <c:v>259</c:v>
                </c:pt>
                <c:pt idx="6">
                  <c:v>183</c:v>
                </c:pt>
              </c:numCache>
            </c:numRef>
          </c:val>
          <c:extLst xmlns:c16r2="http://schemas.microsoft.com/office/drawing/2015/06/chart">
            <c:ext xmlns:c16="http://schemas.microsoft.com/office/drawing/2014/chart" uri="{C3380CC4-5D6E-409C-BE32-E72D297353CC}">
              <c16:uniqueId val="{00000002-8532-471A-8E39-3132C70BE512}"/>
            </c:ext>
          </c:extLst>
        </c:ser>
        <c:dLbls>
          <c:showLegendKey val="0"/>
          <c:showVal val="0"/>
          <c:showCatName val="0"/>
          <c:showSerName val="0"/>
          <c:showPercent val="0"/>
          <c:showBubbleSize val="0"/>
        </c:dLbls>
        <c:gapWidth val="150"/>
        <c:axId val="156304512"/>
        <c:axId val="156306048"/>
      </c:barChart>
      <c:catAx>
        <c:axId val="156304512"/>
        <c:scaling>
          <c:orientation val="minMax"/>
        </c:scaling>
        <c:delete val="0"/>
        <c:axPos val="b"/>
        <c:numFmt formatCode="General" sourceLinked="1"/>
        <c:majorTickMark val="out"/>
        <c:minorTickMark val="none"/>
        <c:tickLblPos val="nextTo"/>
        <c:txPr>
          <a:bodyPr/>
          <a:lstStyle/>
          <a:p>
            <a:pPr>
              <a:defRPr sz="1800"/>
            </a:pPr>
            <a:endParaRPr lang="en-US"/>
          </a:p>
        </c:txPr>
        <c:crossAx val="156306048"/>
        <c:crosses val="autoZero"/>
        <c:auto val="1"/>
        <c:lblAlgn val="ctr"/>
        <c:lblOffset val="100"/>
        <c:noMultiLvlLbl val="0"/>
      </c:catAx>
      <c:valAx>
        <c:axId val="156306048"/>
        <c:scaling>
          <c:orientation val="minMax"/>
        </c:scaling>
        <c:delete val="0"/>
        <c:axPos val="l"/>
        <c:majorGridlines/>
        <c:numFmt formatCode="General" sourceLinked="1"/>
        <c:majorTickMark val="out"/>
        <c:minorTickMark val="none"/>
        <c:tickLblPos val="nextTo"/>
        <c:crossAx val="156304512"/>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C39B1-1127-45CE-B80B-AB2EFA272740}" type="datetimeFigureOut">
              <a:rPr lang="en-US" smtClean="0"/>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5FD3C-06FF-415C-83AE-1F4E7CCCCB84}" type="slidenum">
              <a:rPr lang="en-US" smtClean="0"/>
              <a:t>‹#›</a:t>
            </a:fld>
            <a:endParaRPr lang="en-US"/>
          </a:p>
        </p:txBody>
      </p:sp>
    </p:spTree>
    <p:extLst>
      <p:ext uri="{BB962C8B-B14F-4D97-AF65-F5344CB8AC3E}">
        <p14:creationId xmlns:p14="http://schemas.microsoft.com/office/powerpoint/2010/main" val="254666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ydaytondailynews.com/news/local/the-overdose-epidemic-shifting-dayton/Sq8LWkPvPO4TO0adxeGkr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Source Sans Pro Regular" charset="0"/>
                <a:ea typeface="+mn-ea"/>
                <a:cs typeface="+mn-cs"/>
                <a:hlinkClick r:id="rId3"/>
              </a:rPr>
              <a:t>http://www.mydaytondailynews.com/news/local/the-overdose-epidemic-shifting-dayton/Sq8LWkPvPO4TO0adxeGkrI/</a:t>
            </a:r>
            <a:endParaRPr lang="en-US" sz="1200" b="0" i="0" kern="1200" dirty="0">
              <a:solidFill>
                <a:schemeClr val="tx1"/>
              </a:solidFill>
              <a:effectLst/>
              <a:latin typeface="Source Sans Pro Regular" charset="0"/>
              <a:ea typeface="+mn-ea"/>
              <a:cs typeface="+mn-cs"/>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AAA975CC-4ABB-D149-B9A7-971F09C57919}" type="slidenum">
              <a:rPr lang="en-US" smtClean="0"/>
              <a:t>6</a:t>
            </a:fld>
            <a:endParaRPr lang="en-US" dirty="0"/>
          </a:p>
        </p:txBody>
      </p:sp>
    </p:spTree>
    <p:extLst>
      <p:ext uri="{BB962C8B-B14F-4D97-AF65-F5344CB8AC3E}">
        <p14:creationId xmlns:p14="http://schemas.microsoft.com/office/powerpoint/2010/main" val="2014188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25</a:t>
            </a:fld>
            <a:endParaRPr lang="en-US"/>
          </a:p>
        </p:txBody>
      </p:sp>
    </p:spTree>
    <p:extLst>
      <p:ext uri="{BB962C8B-B14F-4D97-AF65-F5344CB8AC3E}">
        <p14:creationId xmlns:p14="http://schemas.microsoft.com/office/powerpoint/2010/main" val="412353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26</a:t>
            </a:fld>
            <a:endParaRPr lang="en-US"/>
          </a:p>
        </p:txBody>
      </p:sp>
    </p:spTree>
    <p:extLst>
      <p:ext uri="{BB962C8B-B14F-4D97-AF65-F5344CB8AC3E}">
        <p14:creationId xmlns:p14="http://schemas.microsoft.com/office/powerpoint/2010/main" val="412353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29</a:t>
            </a:fld>
            <a:endParaRPr lang="en-US"/>
          </a:p>
        </p:txBody>
      </p:sp>
    </p:spTree>
    <p:extLst>
      <p:ext uri="{BB962C8B-B14F-4D97-AF65-F5344CB8AC3E}">
        <p14:creationId xmlns:p14="http://schemas.microsoft.com/office/powerpoint/2010/main" val="412353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30</a:t>
            </a:fld>
            <a:endParaRPr lang="en-US"/>
          </a:p>
        </p:txBody>
      </p:sp>
    </p:spTree>
    <p:extLst>
      <p:ext uri="{BB962C8B-B14F-4D97-AF65-F5344CB8AC3E}">
        <p14:creationId xmlns:p14="http://schemas.microsoft.com/office/powerpoint/2010/main" val="412353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EMILY</a:t>
            </a:r>
          </a:p>
          <a:p>
            <a:r>
              <a:rPr lang="en-US" dirty="0"/>
              <a:t>1.)</a:t>
            </a:r>
            <a:r>
              <a:rPr lang="en-US" baseline="0" dirty="0"/>
              <a:t> Byrne Grant focuses on 5 objectives and strategic interventions that focus on prevention, enforcement, intervention, beautification, treatment, research and sustainability. A cross-sector team is formed between partners in this room and others.</a:t>
            </a:r>
          </a:p>
          <a:p>
            <a:r>
              <a:rPr lang="en-US" baseline="0" dirty="0"/>
              <a:t> </a:t>
            </a:r>
            <a:r>
              <a:rPr lang="en-US" b="1" baseline="0" dirty="0"/>
              <a:t>Objective 4: Addresses the high opiate-related overdose death rate in East Dayton through improved treatment options for users- </a:t>
            </a:r>
            <a:r>
              <a:rPr lang="en-US" b="0" baseline="0" dirty="0"/>
              <a:t>Medically Assisted Heroin Addiction treatment Center and Conversation for Change</a:t>
            </a:r>
          </a:p>
          <a:p>
            <a:endParaRPr lang="en-US" b="0" baseline="0" dirty="0"/>
          </a:p>
          <a:p>
            <a:r>
              <a:rPr lang="en-US" b="0" baseline="0" dirty="0"/>
              <a:t>2.) BCJI asks East End to work with Dayton Police on gathering data in the Neighborhood Revitalization Zone (NRZ) (45403 and 45410) to understand patterns of crime. DPD interviewed people in custody that were picked up for property crimes. 92% admitted to having a drug problem with heroin. Heroin is the root cause of an increase of deaths in East Dayton. DPD begins to be trained on </a:t>
            </a:r>
            <a:r>
              <a:rPr lang="en-US" b="0" baseline="0" dirty="0" err="1"/>
              <a:t>naloxone</a:t>
            </a:r>
            <a:r>
              <a:rPr lang="en-US" b="0" baseline="0" dirty="0"/>
              <a:t> administration.</a:t>
            </a:r>
          </a:p>
          <a:p>
            <a:r>
              <a:rPr lang="en-US" b="0" baseline="0" dirty="0"/>
              <a:t>3.) Jan: East End invites Cornerstone into the dialogue, EE tours one of their other facilities</a:t>
            </a:r>
          </a:p>
          <a:p>
            <a:r>
              <a:rPr lang="en-US" b="0" baseline="0" dirty="0"/>
              <a:t>     May: Only 4 people attend the first C4C event (2 access treatment, all 4 are trained on </a:t>
            </a:r>
            <a:r>
              <a:rPr lang="en-US" b="0" baseline="0" dirty="0" err="1"/>
              <a:t>naloxone</a:t>
            </a:r>
            <a:endParaRPr lang="en-US" b="0" baseline="0" dirty="0"/>
          </a:p>
          <a:p>
            <a:r>
              <a:rPr lang="en-US" b="0" baseline="0" dirty="0"/>
              <a:t>     Oct: Community is engaged and provides input and support into treatment center</a:t>
            </a:r>
          </a:p>
          <a:p>
            <a:r>
              <a:rPr lang="en-US" b="0" baseline="0" dirty="0"/>
              <a:t>4.) TTNA; Neighborhood defense Plan/Good Neighbor Agreement/MCDFC members discuss a need for the Front Door</a:t>
            </a:r>
          </a:p>
          <a:p>
            <a:r>
              <a:rPr lang="en-US" b="0" baseline="0" dirty="0"/>
              <a:t>5.)  Opening May 26</a:t>
            </a:r>
            <a:r>
              <a:rPr lang="en-US" b="0" baseline="30000" dirty="0"/>
              <a:t>th</a:t>
            </a:r>
            <a:r>
              <a:rPr lang="en-US" b="0" baseline="0" dirty="0"/>
              <a:t> and June 1</a:t>
            </a:r>
            <a:r>
              <a:rPr lang="en-US" b="0" baseline="30000" dirty="0"/>
              <a:t>st</a:t>
            </a:r>
            <a:r>
              <a:rPr lang="en-US" b="0" baseline="0" dirty="0"/>
              <a:t> start receiving patients; 352 people and 14 events have taken place to date and a total of 16 by the end of the year. Participation  60+/Front Door is ready to launch. Getting Recovery Options Working (FOA/DPD/East End/Cornerstone Project) OD/</a:t>
            </a:r>
            <a:r>
              <a:rPr lang="en-US" b="0" baseline="0" dirty="0" err="1"/>
              <a:t>Narcan</a:t>
            </a:r>
            <a:r>
              <a:rPr lang="en-US" b="0" baseline="0" dirty="0"/>
              <a:t> Saves</a:t>
            </a:r>
          </a:p>
          <a:p>
            <a:endParaRPr lang="en-US" b="0" baseline="0" dirty="0"/>
          </a:p>
          <a:p>
            <a:r>
              <a:rPr lang="en-US" sz="1200" kern="1200" dirty="0">
                <a:solidFill>
                  <a:schemeClr val="tx1"/>
                </a:solidFill>
                <a:effectLst/>
                <a:latin typeface="+mn-lt"/>
                <a:ea typeface="+mn-ea"/>
                <a:cs typeface="+mn-cs"/>
              </a:rPr>
              <a:t>Community Outreach Center Stats 8/2016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Overall Stats</a:t>
            </a:r>
          </a:p>
          <a:p>
            <a:r>
              <a:rPr lang="en-US" sz="1200" kern="1200" dirty="0">
                <a:solidFill>
                  <a:schemeClr val="tx1"/>
                </a:solidFill>
                <a:effectLst/>
                <a:latin typeface="+mn-lt"/>
                <a:ea typeface="+mn-ea"/>
                <a:cs typeface="+mn-cs"/>
              </a:rPr>
              <a:t>44% Retention Rate</a:t>
            </a:r>
          </a:p>
          <a:p>
            <a:r>
              <a:rPr lang="en-US" sz="1200" kern="1200" dirty="0">
                <a:solidFill>
                  <a:schemeClr val="tx1"/>
                </a:solidFill>
                <a:effectLst/>
                <a:latin typeface="+mn-lt"/>
                <a:ea typeface="+mn-ea"/>
                <a:cs typeface="+mn-cs"/>
              </a:rPr>
              <a:t>87 Individuals</a:t>
            </a:r>
          </a:p>
          <a:p>
            <a:r>
              <a:rPr lang="en-US" sz="1200" kern="1200" dirty="0">
                <a:solidFill>
                  <a:schemeClr val="tx1"/>
                </a:solidFill>
                <a:effectLst/>
                <a:latin typeface="+mn-lt"/>
                <a:ea typeface="+mn-ea"/>
                <a:cs typeface="+mn-cs"/>
              </a:rPr>
              <a:t>38 Still Compliant</a:t>
            </a:r>
          </a:p>
          <a:p>
            <a:r>
              <a:rPr lang="en-US" sz="1200" kern="1200" dirty="0">
                <a:solidFill>
                  <a:schemeClr val="tx1"/>
                </a:solidFill>
                <a:effectLst/>
                <a:latin typeface="+mn-lt"/>
                <a:ea typeface="+mn-ea"/>
                <a:cs typeface="+mn-cs"/>
              </a:rPr>
              <a:t>20 Discharged for Non Compliance</a:t>
            </a:r>
          </a:p>
          <a:p>
            <a:r>
              <a:rPr lang="en-US" sz="1200" kern="1200" dirty="0">
                <a:solidFill>
                  <a:schemeClr val="tx1"/>
                </a:solidFill>
                <a:effectLst/>
                <a:latin typeface="+mn-lt"/>
                <a:ea typeface="+mn-ea"/>
                <a:cs typeface="+mn-cs"/>
              </a:rPr>
              <a:t>29 No Shows/Didn’t Return for Appointment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Front Door Program Stats</a:t>
            </a:r>
          </a:p>
          <a:p>
            <a:r>
              <a:rPr lang="en-US" sz="1200" kern="1200" dirty="0">
                <a:solidFill>
                  <a:schemeClr val="tx1"/>
                </a:solidFill>
                <a:effectLst/>
                <a:latin typeface="+mn-lt"/>
                <a:ea typeface="+mn-ea"/>
                <a:cs typeface="+mn-cs"/>
              </a:rPr>
              <a:t>38% Retention Rate</a:t>
            </a:r>
          </a:p>
          <a:p>
            <a:r>
              <a:rPr lang="en-US" sz="1200" kern="1200" dirty="0">
                <a:solidFill>
                  <a:schemeClr val="tx1"/>
                </a:solidFill>
                <a:effectLst/>
                <a:latin typeface="+mn-lt"/>
                <a:ea typeface="+mn-ea"/>
                <a:cs typeface="+mn-cs"/>
              </a:rPr>
              <a:t>24 Individuals Brought In</a:t>
            </a:r>
          </a:p>
          <a:p>
            <a:r>
              <a:rPr lang="en-US" sz="1200" kern="1200" dirty="0">
                <a:solidFill>
                  <a:schemeClr val="tx1"/>
                </a:solidFill>
                <a:effectLst/>
                <a:latin typeface="+mn-lt"/>
                <a:ea typeface="+mn-ea"/>
                <a:cs typeface="+mn-cs"/>
              </a:rPr>
              <a:t>9 Still Compliant</a:t>
            </a:r>
          </a:p>
          <a:p>
            <a:r>
              <a:rPr lang="en-US" sz="1200" kern="1200" dirty="0">
                <a:solidFill>
                  <a:schemeClr val="tx1"/>
                </a:solidFill>
                <a:effectLst/>
                <a:latin typeface="+mn-lt"/>
                <a:ea typeface="+mn-ea"/>
                <a:cs typeface="+mn-cs"/>
              </a:rPr>
              <a:t>7 Discharged for Non Compliance</a:t>
            </a:r>
          </a:p>
          <a:p>
            <a:r>
              <a:rPr lang="en-US" sz="1200" kern="1200">
                <a:solidFill>
                  <a:schemeClr val="tx1"/>
                </a:solidFill>
                <a:effectLst/>
                <a:latin typeface="+mn-lt"/>
                <a:ea typeface="+mn-ea"/>
                <a:cs typeface="+mn-cs"/>
              </a:rPr>
              <a:t>8 Did Not Return after receiving assessment</a:t>
            </a:r>
          </a:p>
          <a:p>
            <a:endParaRPr lang="en-US" b="1" dirty="0"/>
          </a:p>
        </p:txBody>
      </p:sp>
      <p:sp>
        <p:nvSpPr>
          <p:cNvPr id="4" name="Slide Number Placeholder 3"/>
          <p:cNvSpPr>
            <a:spLocks noGrp="1"/>
          </p:cNvSpPr>
          <p:nvPr>
            <p:ph type="sldNum" sz="quarter" idx="10"/>
          </p:nvPr>
        </p:nvSpPr>
        <p:spPr/>
        <p:txBody>
          <a:bodyPr/>
          <a:lstStyle/>
          <a:p>
            <a:fld id="{C6432140-A3D5-43B3-A41C-D72F865CC29C}" type="slidenum">
              <a:rPr lang="en-US" smtClean="0"/>
              <a:pPr/>
              <a:t>15</a:t>
            </a:fld>
            <a:endParaRPr lang="en-US"/>
          </a:p>
        </p:txBody>
      </p:sp>
    </p:spTree>
    <p:extLst>
      <p:ext uri="{BB962C8B-B14F-4D97-AF65-F5344CB8AC3E}">
        <p14:creationId xmlns:p14="http://schemas.microsoft.com/office/powerpoint/2010/main" val="16294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32140-A3D5-43B3-A41C-D72F865CC29C}" type="slidenum">
              <a:rPr lang="en-US" smtClean="0"/>
              <a:pPr/>
              <a:t>16</a:t>
            </a:fld>
            <a:endParaRPr lang="en-US"/>
          </a:p>
        </p:txBody>
      </p:sp>
    </p:spTree>
    <p:extLst>
      <p:ext uri="{BB962C8B-B14F-4D97-AF65-F5344CB8AC3E}">
        <p14:creationId xmlns:p14="http://schemas.microsoft.com/office/powerpoint/2010/main" val="46321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32140-A3D5-43B3-A41C-D72F865CC29C}" type="slidenum">
              <a:rPr lang="en-US" smtClean="0"/>
              <a:pPr/>
              <a:t>19</a:t>
            </a:fld>
            <a:endParaRPr lang="en-US" dirty="0"/>
          </a:p>
        </p:txBody>
      </p:sp>
    </p:spTree>
    <p:extLst>
      <p:ext uri="{BB962C8B-B14F-4D97-AF65-F5344CB8AC3E}">
        <p14:creationId xmlns:p14="http://schemas.microsoft.com/office/powerpoint/2010/main" val="145504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Community Outreach Center Stats 8/2016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Overall Stats</a:t>
            </a:r>
          </a:p>
          <a:p>
            <a:r>
              <a:rPr lang="en-US" sz="1200" kern="1200" dirty="0">
                <a:solidFill>
                  <a:schemeClr val="tx1"/>
                </a:solidFill>
                <a:effectLst/>
                <a:latin typeface="+mn-lt"/>
                <a:ea typeface="+mn-ea"/>
                <a:cs typeface="+mn-cs"/>
              </a:rPr>
              <a:t>44% Retention Rate</a:t>
            </a:r>
          </a:p>
          <a:p>
            <a:r>
              <a:rPr lang="en-US" sz="1200" kern="1200" dirty="0">
                <a:solidFill>
                  <a:schemeClr val="tx1"/>
                </a:solidFill>
                <a:effectLst/>
                <a:latin typeface="+mn-lt"/>
                <a:ea typeface="+mn-ea"/>
                <a:cs typeface="+mn-cs"/>
              </a:rPr>
              <a:t>87 Individuals</a:t>
            </a:r>
          </a:p>
          <a:p>
            <a:r>
              <a:rPr lang="en-US" sz="1200" kern="1200" dirty="0">
                <a:solidFill>
                  <a:schemeClr val="tx1"/>
                </a:solidFill>
                <a:effectLst/>
                <a:latin typeface="+mn-lt"/>
                <a:ea typeface="+mn-ea"/>
                <a:cs typeface="+mn-cs"/>
              </a:rPr>
              <a:t>38 Still Compliant</a:t>
            </a:r>
          </a:p>
          <a:p>
            <a:r>
              <a:rPr lang="en-US" sz="1200" kern="1200" dirty="0">
                <a:solidFill>
                  <a:schemeClr val="tx1"/>
                </a:solidFill>
                <a:effectLst/>
                <a:latin typeface="+mn-lt"/>
                <a:ea typeface="+mn-ea"/>
                <a:cs typeface="+mn-cs"/>
              </a:rPr>
              <a:t>20 Discharged for Non Compliance</a:t>
            </a:r>
          </a:p>
          <a:p>
            <a:r>
              <a:rPr lang="en-US" sz="1200" kern="1200" dirty="0">
                <a:solidFill>
                  <a:schemeClr val="tx1"/>
                </a:solidFill>
                <a:effectLst/>
                <a:latin typeface="+mn-lt"/>
                <a:ea typeface="+mn-ea"/>
                <a:cs typeface="+mn-cs"/>
              </a:rPr>
              <a:t>29 No Shows/Didn’t Return for Appointment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Front Door Program Stats</a:t>
            </a:r>
          </a:p>
          <a:p>
            <a:r>
              <a:rPr lang="en-US" sz="1200" kern="1200" dirty="0">
                <a:solidFill>
                  <a:schemeClr val="tx1"/>
                </a:solidFill>
                <a:effectLst/>
                <a:latin typeface="+mn-lt"/>
                <a:ea typeface="+mn-ea"/>
                <a:cs typeface="+mn-cs"/>
              </a:rPr>
              <a:t>38% Retention Rate</a:t>
            </a:r>
          </a:p>
          <a:p>
            <a:r>
              <a:rPr lang="en-US" sz="1200" kern="1200" dirty="0">
                <a:solidFill>
                  <a:schemeClr val="tx1"/>
                </a:solidFill>
                <a:effectLst/>
                <a:latin typeface="+mn-lt"/>
                <a:ea typeface="+mn-ea"/>
                <a:cs typeface="+mn-cs"/>
              </a:rPr>
              <a:t>24 Individuals Brought In</a:t>
            </a:r>
          </a:p>
          <a:p>
            <a:r>
              <a:rPr lang="en-US" sz="1200" kern="1200" dirty="0">
                <a:solidFill>
                  <a:schemeClr val="tx1"/>
                </a:solidFill>
                <a:effectLst/>
                <a:latin typeface="+mn-lt"/>
                <a:ea typeface="+mn-ea"/>
                <a:cs typeface="+mn-cs"/>
              </a:rPr>
              <a:t>9 Still Compliant</a:t>
            </a:r>
          </a:p>
          <a:p>
            <a:r>
              <a:rPr lang="en-US" sz="1200" kern="1200" dirty="0">
                <a:solidFill>
                  <a:schemeClr val="tx1"/>
                </a:solidFill>
                <a:effectLst/>
                <a:latin typeface="+mn-lt"/>
                <a:ea typeface="+mn-ea"/>
                <a:cs typeface="+mn-cs"/>
              </a:rPr>
              <a:t>7 Discharged for Non Compliance</a:t>
            </a:r>
          </a:p>
          <a:p>
            <a:r>
              <a:rPr lang="en-US" sz="1200" kern="1200" dirty="0">
                <a:solidFill>
                  <a:schemeClr val="tx1"/>
                </a:solidFill>
                <a:effectLst/>
                <a:latin typeface="+mn-lt"/>
                <a:ea typeface="+mn-ea"/>
                <a:cs typeface="+mn-cs"/>
              </a:rPr>
              <a:t>8 Did Not Return after receiving assessment</a:t>
            </a:r>
          </a:p>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20</a:t>
            </a:fld>
            <a:endParaRPr lang="en-US"/>
          </a:p>
        </p:txBody>
      </p:sp>
    </p:spTree>
    <p:extLst>
      <p:ext uri="{BB962C8B-B14F-4D97-AF65-F5344CB8AC3E}">
        <p14:creationId xmlns:p14="http://schemas.microsoft.com/office/powerpoint/2010/main" val="326238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21</a:t>
            </a:fld>
            <a:endParaRPr lang="en-US"/>
          </a:p>
        </p:txBody>
      </p:sp>
    </p:spTree>
    <p:extLst>
      <p:ext uri="{BB962C8B-B14F-4D97-AF65-F5344CB8AC3E}">
        <p14:creationId xmlns:p14="http://schemas.microsoft.com/office/powerpoint/2010/main" val="412353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22</a:t>
            </a:fld>
            <a:endParaRPr lang="en-US"/>
          </a:p>
        </p:txBody>
      </p:sp>
    </p:spTree>
    <p:extLst>
      <p:ext uri="{BB962C8B-B14F-4D97-AF65-F5344CB8AC3E}">
        <p14:creationId xmlns:p14="http://schemas.microsoft.com/office/powerpoint/2010/main" val="412353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23</a:t>
            </a:fld>
            <a:endParaRPr lang="en-US"/>
          </a:p>
        </p:txBody>
      </p:sp>
    </p:spTree>
    <p:extLst>
      <p:ext uri="{BB962C8B-B14F-4D97-AF65-F5344CB8AC3E}">
        <p14:creationId xmlns:p14="http://schemas.microsoft.com/office/powerpoint/2010/main" val="412353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5FD3C-06FF-415C-83AE-1F4E7CCCCB84}" type="slidenum">
              <a:rPr lang="en-US" smtClean="0"/>
              <a:t>24</a:t>
            </a:fld>
            <a:endParaRPr lang="en-US"/>
          </a:p>
        </p:txBody>
      </p:sp>
    </p:spTree>
    <p:extLst>
      <p:ext uri="{BB962C8B-B14F-4D97-AF65-F5344CB8AC3E}">
        <p14:creationId xmlns:p14="http://schemas.microsoft.com/office/powerpoint/2010/main" val="412353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EC41E-48BD-4881-B6FF-D82EEBBCD904}"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3CEC41E-48BD-4881-B6FF-D82EEBBCD904}"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EC41E-48BD-4881-B6FF-D82EEBBCD904}"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3CEC41E-48BD-4881-B6FF-D82EEBBCD904}"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EC41E-48BD-4881-B6FF-D82EEBBCD904}"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CEC41E-48BD-4881-B6FF-D82EEBBCD904}"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3CEC41E-48BD-4881-B6FF-D82EEBBCD904}"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3CEC41E-48BD-4881-B6FF-D82EEBBCD904}"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3CEC41E-48BD-4881-B6FF-D82EEBBCD904}" type="datetimeFigureOut">
              <a:rPr lang="en-US" smtClean="0"/>
              <a:pPr/>
              <a:t>11/7/2018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59A5F39-4CE7-434C-A5CB-50A363451602}"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mhsa.gov/disorders" TargetMode="External"/><Relationship Id="rId2" Type="http://schemas.openxmlformats.org/officeDocument/2006/relationships/hyperlink" Target="https://www.ncbi.nlm.nih.gov/pmc/articles/PMC332813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RrjY0hywLy2s9M&amp;tbnid=mrjVokcLAhYLBM:&amp;ved=0CAUQjRw&amp;url=http://www.daytonlocal.com/listings/dayton-mediation-center.asp&amp;ei=elgCU_D8FMabrAH904HgDw&amp;psig=AFQjCNHBsX-AEyURN2Rj9mvCMNkuxpFfHQ&amp;ust=1392749038908485" TargetMode="External"/><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gif"/><Relationship Id="rId5" Type="http://schemas.openxmlformats.org/officeDocument/2006/relationships/image" Target="../media/image8.png"/><Relationship Id="rId15" Type="http://schemas.openxmlformats.org/officeDocument/2006/relationships/image" Target="../media/image17.gif"/><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e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4524048"/>
            <a:ext cx="7196328" cy="722449"/>
          </a:xfrm>
        </p:spPr>
        <p:txBody>
          <a:bodyPr>
            <a:normAutofit fontScale="90000"/>
          </a:bodyPr>
          <a:lstStyle/>
          <a:p>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dirty="0">
                <a:latin typeface="Times New Roman"/>
                <a:cs typeface="Times New Roman"/>
              </a:rPr>
              <a:t/>
            </a:r>
            <a:br>
              <a:rPr lang="en-US" dirty="0">
                <a:latin typeface="Times New Roman"/>
                <a:cs typeface="Times New Roman"/>
              </a:rPr>
            </a:br>
            <a:r>
              <a:rPr lang="en-US" sz="2800" dirty="0">
                <a:latin typeface="Times New Roman"/>
                <a:cs typeface="Times New Roman"/>
              </a:rPr>
              <a:t/>
            </a:r>
            <a:br>
              <a:rPr lang="en-US" sz="2800" dirty="0">
                <a:latin typeface="Times New Roman"/>
                <a:cs typeface="Times New Roman"/>
              </a:rPr>
            </a:br>
            <a:r>
              <a:rPr lang="en-US" sz="2800" dirty="0">
                <a:latin typeface="Times New Roman"/>
                <a:cs typeface="Times New Roman"/>
              </a:rPr>
              <a:t/>
            </a:r>
            <a:br>
              <a:rPr lang="en-US" sz="2800" dirty="0">
                <a:latin typeface="Times New Roman"/>
                <a:cs typeface="Times New Roman"/>
              </a:rPr>
            </a:br>
            <a:endParaRPr lang="en-US" sz="2800" dirty="0">
              <a:latin typeface="Times New Roman"/>
              <a:cs typeface="Times New Roman"/>
            </a:endParaRPr>
          </a:p>
        </p:txBody>
      </p:sp>
      <p:sp>
        <p:nvSpPr>
          <p:cNvPr id="3" name="Subtitle 2"/>
          <p:cNvSpPr>
            <a:spLocks noGrp="1"/>
          </p:cNvSpPr>
          <p:nvPr>
            <p:ph type="subTitle" idx="1"/>
          </p:nvPr>
        </p:nvSpPr>
        <p:spPr>
          <a:xfrm>
            <a:off x="888820" y="51274"/>
            <a:ext cx="7196328" cy="3161796"/>
          </a:xfrm>
        </p:spPr>
        <p:txBody>
          <a:bodyPr>
            <a:normAutofit fontScale="85000" lnSpcReduction="10000"/>
          </a:bodyPr>
          <a:lstStyle/>
          <a:p>
            <a:r>
              <a:rPr lang="en-US" sz="2800" dirty="0">
                <a:solidFill>
                  <a:schemeClr val="bg1"/>
                </a:solidFill>
                <a:latin typeface="Calibri Light" panose="020F0302020204030204" pitchFamily="34" charset="0"/>
              </a:rPr>
              <a:t>	</a:t>
            </a:r>
          </a:p>
          <a:p>
            <a:pPr algn="ctr"/>
            <a:r>
              <a:rPr lang="en-US" sz="2800" dirty="0">
                <a:solidFill>
                  <a:schemeClr val="bg1"/>
                </a:solidFill>
                <a:latin typeface="Tahoma"/>
                <a:cs typeface="Tahoma"/>
              </a:rPr>
              <a:t>				</a:t>
            </a:r>
          </a:p>
          <a:p>
            <a:pPr algn="ctr"/>
            <a:r>
              <a:rPr lang="en-US" sz="4200" dirty="0" smtClean="0">
                <a:solidFill>
                  <a:schemeClr val="bg1"/>
                </a:solidFill>
                <a:latin typeface="Candara" panose="020E0502030303020204" pitchFamily="34" charset="0"/>
                <a:cs typeface="Times New Roman" panose="02020603050405020304" pitchFamily="18" charset="0"/>
              </a:rPr>
              <a:t>Peers </a:t>
            </a:r>
            <a:r>
              <a:rPr lang="en-US" sz="4200" dirty="0">
                <a:solidFill>
                  <a:schemeClr val="bg1"/>
                </a:solidFill>
                <a:latin typeface="Candara" panose="020E0502030303020204" pitchFamily="34" charset="0"/>
                <a:cs typeface="Times New Roman" panose="02020603050405020304" pitchFamily="18" charset="0"/>
              </a:rPr>
              <a:t>for </a:t>
            </a:r>
            <a:r>
              <a:rPr lang="en-US" sz="4200" dirty="0" smtClean="0">
                <a:solidFill>
                  <a:schemeClr val="bg1"/>
                </a:solidFill>
                <a:latin typeface="Candara" panose="020E0502030303020204" pitchFamily="34" charset="0"/>
                <a:cs typeface="Times New Roman" panose="02020603050405020304" pitchFamily="18" charset="0"/>
              </a:rPr>
              <a:t>Change</a:t>
            </a:r>
          </a:p>
          <a:p>
            <a:r>
              <a:rPr lang="en-US" sz="4200" dirty="0">
                <a:latin typeface="Candara" panose="020E0502030303020204" pitchFamily="34" charset="0"/>
                <a:cs typeface="Times New Roman" panose="02020603050405020304" pitchFamily="18" charset="0"/>
              </a:rPr>
              <a:t>2018 Ohio Rehabilitation Association</a:t>
            </a:r>
            <a:br>
              <a:rPr lang="en-US" sz="4200" dirty="0">
                <a:latin typeface="Candara" panose="020E0502030303020204" pitchFamily="34" charset="0"/>
                <a:cs typeface="Times New Roman" panose="02020603050405020304" pitchFamily="18" charset="0"/>
              </a:rPr>
            </a:br>
            <a:r>
              <a:rPr lang="en-US" sz="4200" dirty="0">
                <a:latin typeface="Candara" panose="020E0502030303020204" pitchFamily="34" charset="0"/>
                <a:cs typeface="Times New Roman" panose="02020603050405020304" pitchFamily="18" charset="0"/>
              </a:rPr>
              <a:t>Nov. 8, 2018</a:t>
            </a:r>
            <a:br>
              <a:rPr lang="en-US" sz="4200" dirty="0">
                <a:latin typeface="Candara" panose="020E0502030303020204" pitchFamily="34" charset="0"/>
                <a:cs typeface="Times New Roman" panose="02020603050405020304" pitchFamily="18" charset="0"/>
              </a:rPr>
            </a:br>
            <a:r>
              <a:rPr lang="en-US" sz="4200" dirty="0">
                <a:latin typeface="Candara" panose="020E0502030303020204" pitchFamily="34" charset="0"/>
                <a:cs typeface="Times New Roman" panose="02020603050405020304" pitchFamily="18" charset="0"/>
              </a:rPr>
              <a:t>2:00pm – 3:30pm </a:t>
            </a:r>
            <a:endParaRPr lang="en-US" sz="4200" dirty="0">
              <a:solidFill>
                <a:schemeClr val="bg1"/>
              </a:solidFill>
              <a:latin typeface="Candara" panose="020E0502030303020204" pitchFamily="34" charset="0"/>
              <a:cs typeface="Times New Roman" panose="02020603050405020304" pitchFamily="18" charset="0"/>
            </a:endParaRPr>
          </a:p>
        </p:txBody>
      </p:sp>
      <p:sp>
        <p:nvSpPr>
          <p:cNvPr id="7" name="Rectangle 6"/>
          <p:cNvSpPr/>
          <p:nvPr/>
        </p:nvSpPr>
        <p:spPr>
          <a:xfrm>
            <a:off x="1082688" y="2554278"/>
            <a:ext cx="6754900" cy="3939540"/>
          </a:xfrm>
          <a:prstGeom prst="rect">
            <a:avLst/>
          </a:prstGeom>
        </p:spPr>
        <p:txBody>
          <a:bodyPr wrap="square">
            <a:spAutoFit/>
          </a:bodyPr>
          <a:lstStyle/>
          <a:p>
            <a:endParaRPr lang="en-US" b="1" dirty="0">
              <a:latin typeface="Times New Roman" panose="02020603050405020304" pitchFamily="18" charset="0"/>
              <a:ea typeface="Tahoma" panose="020B0604030504040204" pitchFamily="34" charset="0"/>
              <a:cs typeface="Times New Roman" panose="02020603050405020304" pitchFamily="18" charset="0"/>
            </a:endParaRPr>
          </a:p>
          <a:p>
            <a:endParaRPr lang="en-US" b="1" dirty="0">
              <a:latin typeface="Times New Roman" panose="02020603050405020304" pitchFamily="18" charset="0"/>
              <a:ea typeface="Tahoma" panose="020B0604030504040204" pitchFamily="34" charset="0"/>
              <a:cs typeface="Times New Roman" panose="02020603050405020304" pitchFamily="18" charset="0"/>
            </a:endParaRPr>
          </a:p>
          <a:p>
            <a:endParaRPr lang="en-US" b="1" dirty="0">
              <a:latin typeface="Times New Roman" panose="02020603050405020304" pitchFamily="18" charset="0"/>
              <a:ea typeface="Tahoma" panose="020B0604030504040204" pitchFamily="34" charset="0"/>
              <a:cs typeface="Times New Roman" panose="02020603050405020304" pitchFamily="18" charset="0"/>
            </a:endParaRPr>
          </a:p>
          <a:p>
            <a:r>
              <a:rPr lang="en-US" b="1" dirty="0">
                <a:latin typeface="Candara" panose="020E0502030303020204" pitchFamily="34" charset="0"/>
                <a:ea typeface="Tahoma" panose="020B0604030504040204" pitchFamily="34" charset="0"/>
                <a:cs typeface="Times New Roman" panose="02020603050405020304" pitchFamily="18" charset="0"/>
              </a:rPr>
              <a:t>Mary Huber, Ph.D, CRC - Associate Professor; Program Director 	for Master’s in Chemical Dependency at WSU</a:t>
            </a:r>
          </a:p>
          <a:p>
            <a:endParaRPr lang="en-US" b="1" dirty="0">
              <a:latin typeface="Candara" panose="020E0502030303020204" pitchFamily="34" charset="0"/>
              <a:ea typeface="Tahoma" panose="020B0604030504040204" pitchFamily="34" charset="0"/>
              <a:cs typeface="Times New Roman" panose="02020603050405020304" pitchFamily="18" charset="0"/>
            </a:endParaRPr>
          </a:p>
          <a:p>
            <a:r>
              <a:rPr lang="en-US" b="1" dirty="0">
                <a:latin typeface="Candara" panose="020E0502030303020204" pitchFamily="34" charset="0"/>
                <a:ea typeface="Tahoma" panose="020B0604030504040204" pitchFamily="34" charset="0"/>
                <a:cs typeface="Times New Roman" panose="02020603050405020304" pitchFamily="18" charset="0"/>
              </a:rPr>
              <a:t>Emily Surico, MPH, BSW – Health, Safety &amp; Crime Prevention 	Initiatives for East End Community </a:t>
            </a:r>
            <a:r>
              <a:rPr lang="en-US" b="1" dirty="0" smtClean="0">
                <a:latin typeface="Candara" panose="020E0502030303020204" pitchFamily="34" charset="0"/>
                <a:ea typeface="Tahoma" panose="020B0604030504040204" pitchFamily="34" charset="0"/>
                <a:cs typeface="Times New Roman" panose="02020603050405020304" pitchFamily="18" charset="0"/>
              </a:rPr>
              <a:t>Center</a:t>
            </a:r>
          </a:p>
          <a:p>
            <a:endParaRPr lang="en-US" b="1" dirty="0">
              <a:latin typeface="Candara" panose="020E0502030303020204" pitchFamily="34" charset="0"/>
              <a:ea typeface="Tahoma" panose="020B0604030504040204" pitchFamily="34" charset="0"/>
              <a:cs typeface="Times New Roman" panose="02020603050405020304" pitchFamily="18" charset="0"/>
            </a:endParaRPr>
          </a:p>
          <a:p>
            <a:r>
              <a:rPr lang="en-US" b="1" dirty="0" smtClean="0">
                <a:latin typeface="Candara" panose="020E0502030303020204" pitchFamily="34" charset="0"/>
                <a:ea typeface="Tahoma" panose="020B0604030504040204" pitchFamily="34" charset="0"/>
                <a:cs typeface="Times New Roman" panose="02020603050405020304" pitchFamily="18" charset="0"/>
              </a:rPr>
              <a:t>Alan </a:t>
            </a:r>
            <a:r>
              <a:rPr lang="en-US" b="1" dirty="0" err="1" smtClean="0">
                <a:latin typeface="Candara" panose="020E0502030303020204" pitchFamily="34" charset="0"/>
                <a:ea typeface="Tahoma" panose="020B0604030504040204" pitchFamily="34" charset="0"/>
                <a:cs typeface="Times New Roman" panose="02020603050405020304" pitchFamily="18" charset="0"/>
              </a:rPr>
              <a:t>Walder</a:t>
            </a:r>
            <a:r>
              <a:rPr lang="en-US" b="1" dirty="0" smtClean="0">
                <a:latin typeface="Candara" panose="020E0502030303020204" pitchFamily="34" charset="0"/>
                <a:ea typeface="Tahoma" panose="020B0604030504040204" pitchFamily="34" charset="0"/>
                <a:cs typeface="Times New Roman" panose="02020603050405020304" pitchFamily="18" charset="0"/>
              </a:rPr>
              <a:t>, Certified Peer Supporter, Director of the Dayton 	Fellowship Club</a:t>
            </a:r>
            <a:endParaRPr lang="en-US" b="1" dirty="0">
              <a:latin typeface="Candara" panose="020E0502030303020204" pitchFamily="34" charset="0"/>
              <a:ea typeface="Tahoma" panose="020B0604030504040204" pitchFamily="34" charset="0"/>
              <a:cs typeface="Times New Roman" panose="02020603050405020304" pitchFamily="18" charset="0"/>
            </a:endParaRPr>
          </a:p>
          <a:p>
            <a:endParaRPr lang="en-US" sz="160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endParaRPr lang="en-US" dirty="0">
              <a:latin typeface="Calibri Light" panose="020F0302020204030204" pitchFamily="34" charset="0"/>
            </a:endParaRPr>
          </a:p>
          <a:p>
            <a:endParaRPr lang="en-US" dirty="0"/>
          </a:p>
        </p:txBody>
      </p:sp>
    </p:spTree>
    <p:extLst>
      <p:ext uri="{BB962C8B-B14F-4D97-AF65-F5344CB8AC3E}">
        <p14:creationId xmlns:p14="http://schemas.microsoft.com/office/powerpoint/2010/main" val="1539032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676" y="2213428"/>
            <a:ext cx="7425266" cy="6469693"/>
          </a:xfrm>
        </p:spPr>
        <p:txBody>
          <a:bodyPr>
            <a:normAutofit/>
          </a:bodyPr>
          <a:lstStyle/>
          <a:p>
            <a:pPr marL="0" indent="0" algn="ctr">
              <a:buNone/>
            </a:pPr>
            <a:endParaRPr lang="en-US" sz="1400" dirty="0" smtClean="0">
              <a:solidFill>
                <a:srgbClr val="0070C0"/>
              </a:solidFill>
              <a:latin typeface="Times New Roman" panose="02020603050405020304" pitchFamily="18" charset="0"/>
              <a:cs typeface="Times New Roman" panose="02020603050405020304" pitchFamily="18" charset="0"/>
            </a:endParaRPr>
          </a:p>
          <a:p>
            <a:pPr marL="0" indent="0">
              <a:lnSpc>
                <a:spcPct val="120000"/>
              </a:lnSpc>
              <a:buNone/>
            </a:pPr>
            <a:endParaRPr lang="en-US" sz="1400" dirty="0">
              <a:solidFill>
                <a:srgbClr val="0070C0"/>
              </a:solidFill>
              <a:cs typeface="Times New Roman" panose="02020603050405020304" pitchFamily="18" charset="0"/>
            </a:endParaRPr>
          </a:p>
          <a:p>
            <a:pPr marL="0" indent="0" algn="just">
              <a:buNone/>
            </a:pPr>
            <a:r>
              <a:rPr lang="en-US" dirty="0"/>
              <a:t>According to SAMHSA’s 2014 National Survey on Drug Use and Health (NSDUH</a:t>
            </a:r>
            <a:r>
              <a:rPr lang="en-US" dirty="0" smtClean="0"/>
              <a:t>)</a:t>
            </a:r>
            <a:r>
              <a:rPr lang="en-US" dirty="0"/>
              <a:t> an  </a:t>
            </a:r>
            <a:r>
              <a:rPr lang="en-US" dirty="0" smtClean="0"/>
              <a:t>estimated </a:t>
            </a:r>
            <a:r>
              <a:rPr lang="en-US" dirty="0"/>
              <a:t>43.6 million (18.1%) Americans ages 18 and up experienced some form of  </a:t>
            </a:r>
            <a:r>
              <a:rPr lang="en-US" dirty="0" smtClean="0"/>
              <a:t>mental </a:t>
            </a:r>
            <a:r>
              <a:rPr lang="en-US" dirty="0"/>
              <a:t>illness. In the past year, 20.2 million adults (8.4%) had a substance use </a:t>
            </a:r>
            <a:r>
              <a:rPr lang="en-US" dirty="0" smtClean="0"/>
              <a:t>disorder</a:t>
            </a:r>
            <a:r>
              <a:rPr lang="en-US" dirty="0"/>
              <a:t>. Of these, 7.9 million people had both a mental disorder and substance </a:t>
            </a:r>
            <a:r>
              <a:rPr lang="en-US" dirty="0" smtClean="0"/>
              <a:t>use </a:t>
            </a:r>
            <a:r>
              <a:rPr lang="en-US" dirty="0"/>
              <a:t>disorder, also known </a:t>
            </a:r>
            <a:r>
              <a:rPr lang="en-US" dirty="0" smtClean="0"/>
              <a:t>as co-occurring mental and substance use disorders. </a:t>
            </a:r>
            <a:r>
              <a:rPr lang="en-US" dirty="0"/>
              <a:t> </a:t>
            </a:r>
          </a:p>
          <a:p>
            <a:pPr marL="0" indent="0">
              <a:lnSpc>
                <a:spcPct val="120000"/>
              </a:lnSpc>
              <a:buNone/>
            </a:pPr>
            <a:endParaRPr lang="en-US" sz="1400" dirty="0">
              <a:solidFill>
                <a:srgbClr val="0070C0"/>
              </a:solidFill>
              <a:latin typeface="Times New Roman" panose="02020603050405020304" pitchFamily="18" charset="0"/>
              <a:cs typeface="Times New Roman" panose="02020603050405020304" pitchFamily="18" charset="0"/>
            </a:endParaRPr>
          </a:p>
          <a:p>
            <a:pPr marL="0" indent="0">
              <a:buNone/>
            </a:pPr>
            <a:r>
              <a:rPr lang="en-US" sz="1400" dirty="0" smtClean="0">
                <a:solidFill>
                  <a:schemeClr val="accent1"/>
                </a:solidFill>
                <a:latin typeface="Times New Roman" panose="02020603050405020304" pitchFamily="18" charset="0"/>
                <a:cs typeface="Times New Roman" panose="02020603050405020304" pitchFamily="18" charset="0"/>
              </a:rPr>
              <a:t>*</a:t>
            </a:r>
            <a:r>
              <a:rPr lang="en-US" sz="1400" u="sng" dirty="0">
                <a:solidFill>
                  <a:schemeClr val="accent1"/>
                </a:solidFill>
                <a:hlinkClick r:id="rId2"/>
              </a:rPr>
              <a:t> </a:t>
            </a:r>
            <a:r>
              <a:rPr lang="en-US" sz="1400" u="sng" dirty="0">
                <a:hlinkClick r:id="rId3"/>
              </a:rPr>
              <a:t>https://www.samhsa.gov/disorders</a:t>
            </a:r>
            <a:endParaRPr lang="en-US" sz="1400" dirty="0"/>
          </a:p>
          <a:p>
            <a:pPr marL="0" indent="0">
              <a:lnSpc>
                <a:spcPct val="12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effectLst/>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573314" y="753609"/>
            <a:ext cx="8229600" cy="1143000"/>
          </a:xfrm>
        </p:spPr>
        <p:txBody>
          <a:bodyPr>
            <a:noAutofit/>
          </a:bodyPr>
          <a:lstStyle/>
          <a:p>
            <a:r>
              <a:rPr lang="en-US" sz="2800" dirty="0" smtClean="0">
                <a:solidFill>
                  <a:schemeClr val="tx1"/>
                </a:solidFill>
                <a:effectLst/>
                <a:latin typeface="+mn-lt"/>
                <a:cs typeface="Arial" panose="020B0604020202020204" pitchFamily="34" charset="0"/>
              </a:rPr>
              <a:t>Substance </a:t>
            </a:r>
            <a:r>
              <a:rPr lang="en-US" sz="2800" dirty="0" smtClean="0">
                <a:solidFill>
                  <a:schemeClr val="tx1"/>
                </a:solidFill>
                <a:latin typeface="+mn-lt"/>
                <a:cs typeface="Arial" panose="020B0604020202020204" pitchFamily="34" charset="0"/>
              </a:rPr>
              <a:t>Use Disorders among people with Mental Health Disorders: Common, Recurrent, and S</a:t>
            </a:r>
            <a:r>
              <a:rPr lang="en-US" sz="2800" dirty="0" smtClean="0">
                <a:solidFill>
                  <a:schemeClr val="tx1"/>
                </a:solidFill>
                <a:effectLst/>
                <a:latin typeface="+mn-lt"/>
                <a:cs typeface="Arial" panose="020B0604020202020204" pitchFamily="34" charset="0"/>
              </a:rPr>
              <a:t>erious</a:t>
            </a:r>
            <a:endParaRPr lang="en-US" sz="2800" dirty="0">
              <a:solidFill>
                <a:schemeClr val="bg1"/>
              </a:solidFill>
              <a:latin typeface="+mn-lt"/>
            </a:endParaRPr>
          </a:p>
        </p:txBody>
      </p:sp>
    </p:spTree>
    <p:extLst>
      <p:ext uri="{BB962C8B-B14F-4D97-AF65-F5344CB8AC3E}">
        <p14:creationId xmlns:p14="http://schemas.microsoft.com/office/powerpoint/2010/main" val="3679531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000" dirty="0">
              <a:solidFill>
                <a:schemeClr val="tx1"/>
              </a:solidFill>
              <a:effectLst/>
              <a:latin typeface="Candara" panose="020E0502030303020204" pitchFamily="34" charset="0"/>
              <a:cs typeface="Times New Roman" panose="02020603050405020304" pitchFamily="18" charset="0"/>
            </a:endParaRPr>
          </a:p>
          <a:p>
            <a:r>
              <a:rPr lang="en-US" dirty="0">
                <a:solidFill>
                  <a:schemeClr val="tx1"/>
                </a:solidFill>
                <a:effectLst/>
                <a:latin typeface="Candara" panose="020E0502030303020204" pitchFamily="34" charset="0"/>
                <a:cs typeface="Times New Roman" panose="02020603050405020304" pitchFamily="18" charset="0"/>
              </a:rPr>
              <a:t>Addictions are directly related to 92% of property crime in Dayton.</a:t>
            </a:r>
          </a:p>
          <a:p>
            <a:pPr marL="0" indent="0">
              <a:buNone/>
            </a:pPr>
            <a:endParaRPr lang="en-US" dirty="0">
              <a:solidFill>
                <a:schemeClr val="tx1"/>
              </a:solidFill>
              <a:effectLst/>
              <a:latin typeface="Candara" panose="020E0502030303020204" pitchFamily="34" charset="0"/>
              <a:cs typeface="Times New Roman" panose="02020603050405020304" pitchFamily="18" charset="0"/>
            </a:endParaRPr>
          </a:p>
          <a:p>
            <a:r>
              <a:rPr lang="en-US" dirty="0">
                <a:solidFill>
                  <a:schemeClr val="tx1"/>
                </a:solidFill>
                <a:effectLst/>
                <a:latin typeface="Candara" panose="020E0502030303020204" pitchFamily="34" charset="0"/>
                <a:cs typeface="Times New Roman" panose="02020603050405020304" pitchFamily="18" charset="0"/>
              </a:rPr>
              <a:t>Courts are overwhelmed, jails are filled with individuals because of an addiction and treatment facilities are unable to meet demand. </a:t>
            </a:r>
          </a:p>
          <a:p>
            <a:endParaRPr lang="en-US" dirty="0"/>
          </a:p>
        </p:txBody>
      </p:sp>
      <p:sp>
        <p:nvSpPr>
          <p:cNvPr id="2" name="Title 1"/>
          <p:cNvSpPr>
            <a:spLocks noGrp="1"/>
          </p:cNvSpPr>
          <p:nvPr>
            <p:ph type="title"/>
          </p:nvPr>
        </p:nvSpPr>
        <p:spPr/>
        <p:txBody>
          <a:bodyPr>
            <a:noAutofit/>
          </a:bodyPr>
          <a:lstStyle/>
          <a:p>
            <a:r>
              <a:rPr lang="en-US" sz="4000" dirty="0">
                <a:solidFill>
                  <a:schemeClr val="tx1"/>
                </a:solidFill>
                <a:effectLst/>
                <a:latin typeface="+mn-lt"/>
                <a:cs typeface="Arial" panose="020B0604020202020204" pitchFamily="34" charset="0"/>
              </a:rPr>
              <a:t>The </a:t>
            </a:r>
            <a:r>
              <a:rPr lang="en-US" sz="4000" dirty="0" smtClean="0">
                <a:solidFill>
                  <a:schemeClr val="tx1"/>
                </a:solidFill>
                <a:effectLst/>
                <a:latin typeface="+mn-lt"/>
                <a:cs typeface="Arial" panose="020B0604020202020204" pitchFamily="34" charset="0"/>
              </a:rPr>
              <a:t>Relationship between the Epidemic and Crime </a:t>
            </a:r>
            <a:endParaRPr lang="en-US" sz="4000" dirty="0">
              <a:solidFill>
                <a:schemeClr val="tx1"/>
              </a:solidFill>
              <a:effectLst/>
              <a:latin typeface="+mn-lt"/>
            </a:endParaRPr>
          </a:p>
        </p:txBody>
      </p:sp>
    </p:spTree>
    <p:extLst>
      <p:ext uri="{BB962C8B-B14F-4D97-AF65-F5344CB8AC3E}">
        <p14:creationId xmlns:p14="http://schemas.microsoft.com/office/powerpoint/2010/main" val="40012729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B439D55-1DA0-E643-96D7-866D4175454A}"/>
              </a:ext>
            </a:extLst>
          </p:cNvPr>
          <p:cNvSpPr>
            <a:spLocks noGrp="1"/>
          </p:cNvSpPr>
          <p:nvPr>
            <p:ph sz="half" idx="4294967295"/>
          </p:nvPr>
        </p:nvSpPr>
        <p:spPr>
          <a:xfrm>
            <a:off x="1161141" y="2558369"/>
            <a:ext cx="7322458" cy="4525963"/>
          </a:xfrm>
          <a:prstGeom prst="rect">
            <a:avLst/>
          </a:prstGeom>
        </p:spPr>
        <p:txBody>
          <a:bodyPr>
            <a:normAutofit/>
          </a:bodyPr>
          <a:lstStyle/>
          <a:p>
            <a:pPr algn="just"/>
            <a:r>
              <a:rPr lang="en-US" sz="2000" dirty="0"/>
              <a:t>The sum of the opioid crisis has led to $55 billion in health and social costs every year, HHS reported, and the amount is likely to continue to grow as the problem accelerates. </a:t>
            </a:r>
            <a:endParaRPr lang="en-US" sz="2000" dirty="0" smtClean="0"/>
          </a:p>
          <a:p>
            <a:pPr marL="0" indent="0" algn="just">
              <a:buNone/>
            </a:pPr>
            <a:endParaRPr lang="en-US" sz="2000" dirty="0" smtClean="0"/>
          </a:p>
          <a:p>
            <a:pPr algn="just"/>
            <a:r>
              <a:rPr lang="en-US" sz="2000" dirty="0" smtClean="0"/>
              <a:t>The </a:t>
            </a:r>
            <a:r>
              <a:rPr lang="en-US" sz="2000" dirty="0"/>
              <a:t>opioid crisis has also created a large need for specialization in substance abuse counseling. </a:t>
            </a:r>
            <a:endParaRPr lang="en-US" sz="2000" dirty="0" smtClean="0"/>
          </a:p>
          <a:p>
            <a:pPr marL="0" indent="0" algn="just">
              <a:buNone/>
            </a:pPr>
            <a:endParaRPr lang="en-US" sz="2000" dirty="0" smtClean="0"/>
          </a:p>
          <a:p>
            <a:pPr algn="just"/>
            <a:r>
              <a:rPr lang="en-US" sz="2000" dirty="0" smtClean="0"/>
              <a:t>National </a:t>
            </a:r>
            <a:r>
              <a:rPr lang="en-US" sz="2000" dirty="0"/>
              <a:t>Public Radio (NPR) reported on a study that found a 3,000 percent rise in health care claims for individuals for opioid dependence between 2007 and 2014. </a:t>
            </a:r>
          </a:p>
        </p:txBody>
      </p:sp>
      <p:sp>
        <p:nvSpPr>
          <p:cNvPr id="5" name="Title 1">
            <a:extLst>
              <a:ext uri="{FF2B5EF4-FFF2-40B4-BE49-F238E27FC236}">
                <a16:creationId xmlns="" xmlns:a16="http://schemas.microsoft.com/office/drawing/2014/main" id="{97A99E30-5CAF-4241-8CBF-10009ACEDA04}"/>
              </a:ext>
            </a:extLst>
          </p:cNvPr>
          <p:cNvSpPr txBox="1">
            <a:spLocks/>
          </p:cNvSpPr>
          <p:nvPr/>
        </p:nvSpPr>
        <p:spPr>
          <a:xfrm>
            <a:off x="253999" y="-624114"/>
            <a:ext cx="8229600" cy="38197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Source Sans Pro" charset="0"/>
                <a:ea typeface="Source Sans Pro" charset="0"/>
                <a:cs typeface="Source Sans Pro" charset="0"/>
              </a:defRPr>
            </a:lvl1pPr>
          </a:lstStyle>
          <a:p>
            <a:r>
              <a:rPr lang="en-US" sz="2800" b="0" dirty="0" smtClean="0">
                <a:latin typeface="Candara" panose="020E0502030303020204" pitchFamily="34" charset="0"/>
              </a:rPr>
              <a:t>Some Consequences of the Opioid Crisis</a:t>
            </a:r>
            <a:br>
              <a:rPr lang="en-US" sz="2800" b="0" dirty="0" smtClean="0">
                <a:latin typeface="Candara" panose="020E0502030303020204" pitchFamily="34" charset="0"/>
              </a:rPr>
            </a:br>
            <a:endParaRPr lang="en-US" sz="2000" b="0" dirty="0">
              <a:latin typeface="Candara" panose="020E0502030303020204" pitchFamily="34" charset="0"/>
            </a:endParaRPr>
          </a:p>
        </p:txBody>
      </p:sp>
    </p:spTree>
    <p:extLst>
      <p:ext uri="{BB962C8B-B14F-4D97-AF65-F5344CB8AC3E}">
        <p14:creationId xmlns:p14="http://schemas.microsoft.com/office/powerpoint/2010/main" val="2360291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B439D55-1DA0-E643-96D7-866D4175454A}"/>
              </a:ext>
            </a:extLst>
          </p:cNvPr>
          <p:cNvSpPr>
            <a:spLocks noGrp="1"/>
          </p:cNvSpPr>
          <p:nvPr>
            <p:ph sz="half" idx="4294967295"/>
          </p:nvPr>
        </p:nvSpPr>
        <p:spPr>
          <a:xfrm>
            <a:off x="1161141" y="2558369"/>
            <a:ext cx="7322458" cy="4525963"/>
          </a:xfrm>
          <a:prstGeom prst="rect">
            <a:avLst/>
          </a:prstGeom>
        </p:spPr>
        <p:txBody>
          <a:bodyPr>
            <a:normAutofit/>
          </a:bodyPr>
          <a:lstStyle/>
          <a:p>
            <a:r>
              <a:rPr lang="en-US" sz="2000" dirty="0"/>
              <a:t>These increased overdose deaths and addiction issues has led to counselors having a larger workplace presence to help individuals who might have been recently laid off or laid up with an injury that a doctor prescribed painkillers to treat. </a:t>
            </a:r>
          </a:p>
          <a:p>
            <a:endParaRPr lang="en-US" sz="1800" dirty="0" smtClean="0"/>
          </a:p>
          <a:p>
            <a:r>
              <a:rPr lang="en-US" sz="2000" dirty="0" smtClean="0"/>
              <a:t>According </a:t>
            </a:r>
            <a:r>
              <a:rPr lang="en-US" sz="2000" dirty="0"/>
              <a:t>to HHS, Ohio, Pennsylvania and West Virginia were among the 13 states that experienced 19–35.5 drug overdose deaths per 100,000 in the population. </a:t>
            </a:r>
          </a:p>
        </p:txBody>
      </p:sp>
      <p:sp>
        <p:nvSpPr>
          <p:cNvPr id="5" name="Title 1">
            <a:extLst>
              <a:ext uri="{FF2B5EF4-FFF2-40B4-BE49-F238E27FC236}">
                <a16:creationId xmlns="" xmlns:a16="http://schemas.microsoft.com/office/drawing/2014/main" id="{97A99E30-5CAF-4241-8CBF-10009ACEDA04}"/>
              </a:ext>
            </a:extLst>
          </p:cNvPr>
          <p:cNvSpPr txBox="1">
            <a:spLocks/>
          </p:cNvSpPr>
          <p:nvPr/>
        </p:nvSpPr>
        <p:spPr>
          <a:xfrm>
            <a:off x="253999" y="-624114"/>
            <a:ext cx="8229600" cy="38197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Source Sans Pro" charset="0"/>
                <a:ea typeface="Source Sans Pro" charset="0"/>
                <a:cs typeface="Source Sans Pro" charset="0"/>
              </a:defRPr>
            </a:lvl1pPr>
          </a:lstStyle>
          <a:p>
            <a:r>
              <a:rPr lang="en-US" sz="2800" b="0" dirty="0">
                <a:latin typeface="Candara" panose="020E0502030303020204" pitchFamily="34" charset="0"/>
              </a:rPr>
              <a:t>Some Consequences of the Opioid Crisis</a:t>
            </a:r>
            <a:r>
              <a:rPr lang="en-US" sz="2800" b="0" dirty="0" smtClean="0"/>
              <a:t/>
            </a:r>
            <a:br>
              <a:rPr lang="en-US" sz="2800" b="0" dirty="0" smtClean="0"/>
            </a:br>
            <a:endParaRPr lang="en-US" sz="2000" b="0" dirty="0"/>
          </a:p>
        </p:txBody>
      </p:sp>
    </p:spTree>
    <p:extLst>
      <p:ext uri="{BB962C8B-B14F-4D97-AF65-F5344CB8AC3E}">
        <p14:creationId xmlns:p14="http://schemas.microsoft.com/office/powerpoint/2010/main" val="9771488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B439D55-1DA0-E643-96D7-866D4175454A}"/>
              </a:ext>
            </a:extLst>
          </p:cNvPr>
          <p:cNvSpPr>
            <a:spLocks noGrp="1"/>
          </p:cNvSpPr>
          <p:nvPr>
            <p:ph sz="half" idx="4294967295"/>
          </p:nvPr>
        </p:nvSpPr>
        <p:spPr>
          <a:xfrm>
            <a:off x="972457" y="3202894"/>
            <a:ext cx="7656285" cy="5173209"/>
          </a:xfrm>
          <a:prstGeom prst="rect">
            <a:avLst/>
          </a:prstGeom>
        </p:spPr>
        <p:txBody>
          <a:bodyPr>
            <a:normAutofit/>
          </a:bodyPr>
          <a:lstStyle/>
          <a:p>
            <a:pPr algn="just"/>
            <a:r>
              <a:rPr lang="en-US" sz="2400" dirty="0"/>
              <a:t>States hit hardest by manufacturing and industrial downturns as well as those with large rural populations that have seen an increase in the unemployment rate have been especially affected by overdose deaths and addiction issues. </a:t>
            </a:r>
            <a:endParaRPr lang="en-US" sz="2400" dirty="0" smtClean="0"/>
          </a:p>
          <a:p>
            <a:endParaRPr lang="en-US" sz="1800" dirty="0" smtClean="0"/>
          </a:p>
        </p:txBody>
      </p:sp>
      <p:sp>
        <p:nvSpPr>
          <p:cNvPr id="5" name="Title 1">
            <a:extLst>
              <a:ext uri="{FF2B5EF4-FFF2-40B4-BE49-F238E27FC236}">
                <a16:creationId xmlns="" xmlns:a16="http://schemas.microsoft.com/office/drawing/2014/main" id="{97A99E30-5CAF-4241-8CBF-10009ACEDA04}"/>
              </a:ext>
            </a:extLst>
          </p:cNvPr>
          <p:cNvSpPr txBox="1">
            <a:spLocks/>
          </p:cNvSpPr>
          <p:nvPr/>
        </p:nvSpPr>
        <p:spPr>
          <a:xfrm>
            <a:off x="0" y="0"/>
            <a:ext cx="9296401" cy="320289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Source Sans Pro" charset="0"/>
                <a:ea typeface="Source Sans Pro" charset="0"/>
                <a:cs typeface="Source Sans Pro" charset="0"/>
              </a:defRPr>
            </a:lvl1pPr>
          </a:lstStyle>
          <a:p>
            <a:r>
              <a:rPr lang="en-US" sz="2800" b="0" dirty="0">
                <a:latin typeface="Candara" panose="020E0502030303020204" pitchFamily="34" charset="0"/>
              </a:rPr>
              <a:t>Some Consequences of the Opioid Crisis</a:t>
            </a:r>
            <a:r>
              <a:rPr lang="en-US" sz="2800" b="0" dirty="0" smtClean="0"/>
              <a:t/>
            </a:r>
            <a:br>
              <a:rPr lang="en-US" sz="2800" b="0" dirty="0" smtClean="0"/>
            </a:br>
            <a:endParaRPr lang="en-US" sz="2000" b="0" dirty="0"/>
          </a:p>
        </p:txBody>
      </p:sp>
    </p:spTree>
    <p:extLst>
      <p:ext uri="{BB962C8B-B14F-4D97-AF65-F5344CB8AC3E}">
        <p14:creationId xmlns:p14="http://schemas.microsoft.com/office/powerpoint/2010/main" val="3244198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394"/>
            <a:ext cx="8229600" cy="1252728"/>
          </a:xfrm>
        </p:spPr>
        <p:txBody>
          <a:bodyPr>
            <a:normAutofit/>
          </a:bodyPr>
          <a:lstStyle/>
          <a:p>
            <a:r>
              <a:rPr lang="en-US" sz="3200" dirty="0">
                <a:latin typeface="Arial" panose="020B0604020202020204" pitchFamily="34" charset="0"/>
                <a:cs typeface="Arial" panose="020B0604020202020204" pitchFamily="34" charset="0"/>
              </a:rPr>
              <a:t>Evolution of East End’s </a:t>
            </a:r>
            <a:r>
              <a:rPr lang="en-US" sz="3200" dirty="0" smtClean="0">
                <a:latin typeface="Arial" panose="020B0604020202020204" pitchFamily="34" charset="0"/>
                <a:cs typeface="Arial" panose="020B0604020202020204" pitchFamily="34" charset="0"/>
              </a:rPr>
              <a:t>New Initiatives</a:t>
            </a:r>
            <a:r>
              <a:rPr lang="en-US" sz="10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4295" y="2478846"/>
            <a:ext cx="7408333" cy="4234011"/>
          </a:xfrm>
        </p:spPr>
        <p:txBody>
          <a:bodyPr>
            <a:normAutofit/>
          </a:bodyPr>
          <a:lstStyle/>
          <a:p>
            <a:pPr marL="0" indent="0">
              <a:buNone/>
            </a:pPr>
            <a:endParaRPr lang="en-US" sz="18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dirty="0" smtClean="0">
                <a:solidFill>
                  <a:schemeClr val="tx1"/>
                </a:solidFill>
                <a:cs typeface="Times New Roman" panose="02020603050405020304" pitchFamily="18" charset="0"/>
              </a:rPr>
              <a:t>2013-2014: </a:t>
            </a:r>
            <a:r>
              <a:rPr lang="en-US" sz="2000" dirty="0" smtClean="0">
                <a:solidFill>
                  <a:schemeClr val="tx1"/>
                </a:solidFill>
              </a:rPr>
              <a:t>Conversation </a:t>
            </a:r>
            <a:r>
              <a:rPr lang="en-US" sz="2000" dirty="0">
                <a:solidFill>
                  <a:schemeClr val="tx1"/>
                </a:solidFill>
              </a:rPr>
              <a:t>for Change (</a:t>
            </a:r>
            <a:r>
              <a:rPr lang="en-US" sz="2000" dirty="0" smtClean="0">
                <a:solidFill>
                  <a:schemeClr val="tx1"/>
                </a:solidFill>
              </a:rPr>
              <a:t>C4C</a:t>
            </a:r>
            <a:r>
              <a:rPr lang="en-US" sz="2000" dirty="0">
                <a:solidFill>
                  <a:schemeClr val="tx1"/>
                </a:solidFill>
              </a:rPr>
              <a:t>)</a:t>
            </a:r>
            <a:endParaRPr lang="en-US" sz="2000" dirty="0" smtClean="0">
              <a:solidFill>
                <a:schemeClr val="tx1"/>
              </a:solidFill>
            </a:endParaRPr>
          </a:p>
          <a:p>
            <a:pPr marL="0" indent="0">
              <a:buNone/>
            </a:pPr>
            <a:r>
              <a:rPr lang="en-US" sz="2000" dirty="0" smtClean="0">
                <a:solidFill>
                  <a:schemeClr val="tx1"/>
                </a:solidFill>
              </a:rPr>
              <a:t> </a:t>
            </a:r>
          </a:p>
          <a:p>
            <a:pPr>
              <a:buFont typeface="Wingdings" panose="05000000000000000000" pitchFamily="2" charset="2"/>
              <a:buChar char="v"/>
            </a:pPr>
            <a:r>
              <a:rPr lang="en-US" sz="2000" dirty="0" smtClean="0">
                <a:solidFill>
                  <a:schemeClr val="tx1"/>
                </a:solidFill>
              </a:rPr>
              <a:t>2015-2016: Getting </a:t>
            </a:r>
            <a:r>
              <a:rPr lang="en-US" sz="2000" dirty="0">
                <a:solidFill>
                  <a:schemeClr val="tx1"/>
                </a:solidFill>
              </a:rPr>
              <a:t>Recovery Options Working (</a:t>
            </a:r>
            <a:r>
              <a:rPr lang="en-US" sz="2000" dirty="0" smtClean="0">
                <a:solidFill>
                  <a:schemeClr val="tx1"/>
                </a:solidFill>
              </a:rPr>
              <a:t>GROW)</a:t>
            </a:r>
          </a:p>
          <a:p>
            <a:pPr marL="0" indent="0">
              <a:buNone/>
            </a:pPr>
            <a:endParaRPr lang="en-US" sz="2000" dirty="0" smtClean="0">
              <a:solidFill>
                <a:schemeClr val="tx1"/>
              </a:solidFill>
            </a:endParaRPr>
          </a:p>
          <a:p>
            <a:pPr>
              <a:buFont typeface="Wingdings" panose="05000000000000000000" pitchFamily="2" charset="2"/>
              <a:buChar char="v"/>
            </a:pPr>
            <a:r>
              <a:rPr lang="en-US" sz="2000" dirty="0" smtClean="0">
                <a:solidFill>
                  <a:schemeClr val="tx1"/>
                </a:solidFill>
              </a:rPr>
              <a:t>2017-2018: Peers for Change (p4C)</a:t>
            </a:r>
            <a:endParaRPr lang="en-US" sz="2000" dirty="0">
              <a:solidFill>
                <a:schemeClr val="tx1"/>
              </a:solidFill>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993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ernandoadler\Downloads\10644252_10153990802189664_6116329748632311153_o.jpg"/>
          <p:cNvPicPr>
            <a:picLocks noChangeAspect="1" noChangeArrowheads="1"/>
          </p:cNvPicPr>
          <p:nvPr/>
        </p:nvPicPr>
        <p:blipFill>
          <a:blip r:embed="rId3"/>
          <a:srcRect/>
          <a:stretch>
            <a:fillRect/>
          </a:stretch>
        </p:blipFill>
        <p:spPr bwMode="auto">
          <a:xfrm>
            <a:off x="-1392522" y="0"/>
            <a:ext cx="10536522" cy="6858000"/>
          </a:xfrm>
          <a:prstGeom prst="rect">
            <a:avLst/>
          </a:prstGeom>
          <a:noFill/>
        </p:spPr>
      </p:pic>
      <p:sp>
        <p:nvSpPr>
          <p:cNvPr id="3" name="Content Placeholder 2"/>
          <p:cNvSpPr>
            <a:spLocks noGrp="1"/>
          </p:cNvSpPr>
          <p:nvPr>
            <p:ph idx="1"/>
          </p:nvPr>
        </p:nvSpPr>
        <p:spPr/>
        <p:txBody>
          <a:bodyPr>
            <a:normAutofit/>
          </a:bodyPr>
          <a:lstStyle/>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43202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720" y="2512832"/>
            <a:ext cx="7966931" cy="4182035"/>
          </a:xfrm>
        </p:spPr>
        <p:txBody>
          <a:bodyPr>
            <a:normAutofit/>
          </a:bodyPr>
          <a:lstStyle/>
          <a:p>
            <a:pPr lvl="0"/>
            <a:r>
              <a:rPr lang="en-US" sz="2000" dirty="0">
                <a:solidFill>
                  <a:schemeClr val="tx1"/>
                </a:solidFill>
                <a:effectLst/>
                <a:latin typeface="Candara" panose="020E0502030303020204" pitchFamily="34" charset="0"/>
                <a:cs typeface="Times New Roman" panose="02020603050405020304" pitchFamily="18" charset="0"/>
              </a:rPr>
              <a:t>C4C was designed to be part of the solution and started as a collaborative pilot project in 2014.</a:t>
            </a:r>
          </a:p>
          <a:p>
            <a:pPr marL="0" lvl="0" indent="0">
              <a:buNone/>
            </a:pPr>
            <a:endParaRPr lang="en-US" sz="2000" dirty="0">
              <a:solidFill>
                <a:schemeClr val="tx1"/>
              </a:solidFill>
              <a:effectLst/>
              <a:latin typeface="Candara" panose="020E0502030303020204" pitchFamily="34" charset="0"/>
              <a:cs typeface="Times New Roman" panose="02020603050405020304" pitchFamily="18" charset="0"/>
            </a:endParaRPr>
          </a:p>
          <a:p>
            <a:pPr lvl="0"/>
            <a:r>
              <a:rPr lang="en-US" sz="2000" dirty="0">
                <a:solidFill>
                  <a:schemeClr val="tx1"/>
                </a:solidFill>
                <a:effectLst/>
                <a:latin typeface="Candara" panose="020E0502030303020204" pitchFamily="34" charset="0"/>
                <a:cs typeface="Times New Roman" panose="02020603050405020304" pitchFamily="18" charset="0"/>
              </a:rPr>
              <a:t>East End Community Services, ADAMHS Board, WSU, Dayton Mediation Center, other partners.</a:t>
            </a:r>
          </a:p>
          <a:p>
            <a:pPr marL="0" lvl="0" indent="0">
              <a:buNone/>
            </a:pPr>
            <a:endParaRPr lang="en-US" sz="2000" dirty="0">
              <a:solidFill>
                <a:schemeClr val="tx1"/>
              </a:solidFill>
              <a:effectLst/>
              <a:latin typeface="Candara" panose="020E0502030303020204" pitchFamily="34" charset="0"/>
              <a:cs typeface="Times New Roman" panose="02020603050405020304" pitchFamily="18" charset="0"/>
            </a:endParaRPr>
          </a:p>
          <a:p>
            <a:r>
              <a:rPr lang="en-US" sz="2000" dirty="0">
                <a:solidFill>
                  <a:schemeClr val="tx1"/>
                </a:solidFill>
                <a:effectLst/>
                <a:latin typeface="Candara" panose="020E0502030303020204" pitchFamily="34" charset="0"/>
                <a:cs typeface="Times New Roman" panose="02020603050405020304" pitchFamily="18" charset="0"/>
              </a:rPr>
              <a:t>Office of Justice Programs, Byrne Community Revitalization Grant.</a:t>
            </a:r>
          </a:p>
          <a:p>
            <a:pPr marL="0" indent="0">
              <a:buNone/>
            </a:pPr>
            <a:endParaRPr lang="en-US" sz="2000" dirty="0">
              <a:solidFill>
                <a:schemeClr val="tx1"/>
              </a:solidFill>
              <a:effectLst/>
              <a:latin typeface="Candara" panose="020E0502030303020204" pitchFamily="34" charset="0"/>
              <a:cs typeface="Times New Roman" panose="02020603050405020304" pitchFamily="18" charset="0"/>
            </a:endParaRPr>
          </a:p>
          <a:p>
            <a:r>
              <a:rPr lang="en-US" sz="2000" dirty="0" smtClean="0">
                <a:solidFill>
                  <a:schemeClr val="tx1"/>
                </a:solidFill>
                <a:latin typeface="Candara" panose="020E0502030303020204" pitchFamily="34" charset="0"/>
                <a:cs typeface="Times New Roman" panose="02020603050405020304" pitchFamily="18" charset="0"/>
              </a:rPr>
              <a:t>Made up of p</a:t>
            </a:r>
            <a:r>
              <a:rPr lang="en-US" sz="2000" dirty="0" smtClean="0">
                <a:solidFill>
                  <a:schemeClr val="tx1"/>
                </a:solidFill>
                <a:effectLst/>
                <a:latin typeface="Candara" panose="020E0502030303020204" pitchFamily="34" charset="0"/>
                <a:cs typeface="Times New Roman" panose="02020603050405020304" pitchFamily="18" charset="0"/>
              </a:rPr>
              <a:t>eople </a:t>
            </a:r>
            <a:r>
              <a:rPr lang="en-US" sz="2000" dirty="0">
                <a:solidFill>
                  <a:schemeClr val="tx1"/>
                </a:solidFill>
                <a:effectLst/>
                <a:latin typeface="Candara" panose="020E0502030303020204" pitchFamily="34" charset="0"/>
                <a:cs typeface="Times New Roman" panose="02020603050405020304" pitchFamily="18" charset="0"/>
              </a:rPr>
              <a:t>that care.</a:t>
            </a:r>
          </a:p>
        </p:txBody>
      </p:sp>
      <p:sp>
        <p:nvSpPr>
          <p:cNvPr id="2" name="Title 1"/>
          <p:cNvSpPr>
            <a:spLocks noGrp="1"/>
          </p:cNvSpPr>
          <p:nvPr>
            <p:ph type="title"/>
          </p:nvPr>
        </p:nvSpPr>
        <p:spPr/>
        <p:txBody>
          <a:bodyPr/>
          <a:lstStyle/>
          <a:p>
            <a:r>
              <a:rPr lang="en-US" sz="3600" dirty="0">
                <a:solidFill>
                  <a:schemeClr val="tx1"/>
                </a:solidFill>
                <a:effectLst/>
                <a:latin typeface="Candara" panose="020E0502030303020204" pitchFamily="34" charset="0"/>
                <a:cs typeface="Arial" panose="020B0604020202020204" pitchFamily="34" charset="0"/>
              </a:rPr>
              <a:t>Origins of Conversations for </a:t>
            </a:r>
            <a:r>
              <a:rPr lang="en-US" sz="3600" dirty="0" smtClean="0">
                <a:solidFill>
                  <a:schemeClr val="tx1"/>
                </a:solidFill>
                <a:effectLst/>
                <a:latin typeface="Candara" panose="020E0502030303020204" pitchFamily="34" charset="0"/>
                <a:cs typeface="Arial" panose="020B0604020202020204" pitchFamily="34" charset="0"/>
              </a:rPr>
              <a:t/>
            </a:r>
            <a:br>
              <a:rPr lang="en-US" sz="3600" dirty="0" smtClean="0">
                <a:solidFill>
                  <a:schemeClr val="tx1"/>
                </a:solidFill>
                <a:effectLst/>
                <a:latin typeface="Candara" panose="020E0502030303020204" pitchFamily="34" charset="0"/>
                <a:cs typeface="Arial" panose="020B0604020202020204" pitchFamily="34" charset="0"/>
              </a:rPr>
            </a:br>
            <a:r>
              <a:rPr lang="en-US" sz="3600" dirty="0" smtClean="0">
                <a:solidFill>
                  <a:schemeClr val="tx1"/>
                </a:solidFill>
                <a:effectLst/>
                <a:latin typeface="Candara" panose="020E0502030303020204" pitchFamily="34" charset="0"/>
                <a:cs typeface="Arial" panose="020B0604020202020204" pitchFamily="34" charset="0"/>
              </a:rPr>
              <a:t>Change </a:t>
            </a:r>
            <a:r>
              <a:rPr lang="en-US" sz="3600" dirty="0">
                <a:solidFill>
                  <a:schemeClr val="tx1"/>
                </a:solidFill>
                <a:effectLst/>
                <a:latin typeface="Candara" panose="020E0502030303020204" pitchFamily="34" charset="0"/>
                <a:cs typeface="Arial" panose="020B0604020202020204" pitchFamily="34" charset="0"/>
              </a:rPr>
              <a:t>(C4C</a:t>
            </a:r>
            <a:r>
              <a:rPr lang="en-US" sz="3600" dirty="0" smtClean="0">
                <a:solidFill>
                  <a:schemeClr val="tx1"/>
                </a:solidFill>
                <a:effectLst/>
                <a:latin typeface="Candara" panose="020E0502030303020204" pitchFamily="34" charset="0"/>
                <a:cs typeface="Arial" panose="020B0604020202020204" pitchFamily="34" charset="0"/>
              </a:rPr>
              <a:t>)</a:t>
            </a:r>
            <a:endParaRPr lang="en-US" sz="1200" dirty="0">
              <a:solidFill>
                <a:schemeClr val="tx1"/>
              </a:solidFill>
              <a:latin typeface="Candara" panose="020E0502030303020204" pitchFamily="34" charset="0"/>
              <a:cs typeface="Tahoma"/>
            </a:endParaRPr>
          </a:p>
        </p:txBody>
      </p:sp>
    </p:spTree>
    <p:extLst>
      <p:ext uri="{BB962C8B-B14F-4D97-AF65-F5344CB8AC3E}">
        <p14:creationId xmlns:p14="http://schemas.microsoft.com/office/powerpoint/2010/main" val="3077077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869" y="2517596"/>
            <a:ext cx="7966931" cy="4182035"/>
          </a:xfrm>
        </p:spPr>
        <p:txBody>
          <a:bodyPr>
            <a:normAutofit/>
          </a:bodyPr>
          <a:lstStyle/>
          <a:p>
            <a:r>
              <a:rPr lang="en-US" sz="2000" dirty="0">
                <a:solidFill>
                  <a:schemeClr val="tx1"/>
                </a:solidFill>
                <a:effectLst/>
                <a:latin typeface="Candara" panose="020E0502030303020204" pitchFamily="34" charset="0"/>
                <a:cs typeface="Times New Roman" panose="02020603050405020304" pitchFamily="18" charset="0"/>
              </a:rPr>
              <a:t>The purpose of C4C is to provide a supportive, safe place for individuals struggling with addiction to gather with family and friends and learn about their barriers and varieties of treatment and options available for recovery. </a:t>
            </a:r>
          </a:p>
          <a:p>
            <a:pPr marL="0" indent="0">
              <a:buNone/>
            </a:pPr>
            <a:endParaRPr lang="en-US" sz="2000" dirty="0">
              <a:solidFill>
                <a:schemeClr val="tx1"/>
              </a:solidFill>
              <a:effectLst/>
              <a:latin typeface="Candara" panose="020E0502030303020204" pitchFamily="34" charset="0"/>
              <a:cs typeface="Times New Roman" panose="02020603050405020304" pitchFamily="18" charset="0"/>
            </a:endParaRPr>
          </a:p>
          <a:p>
            <a:r>
              <a:rPr lang="en-US" sz="2000" dirty="0">
                <a:solidFill>
                  <a:schemeClr val="tx1"/>
                </a:solidFill>
                <a:effectLst/>
                <a:latin typeface="Candara" panose="020E0502030303020204" pitchFamily="34" charset="0"/>
                <a:cs typeface="Times New Roman" panose="02020603050405020304" pitchFamily="18" charset="0"/>
              </a:rPr>
              <a:t>C4C is a collaborative pilot project one of many community projects housed at East End.</a:t>
            </a:r>
          </a:p>
          <a:p>
            <a:pPr marL="0" indent="0">
              <a:buNone/>
            </a:pPr>
            <a:endParaRPr lang="en-US" sz="2000" dirty="0">
              <a:solidFill>
                <a:schemeClr val="tx1"/>
              </a:solidFill>
              <a:effectLst/>
              <a:latin typeface="Candara" panose="020E0502030303020204" pitchFamily="34" charset="0"/>
              <a:cs typeface="Times New Roman" panose="02020603050405020304" pitchFamily="18" charset="0"/>
            </a:endParaRPr>
          </a:p>
          <a:p>
            <a:r>
              <a:rPr lang="en-US" sz="2000" dirty="0">
                <a:solidFill>
                  <a:schemeClr val="tx1"/>
                </a:solidFill>
                <a:effectLst/>
                <a:latin typeface="Candara" panose="020E0502030303020204" pitchFamily="34" charset="0"/>
                <a:cs typeface="Times New Roman" panose="02020603050405020304" pitchFamily="18" charset="0"/>
              </a:rPr>
              <a:t>Initially funded by the Office of Justice Programs, Byrne Community Revitalization Grant</a:t>
            </a:r>
          </a:p>
        </p:txBody>
      </p:sp>
      <p:sp>
        <p:nvSpPr>
          <p:cNvPr id="2" name="Title 1"/>
          <p:cNvSpPr>
            <a:spLocks noGrp="1"/>
          </p:cNvSpPr>
          <p:nvPr>
            <p:ph type="title"/>
          </p:nvPr>
        </p:nvSpPr>
        <p:spPr/>
        <p:txBody>
          <a:bodyPr>
            <a:normAutofit/>
          </a:bodyPr>
          <a:lstStyle/>
          <a:p>
            <a:r>
              <a:rPr lang="en-US" sz="3600" dirty="0">
                <a:solidFill>
                  <a:schemeClr val="tx1"/>
                </a:solidFill>
                <a:latin typeface="+mn-lt"/>
                <a:cs typeface="Arial" panose="020B0604020202020204" pitchFamily="34" charset="0"/>
              </a:rPr>
              <a:t>What is the purpose of</a:t>
            </a:r>
            <a:r>
              <a:rPr lang="en-US" sz="3600" dirty="0">
                <a:solidFill>
                  <a:schemeClr val="tx1"/>
                </a:solidFill>
                <a:effectLst/>
                <a:latin typeface="+mn-lt"/>
                <a:cs typeface="Arial" panose="020B0604020202020204" pitchFamily="34" charset="0"/>
              </a:rPr>
              <a:t> C4C </a:t>
            </a:r>
            <a:endParaRPr lang="en-US" sz="12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69226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846" y="67963"/>
            <a:ext cx="2284455" cy="961207"/>
          </a:xfrm>
        </p:spPr>
        <p:txBody>
          <a:bodyPr/>
          <a:lstStyle/>
          <a:p>
            <a:r>
              <a:rPr lang="en-US" dirty="0">
                <a:solidFill>
                  <a:schemeClr val="tx1"/>
                </a:solidFill>
              </a:rPr>
              <a:t>Partners</a:t>
            </a:r>
          </a:p>
        </p:txBody>
      </p:sp>
      <p:pic>
        <p:nvPicPr>
          <p:cNvPr id="10" name="Picture 9" descr="http://www.wright.edu/email/alumni/events/images/color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69014" y="445699"/>
            <a:ext cx="1543513" cy="9721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eastend.lionandpanda.com/wp-content/uploads/2013/08/web-header-v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5821" y="5453708"/>
            <a:ext cx="3252788" cy="774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13" descr="http://s3.amazonaws.com/nixle/uploads/pub_media/md/user4805-1291208332-media1_ffffff_195_240_PrsMe_.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38600" y="1561900"/>
            <a:ext cx="1348499" cy="20231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adamhs.co.montgomery.oh.us/images/img/common/header.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65507" y="2032305"/>
            <a:ext cx="2472608" cy="88537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48178" y="1754966"/>
            <a:ext cx="2161503" cy="1317269"/>
            <a:chOff x="1202470" y="2034000"/>
            <a:chExt cx="2214894" cy="1366157"/>
          </a:xfrm>
        </p:grpSpPr>
        <p:pic>
          <p:nvPicPr>
            <p:cNvPr id="11" name="Picture 10" descr="http://academic.udayton.edu/philosophy/UDText.gi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02470" y="2034000"/>
              <a:ext cx="2015343" cy="6976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215161" y="2753826"/>
              <a:ext cx="220220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Dr. Richard Stock</a:t>
              </a:r>
            </a:p>
          </p:txBody>
        </p:sp>
      </p:grpSp>
      <p:pic>
        <p:nvPicPr>
          <p:cNvPr id="19" name="Picture 18" descr="http://www.daytonlocal.com/profile-images/dayton-mediation-center.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047514" y="4221870"/>
            <a:ext cx="1339585" cy="178611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39942" y="3832731"/>
            <a:ext cx="3303470" cy="1058474"/>
            <a:chOff x="37630" y="3553666"/>
            <a:chExt cx="4404627" cy="1058474"/>
          </a:xfrm>
        </p:grpSpPr>
        <p:pic>
          <p:nvPicPr>
            <p:cNvPr id="16" name="Picture 1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7630" y="3553666"/>
              <a:ext cx="4404627" cy="618627"/>
            </a:xfrm>
            <a:prstGeom prst="rect">
              <a:avLst/>
            </a:prstGeom>
          </p:spPr>
        </p:pic>
        <p:sp>
          <p:nvSpPr>
            <p:cNvPr id="20" name="TextBox 19"/>
            <p:cNvSpPr txBox="1"/>
            <p:nvPr/>
          </p:nvSpPr>
          <p:spPr>
            <a:xfrm>
              <a:off x="1008386" y="3965809"/>
              <a:ext cx="269623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Probation Department</a:t>
              </a:r>
            </a:p>
          </p:txBody>
        </p:sp>
      </p:grpSp>
      <p:grpSp>
        <p:nvGrpSpPr>
          <p:cNvPr id="22" name="Group 21"/>
          <p:cNvGrpSpPr/>
          <p:nvPr/>
        </p:nvGrpSpPr>
        <p:grpSpPr>
          <a:xfrm>
            <a:off x="5787853" y="3072235"/>
            <a:ext cx="1546314" cy="1795966"/>
            <a:chOff x="8784893" y="3859216"/>
            <a:chExt cx="2061752" cy="1795966"/>
          </a:xfrm>
        </p:grpSpPr>
        <p:pic>
          <p:nvPicPr>
            <p:cNvPr id="1026" name="Picture 2" descr="Montgomery County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3585" y="3859216"/>
              <a:ext cx="1506801" cy="114963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784893" y="5008851"/>
              <a:ext cx="206175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Adult Probation</a:t>
              </a:r>
            </a:p>
          </p:txBody>
        </p:sp>
      </p:grpSp>
      <p:pic>
        <p:nvPicPr>
          <p:cNvPr id="3" name="Picture 2" descr="C:\Users\jolson\AppData\Local\Microsoft\Windows\Temporary Internet Files\Content.Outlook\AAFOGQ6Y\untitled.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62002" y="2944280"/>
            <a:ext cx="2805824" cy="805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lson\AppData\Local\Microsoft\Windows\Temporary Internet Files\Content.Outlook\AAFOGQ6Y\th0TV3NPP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9371" y="5230193"/>
            <a:ext cx="28575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4"/>
          <a:stretch>
            <a:fillRect/>
          </a:stretch>
        </p:blipFill>
        <p:spPr>
          <a:xfrm>
            <a:off x="3599096" y="3485054"/>
            <a:ext cx="2200275" cy="447675"/>
          </a:xfrm>
          <a:prstGeom prst="rect">
            <a:avLst/>
          </a:prstGeom>
        </p:spPr>
      </p:pic>
      <p:pic>
        <p:nvPicPr>
          <p:cNvPr id="5" name="Picture 4"/>
          <p:cNvPicPr>
            <a:picLocks noChangeAspect="1"/>
          </p:cNvPicPr>
          <p:nvPr/>
        </p:nvPicPr>
        <p:blipFill>
          <a:blip r:embed="rId15"/>
          <a:stretch>
            <a:fillRect/>
          </a:stretch>
        </p:blipFill>
        <p:spPr>
          <a:xfrm>
            <a:off x="606608" y="465372"/>
            <a:ext cx="2303073" cy="955066"/>
          </a:xfrm>
          <a:prstGeom prst="rect">
            <a:avLst/>
          </a:prstGeom>
        </p:spPr>
      </p:pic>
      <p:sp>
        <p:nvSpPr>
          <p:cNvPr id="6" name="TextBox 5"/>
          <p:cNvSpPr txBox="1"/>
          <p:nvPr/>
        </p:nvSpPr>
        <p:spPr>
          <a:xfrm>
            <a:off x="6699084" y="1471899"/>
            <a:ext cx="1739031" cy="369332"/>
          </a:xfrm>
          <a:prstGeom prst="rect">
            <a:avLst/>
          </a:prstGeom>
          <a:noFill/>
        </p:spPr>
        <p:txBody>
          <a:bodyPr wrap="square" rtlCol="0">
            <a:spAutoFit/>
          </a:bodyPr>
          <a:lstStyle/>
          <a:p>
            <a:r>
              <a:rPr lang="en-US" dirty="0"/>
              <a:t>Dr. Mary Huber</a:t>
            </a:r>
          </a:p>
        </p:txBody>
      </p:sp>
      <p:pic>
        <p:nvPicPr>
          <p:cNvPr id="7" name="Picture 6"/>
          <p:cNvPicPr>
            <a:picLocks noChangeAspect="1"/>
          </p:cNvPicPr>
          <p:nvPr/>
        </p:nvPicPr>
        <p:blipFill>
          <a:blip r:embed="rId16"/>
          <a:stretch>
            <a:fillRect/>
          </a:stretch>
        </p:blipFill>
        <p:spPr>
          <a:xfrm>
            <a:off x="3090184" y="1090939"/>
            <a:ext cx="3239871" cy="380960"/>
          </a:xfrm>
          <a:prstGeom prst="rect">
            <a:avLst/>
          </a:prstGeom>
        </p:spPr>
      </p:pic>
      <p:pic>
        <p:nvPicPr>
          <p:cNvPr id="2050" name="Picture 2" descr="http://nebula.wsimg.com/01aee56677c0706bf82dd86e8b4e0295?AccessKeyId=7C383BD9BD98C4F6A1C6&amp;disposition=0&amp;alloworigin=1"/>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7143673" y="3345760"/>
            <a:ext cx="1363453" cy="117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3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919" y="1962169"/>
            <a:ext cx="7977824" cy="4182035"/>
          </a:xfrm>
        </p:spPr>
        <p:txBody>
          <a:bodyPr>
            <a:noAutofit/>
          </a:bodyPr>
          <a:lstStyle/>
          <a:p>
            <a:pPr>
              <a:buFont typeface="Arial" charset="0"/>
              <a:buChar char="•"/>
            </a:pPr>
            <a:r>
              <a:rPr lang="en-US" sz="2000" b="1" i="1" dirty="0" smtClean="0">
                <a:solidFill>
                  <a:schemeClr val="tx1"/>
                </a:solidFill>
                <a:effectLst/>
                <a:latin typeface="Candara" panose="020E0502030303020204" pitchFamily="34" charset="0"/>
                <a:cs typeface="Times New Roman" panose="02020603050405020304" pitchFamily="18" charset="0"/>
              </a:rPr>
              <a:t>Mary</a:t>
            </a:r>
            <a:r>
              <a:rPr lang="en-US" sz="2000" b="1" dirty="0" smtClean="0">
                <a:solidFill>
                  <a:schemeClr val="tx1"/>
                </a:solidFill>
                <a:effectLst/>
                <a:latin typeface="Candara" panose="020E0502030303020204" pitchFamily="34" charset="0"/>
                <a:cs typeface="Times New Roman" panose="02020603050405020304" pitchFamily="18" charset="0"/>
              </a:rPr>
              <a:t> </a:t>
            </a:r>
            <a:r>
              <a:rPr lang="en-US" sz="2000" b="1" dirty="0">
                <a:solidFill>
                  <a:schemeClr val="tx1"/>
                </a:solidFill>
                <a:effectLst/>
                <a:latin typeface="Candara" panose="020E0502030303020204" pitchFamily="34" charset="0"/>
                <a:cs typeface="Times New Roman" panose="02020603050405020304" pitchFamily="18" charset="0"/>
              </a:rPr>
              <a:t>– Introduction, </a:t>
            </a:r>
            <a:r>
              <a:rPr lang="en-US" sz="2000" b="1" dirty="0" smtClean="0">
                <a:solidFill>
                  <a:schemeClr val="tx1"/>
                </a:solidFill>
                <a:effectLst/>
                <a:latin typeface="Candara" panose="020E0502030303020204" pitchFamily="34" charset="0"/>
                <a:cs typeface="Times New Roman" panose="02020603050405020304" pitchFamily="18" charset="0"/>
              </a:rPr>
              <a:t>Epidemic and </a:t>
            </a:r>
            <a:r>
              <a:rPr lang="en-US" sz="2000" b="1" dirty="0">
                <a:solidFill>
                  <a:schemeClr val="tx1"/>
                </a:solidFill>
                <a:effectLst/>
                <a:latin typeface="Candara" panose="020E0502030303020204" pitchFamily="34" charset="0"/>
                <a:cs typeface="Times New Roman" panose="02020603050405020304" pitchFamily="18" charset="0"/>
              </a:rPr>
              <a:t>Stats (</a:t>
            </a:r>
            <a:r>
              <a:rPr lang="en-US" sz="2000" b="1" dirty="0" smtClean="0">
                <a:solidFill>
                  <a:schemeClr val="tx1"/>
                </a:solidFill>
                <a:effectLst/>
                <a:latin typeface="Candara" panose="020E0502030303020204" pitchFamily="34" charset="0"/>
                <a:cs typeface="Times New Roman" panose="02020603050405020304" pitchFamily="18" charset="0"/>
              </a:rPr>
              <a:t>15 minutes)</a:t>
            </a:r>
            <a:endParaRPr lang="en-US" sz="2000" b="1" dirty="0">
              <a:solidFill>
                <a:schemeClr val="tx1"/>
              </a:solidFill>
              <a:latin typeface="Candara" panose="020E0502030303020204" pitchFamily="34" charset="0"/>
              <a:cs typeface="Times New Roman" panose="02020603050405020304" pitchFamily="18" charset="0"/>
            </a:endParaRPr>
          </a:p>
          <a:p>
            <a:pPr>
              <a:buFont typeface="Arial" charset="0"/>
              <a:buChar char="•"/>
            </a:pPr>
            <a:r>
              <a:rPr lang="en-US" sz="2000" b="1" i="1" dirty="0" smtClean="0">
                <a:solidFill>
                  <a:schemeClr val="tx1"/>
                </a:solidFill>
                <a:effectLst/>
                <a:latin typeface="Candara" panose="020E0502030303020204" pitchFamily="34" charset="0"/>
                <a:cs typeface="Times New Roman" panose="02020603050405020304" pitchFamily="18" charset="0"/>
              </a:rPr>
              <a:t>Emily</a:t>
            </a:r>
            <a:r>
              <a:rPr lang="en-US" sz="2000" b="1" dirty="0" smtClean="0">
                <a:solidFill>
                  <a:schemeClr val="tx1"/>
                </a:solidFill>
                <a:effectLst/>
                <a:latin typeface="Candara" panose="020E0502030303020204" pitchFamily="34" charset="0"/>
                <a:cs typeface="Times New Roman" panose="02020603050405020304" pitchFamily="18" charset="0"/>
              </a:rPr>
              <a:t> </a:t>
            </a:r>
            <a:r>
              <a:rPr lang="en-US" sz="2000" b="1" dirty="0">
                <a:solidFill>
                  <a:schemeClr val="tx1"/>
                </a:solidFill>
                <a:effectLst/>
                <a:latin typeface="Candara" panose="020E0502030303020204" pitchFamily="34" charset="0"/>
                <a:cs typeface="Times New Roman" panose="02020603050405020304" pitchFamily="18" charset="0"/>
              </a:rPr>
              <a:t>– East End </a:t>
            </a:r>
            <a:r>
              <a:rPr lang="en-US" sz="2000" b="1" dirty="0" smtClean="0">
                <a:solidFill>
                  <a:schemeClr val="tx1"/>
                </a:solidFill>
                <a:effectLst/>
                <a:latin typeface="Candara" panose="020E0502030303020204" pitchFamily="34" charset="0"/>
                <a:cs typeface="Times New Roman" panose="02020603050405020304" pitchFamily="18" charset="0"/>
              </a:rPr>
              <a:t>Community Interventions (Logistics</a:t>
            </a:r>
            <a:r>
              <a:rPr lang="en-US" sz="2000" b="1" dirty="0">
                <a:solidFill>
                  <a:schemeClr val="tx1"/>
                </a:solidFill>
                <a:effectLst/>
                <a:latin typeface="Candara" panose="020E0502030303020204" pitchFamily="34" charset="0"/>
                <a:cs typeface="Times New Roman" panose="02020603050405020304" pitchFamily="18" charset="0"/>
              </a:rPr>
              <a:t>, 20 minutes) </a:t>
            </a:r>
            <a:endParaRPr lang="en-US" sz="2000" b="1" dirty="0" smtClean="0">
              <a:solidFill>
                <a:schemeClr val="tx1"/>
              </a:solidFill>
              <a:effectLst/>
              <a:latin typeface="Candara" panose="020E0502030303020204" pitchFamily="34" charset="0"/>
              <a:cs typeface="Times New Roman" panose="02020603050405020304" pitchFamily="18" charset="0"/>
            </a:endParaRPr>
          </a:p>
          <a:p>
            <a:pPr>
              <a:buFont typeface="Arial" charset="0"/>
              <a:buChar char="•"/>
            </a:pPr>
            <a:r>
              <a:rPr lang="en-US" sz="2000" b="1" i="1" dirty="0" smtClean="0">
                <a:solidFill>
                  <a:schemeClr val="tx1"/>
                </a:solidFill>
                <a:latin typeface="Candara" panose="020E0502030303020204" pitchFamily="34" charset="0"/>
                <a:cs typeface="Times New Roman" panose="02020603050405020304" pitchFamily="18" charset="0"/>
              </a:rPr>
              <a:t>Mary</a:t>
            </a:r>
            <a:r>
              <a:rPr lang="en-US" sz="2000" b="1" dirty="0" smtClean="0">
                <a:solidFill>
                  <a:schemeClr val="tx1"/>
                </a:solidFill>
                <a:latin typeface="Candara" panose="020E0502030303020204" pitchFamily="34" charset="0"/>
                <a:cs typeface="Times New Roman" panose="02020603050405020304" pitchFamily="18" charset="0"/>
              </a:rPr>
              <a:t> – Definition of Certified Peer Supporters (CPS)</a:t>
            </a:r>
            <a:endParaRPr lang="en-US" sz="2000" b="1" dirty="0">
              <a:solidFill>
                <a:schemeClr val="tx1"/>
              </a:solidFill>
              <a:effectLst/>
              <a:latin typeface="Candara" panose="020E0502030303020204" pitchFamily="34" charset="0"/>
              <a:cs typeface="Times New Roman" panose="02020603050405020304" pitchFamily="18" charset="0"/>
            </a:endParaRPr>
          </a:p>
          <a:p>
            <a:pPr>
              <a:buFont typeface="Arial" charset="0"/>
              <a:buChar char="•"/>
            </a:pPr>
            <a:r>
              <a:rPr lang="en-US" sz="2000" b="1" i="1" dirty="0" smtClean="0">
                <a:solidFill>
                  <a:schemeClr val="tx1"/>
                </a:solidFill>
                <a:latin typeface="Candara" panose="020E0502030303020204" pitchFamily="34" charset="0"/>
                <a:cs typeface="Times New Roman" panose="02020603050405020304" pitchFamily="18" charset="0"/>
              </a:rPr>
              <a:t>Alan </a:t>
            </a:r>
            <a:r>
              <a:rPr lang="en-US" sz="2000" b="1" dirty="0" smtClean="0">
                <a:solidFill>
                  <a:schemeClr val="tx1"/>
                </a:solidFill>
                <a:latin typeface="Candara" panose="020E0502030303020204" pitchFamily="34" charset="0"/>
                <a:cs typeface="Times New Roman" panose="02020603050405020304" pitchFamily="18" charset="0"/>
              </a:rPr>
              <a:t> </a:t>
            </a:r>
            <a:r>
              <a:rPr lang="en-US" sz="2000" b="1" dirty="0">
                <a:solidFill>
                  <a:schemeClr val="tx1"/>
                </a:solidFill>
                <a:latin typeface="Candara" panose="020E0502030303020204" pitchFamily="34" charset="0"/>
                <a:cs typeface="Times New Roman" panose="02020603050405020304" pitchFamily="18" charset="0"/>
              </a:rPr>
              <a:t>- </a:t>
            </a:r>
            <a:r>
              <a:rPr lang="en-US" sz="2000" b="1" dirty="0" smtClean="0">
                <a:solidFill>
                  <a:schemeClr val="tx1"/>
                </a:solidFill>
                <a:latin typeface="Candara" panose="020E0502030303020204" pitchFamily="34" charset="0"/>
                <a:cs typeface="Times New Roman" panose="02020603050405020304" pitchFamily="18" charset="0"/>
              </a:rPr>
              <a:t>What is the Dayton Fellowship Club?</a:t>
            </a:r>
          </a:p>
          <a:p>
            <a:pPr lvl="3">
              <a:buFont typeface="Arial" charset="0"/>
              <a:buChar char="•"/>
            </a:pPr>
            <a:r>
              <a:rPr lang="en-US" sz="2000" b="1" dirty="0" smtClean="0">
                <a:solidFill>
                  <a:schemeClr val="tx1"/>
                </a:solidFill>
                <a:latin typeface="Candara" panose="020E0502030303020204" pitchFamily="34" charset="0"/>
                <a:cs typeface="Times New Roman" panose="02020603050405020304" pitchFamily="18" charset="0"/>
              </a:rPr>
              <a:t>Personal experience as a certified peer supporter (15 minutes)</a:t>
            </a:r>
            <a:endParaRPr lang="en-US" sz="2000" b="1" dirty="0">
              <a:solidFill>
                <a:schemeClr val="tx1"/>
              </a:solidFill>
              <a:latin typeface="Candara" panose="020E0502030303020204" pitchFamily="34" charset="0"/>
              <a:cs typeface="Times New Roman" panose="02020603050405020304" pitchFamily="18" charset="0"/>
            </a:endParaRPr>
          </a:p>
          <a:p>
            <a:pPr>
              <a:buFont typeface="Arial" charset="0"/>
              <a:buChar char="•"/>
            </a:pPr>
            <a:r>
              <a:rPr lang="en-US" sz="2000" b="1" i="1" dirty="0" smtClean="0">
                <a:solidFill>
                  <a:schemeClr val="tx1"/>
                </a:solidFill>
                <a:latin typeface="Candara" panose="020E0502030303020204" pitchFamily="34" charset="0"/>
                <a:cs typeface="Times New Roman" panose="02020603050405020304" pitchFamily="18" charset="0"/>
              </a:rPr>
              <a:t>Mary</a:t>
            </a:r>
            <a:r>
              <a:rPr lang="en-US" sz="2000" b="1" dirty="0" smtClean="0">
                <a:solidFill>
                  <a:schemeClr val="tx1"/>
                </a:solidFill>
                <a:latin typeface="Candara" panose="020E0502030303020204" pitchFamily="34" charset="0"/>
                <a:cs typeface="Times New Roman" panose="02020603050405020304" pitchFamily="18" charset="0"/>
              </a:rPr>
              <a:t> - Barriers </a:t>
            </a:r>
            <a:r>
              <a:rPr lang="en-US" sz="2000" b="1" dirty="0">
                <a:solidFill>
                  <a:schemeClr val="tx1"/>
                </a:solidFill>
                <a:latin typeface="Candara" panose="020E0502030303020204" pitchFamily="34" charset="0"/>
                <a:cs typeface="Times New Roman" panose="02020603050405020304" pitchFamily="18" charset="0"/>
              </a:rPr>
              <a:t>we encountered Lessons learned (</a:t>
            </a:r>
            <a:r>
              <a:rPr lang="en-US" sz="2000" b="1" dirty="0" smtClean="0">
                <a:solidFill>
                  <a:schemeClr val="tx1"/>
                </a:solidFill>
                <a:latin typeface="Candara" panose="020E0502030303020204" pitchFamily="34" charset="0"/>
                <a:cs typeface="Times New Roman" panose="02020603050405020304" pitchFamily="18" charset="0"/>
              </a:rPr>
              <a:t>15 </a:t>
            </a:r>
            <a:r>
              <a:rPr lang="en-US" sz="2000" b="1" dirty="0">
                <a:solidFill>
                  <a:schemeClr val="tx1"/>
                </a:solidFill>
                <a:latin typeface="Candara" panose="020E0502030303020204" pitchFamily="34" charset="0"/>
                <a:cs typeface="Times New Roman" panose="02020603050405020304" pitchFamily="18" charset="0"/>
              </a:rPr>
              <a:t>minutes</a:t>
            </a:r>
            <a:r>
              <a:rPr lang="en-US" sz="2000" b="1" dirty="0" smtClean="0">
                <a:solidFill>
                  <a:schemeClr val="tx1"/>
                </a:solidFill>
                <a:latin typeface="Candara" panose="020E0502030303020204" pitchFamily="34" charset="0"/>
                <a:cs typeface="Times New Roman" panose="02020603050405020304" pitchFamily="18" charset="0"/>
              </a:rPr>
              <a:t>)</a:t>
            </a:r>
          </a:p>
          <a:p>
            <a:pPr>
              <a:buFont typeface="Arial" charset="0"/>
              <a:buChar char="•"/>
            </a:pPr>
            <a:r>
              <a:rPr lang="en-US" sz="2000" b="1" i="1" dirty="0" smtClean="0">
                <a:solidFill>
                  <a:schemeClr val="tx1"/>
                </a:solidFill>
                <a:latin typeface="Candara" panose="020E0502030303020204" pitchFamily="34" charset="0"/>
                <a:cs typeface="Times New Roman" panose="02020603050405020304" pitchFamily="18" charset="0"/>
              </a:rPr>
              <a:t>All</a:t>
            </a:r>
            <a:r>
              <a:rPr lang="en-US" sz="2000" b="1" dirty="0" smtClean="0">
                <a:solidFill>
                  <a:schemeClr val="tx1"/>
                </a:solidFill>
                <a:latin typeface="Candara" panose="020E0502030303020204" pitchFamily="34" charset="0"/>
                <a:cs typeface="Times New Roman" panose="02020603050405020304" pitchFamily="18" charset="0"/>
              </a:rPr>
              <a:t>- What can you do?</a:t>
            </a:r>
            <a:endParaRPr lang="en-US" sz="2000" b="1" dirty="0">
              <a:solidFill>
                <a:schemeClr val="tx1"/>
              </a:solidFill>
              <a:latin typeface="Candara" panose="020E0502030303020204" pitchFamily="34" charset="0"/>
              <a:cs typeface="Times New Roman" panose="02020603050405020304" pitchFamily="18" charset="0"/>
            </a:endParaRPr>
          </a:p>
          <a:p>
            <a:pPr>
              <a:buFont typeface="Arial" charset="0"/>
              <a:buChar char="•"/>
            </a:pPr>
            <a:r>
              <a:rPr lang="en-US" sz="2000" b="1" i="1" dirty="0" smtClean="0">
                <a:solidFill>
                  <a:schemeClr val="tx1"/>
                </a:solidFill>
                <a:latin typeface="Candara" panose="020E0502030303020204" pitchFamily="34" charset="0"/>
                <a:cs typeface="Times New Roman" panose="02020603050405020304" pitchFamily="18" charset="0"/>
              </a:rPr>
              <a:t>All </a:t>
            </a:r>
            <a:r>
              <a:rPr lang="en-US" sz="2000" b="1" dirty="0" smtClean="0">
                <a:solidFill>
                  <a:schemeClr val="tx2">
                    <a:lumMod val="40000"/>
                    <a:lumOff val="60000"/>
                  </a:schemeClr>
                </a:solidFill>
                <a:latin typeface="Candara" panose="020E0502030303020204" pitchFamily="34" charset="0"/>
                <a:cs typeface="Times New Roman" panose="02020603050405020304" pitchFamily="18" charset="0"/>
              </a:rPr>
              <a:t>- </a:t>
            </a:r>
            <a:r>
              <a:rPr lang="en-US" sz="2000" b="1" dirty="0" smtClean="0">
                <a:solidFill>
                  <a:schemeClr val="tx1"/>
                </a:solidFill>
                <a:effectLst/>
                <a:latin typeface="Candara" panose="020E0502030303020204" pitchFamily="34" charset="0"/>
                <a:cs typeface="Times New Roman" panose="02020603050405020304" pitchFamily="18" charset="0"/>
              </a:rPr>
              <a:t>Question </a:t>
            </a:r>
            <a:r>
              <a:rPr lang="en-US" sz="2000" b="1" dirty="0">
                <a:solidFill>
                  <a:schemeClr val="tx1"/>
                </a:solidFill>
                <a:effectLst/>
                <a:latin typeface="Candara" panose="020E0502030303020204" pitchFamily="34" charset="0"/>
                <a:cs typeface="Times New Roman" panose="02020603050405020304" pitchFamily="18" charset="0"/>
              </a:rPr>
              <a:t>and answer </a:t>
            </a:r>
            <a:r>
              <a:rPr lang="en-US" sz="2000" b="1" dirty="0" smtClean="0">
                <a:solidFill>
                  <a:schemeClr val="tx1"/>
                </a:solidFill>
                <a:effectLst/>
                <a:latin typeface="Candara" panose="020E0502030303020204" pitchFamily="34" charset="0"/>
                <a:cs typeface="Times New Roman" panose="02020603050405020304" pitchFamily="18" charset="0"/>
              </a:rPr>
              <a:t>(</a:t>
            </a:r>
            <a:r>
              <a:rPr lang="en-US" sz="2000" b="1" dirty="0" smtClean="0">
                <a:solidFill>
                  <a:schemeClr val="tx1"/>
                </a:solidFill>
                <a:latin typeface="Candara" panose="020E0502030303020204" pitchFamily="34" charset="0"/>
                <a:cs typeface="Times New Roman" panose="02020603050405020304" pitchFamily="18" charset="0"/>
              </a:rPr>
              <a:t>20</a:t>
            </a:r>
            <a:r>
              <a:rPr lang="en-US" sz="2000" b="1" dirty="0" smtClean="0">
                <a:solidFill>
                  <a:schemeClr val="tx1"/>
                </a:solidFill>
                <a:effectLst/>
                <a:latin typeface="Candara" panose="020E0502030303020204" pitchFamily="34" charset="0"/>
                <a:cs typeface="Times New Roman" panose="02020603050405020304" pitchFamily="18" charset="0"/>
              </a:rPr>
              <a:t> </a:t>
            </a:r>
            <a:r>
              <a:rPr lang="en-US" sz="2000" b="1" dirty="0">
                <a:solidFill>
                  <a:schemeClr val="tx1"/>
                </a:solidFill>
                <a:effectLst/>
                <a:latin typeface="Candara" panose="020E0502030303020204" pitchFamily="34" charset="0"/>
                <a:cs typeface="Times New Roman" panose="02020603050405020304" pitchFamily="18" charset="0"/>
              </a:rPr>
              <a:t>minutes)</a:t>
            </a:r>
          </a:p>
        </p:txBody>
      </p:sp>
      <p:sp>
        <p:nvSpPr>
          <p:cNvPr id="2" name="Title 1"/>
          <p:cNvSpPr>
            <a:spLocks noGrp="1"/>
          </p:cNvSpPr>
          <p:nvPr>
            <p:ph type="title"/>
          </p:nvPr>
        </p:nvSpPr>
        <p:spPr/>
        <p:txBody>
          <a:bodyPr>
            <a:normAutofit/>
          </a:bodyPr>
          <a:lstStyle/>
          <a:p>
            <a:r>
              <a:rPr lang="en-US" sz="4800" dirty="0">
                <a:solidFill>
                  <a:schemeClr val="bg1"/>
                </a:solidFill>
                <a:latin typeface="+mn-lt"/>
                <a:cs typeface="Arial" panose="020B0604020202020204" pitchFamily="34" charset="0"/>
              </a:rPr>
              <a:t>Agenda </a:t>
            </a:r>
            <a:r>
              <a:rPr lang="en-US" sz="4800" dirty="0" smtClean="0">
                <a:solidFill>
                  <a:schemeClr val="bg1"/>
                </a:solidFill>
                <a:latin typeface="+mn-lt"/>
                <a:cs typeface="Arial" panose="020B0604020202020204" pitchFamily="34" charset="0"/>
              </a:rPr>
              <a:t>(2:00-3:30)</a:t>
            </a:r>
            <a:endParaRPr lang="en-US" sz="48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4204968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806" y="2224777"/>
            <a:ext cx="7612064" cy="4182035"/>
          </a:xfrm>
        </p:spPr>
        <p:txBody>
          <a:bodyPr>
            <a:normAutofit fontScale="85000" lnSpcReduction="20000"/>
          </a:bodyPr>
          <a:lstStyle/>
          <a:p>
            <a:r>
              <a:rPr lang="en-US" dirty="0">
                <a:solidFill>
                  <a:schemeClr val="tx1"/>
                </a:solidFill>
                <a:latin typeface="Candara" panose="020E0502030303020204" pitchFamily="34" charset="0"/>
                <a:cs typeface="Times New Roman" panose="02020603050405020304" pitchFamily="18" charset="0"/>
              </a:rPr>
              <a:t>Getting Recovery Options Working (GROW) </a:t>
            </a:r>
          </a:p>
          <a:p>
            <a:endParaRPr lang="en-US" dirty="0">
              <a:solidFill>
                <a:schemeClr val="tx1"/>
              </a:solidFill>
              <a:latin typeface="Candara" panose="020E0502030303020204" pitchFamily="34" charset="0"/>
              <a:cs typeface="Times New Roman" panose="02020603050405020304" pitchFamily="18" charset="0"/>
            </a:endParaRPr>
          </a:p>
          <a:p>
            <a:r>
              <a:rPr lang="en-US" dirty="0">
                <a:solidFill>
                  <a:schemeClr val="tx1"/>
                </a:solidFill>
                <a:latin typeface="Candara" panose="020E0502030303020204" pitchFamily="34" charset="0"/>
                <a:cs typeface="Times New Roman" panose="02020603050405020304" pitchFamily="18" charset="0"/>
              </a:rPr>
              <a:t>GROW - outreach team consists of law enforcement, a Medically Assisted Treatment (MAT) provider, peer-and-family support service provider, and an individual from a local community based organization.</a:t>
            </a:r>
          </a:p>
          <a:p>
            <a:pPr marL="0" indent="0">
              <a:buNone/>
            </a:pPr>
            <a:endParaRPr lang="en-US" dirty="0">
              <a:solidFill>
                <a:schemeClr val="tx1"/>
              </a:solidFill>
              <a:latin typeface="Candara" panose="020E0502030303020204" pitchFamily="34" charset="0"/>
              <a:cs typeface="Times New Roman" panose="02020603050405020304" pitchFamily="18" charset="0"/>
            </a:endParaRPr>
          </a:p>
          <a:p>
            <a:r>
              <a:rPr lang="en-US" dirty="0">
                <a:solidFill>
                  <a:schemeClr val="tx1"/>
                </a:solidFill>
                <a:latin typeface="Candara" panose="020E0502030303020204" pitchFamily="34" charset="0"/>
                <a:cs typeface="Times New Roman" panose="02020603050405020304" pitchFamily="18" charset="0"/>
              </a:rPr>
              <a:t>Conduct weekly home visits to individuals (and or their families) who have undergone a naloxone resuscitation within the past week. </a:t>
            </a:r>
          </a:p>
          <a:p>
            <a:pPr marL="0" indent="0">
              <a:buNone/>
            </a:pPr>
            <a:endParaRPr lang="en-US" dirty="0">
              <a:solidFill>
                <a:schemeClr val="tx1"/>
              </a:solidFill>
              <a:latin typeface="Candara" panose="020E0502030303020204" pitchFamily="34" charset="0"/>
              <a:cs typeface="Times New Roman" panose="02020603050405020304" pitchFamily="18" charset="0"/>
            </a:endParaRPr>
          </a:p>
          <a:p>
            <a:r>
              <a:rPr lang="en-US" dirty="0">
                <a:solidFill>
                  <a:schemeClr val="tx1"/>
                </a:solidFill>
                <a:latin typeface="Candara" panose="020E0502030303020204" pitchFamily="34" charset="0"/>
                <a:cs typeface="Times New Roman" panose="02020603050405020304" pitchFamily="18" charset="0"/>
              </a:rPr>
              <a:t>Purpose is to deliver information kits about resources available in the community, provide naloxone refills, and encourage and support the decision to seek treatment.</a:t>
            </a:r>
            <a:endParaRPr lang="en-US" dirty="0">
              <a:solidFill>
                <a:schemeClr val="tx1"/>
              </a:solidFill>
              <a:effectLst/>
              <a:latin typeface="Candara" panose="020E0502030303020204" pitchFamily="34" charset="0"/>
              <a:cs typeface="Times New Roman" panose="02020603050405020304" pitchFamily="18" charset="0"/>
            </a:endParaRPr>
          </a:p>
          <a:p>
            <a:pPr marL="0" indent="0">
              <a:buNone/>
            </a:pPr>
            <a:endParaRPr lang="en-US" dirty="0">
              <a:solidFill>
                <a:schemeClr val="tx1"/>
              </a:solidFill>
              <a:effectLst/>
              <a:latin typeface="Times New Roman" panose="02020603050405020304" pitchFamily="18" charset="0"/>
              <a:cs typeface="Times New Roman" panose="02020603050405020304" pitchFamily="18" charset="0"/>
            </a:endParaRPr>
          </a:p>
          <a:p>
            <a:endParaRPr lang="en-US" dirty="0">
              <a:latin typeface="Tahoma"/>
              <a:cs typeface="Tahoma"/>
            </a:endParaRPr>
          </a:p>
          <a:p>
            <a:endParaRPr lang="en-US" dirty="0">
              <a:latin typeface="Calibri Light" panose="020F0302020204030204" pitchFamily="34" charset="0"/>
            </a:endParaRPr>
          </a:p>
        </p:txBody>
      </p:sp>
      <p:sp>
        <p:nvSpPr>
          <p:cNvPr id="2" name="Title 1"/>
          <p:cNvSpPr>
            <a:spLocks noGrp="1"/>
          </p:cNvSpPr>
          <p:nvPr>
            <p:ph type="title"/>
          </p:nvPr>
        </p:nvSpPr>
        <p:spPr/>
        <p:txBody>
          <a:bodyPr>
            <a:normAutofit fontScale="90000"/>
          </a:bodyPr>
          <a:lstStyle/>
          <a:p>
            <a:r>
              <a:rPr lang="en-US" dirty="0">
                <a:solidFill>
                  <a:schemeClr val="tx1"/>
                </a:solidFill>
                <a:latin typeface="+mn-lt"/>
                <a:cs typeface="Arial" panose="020B0604020202020204" pitchFamily="34" charset="0"/>
              </a:rPr>
              <a:t>Evolution and Next </a:t>
            </a:r>
            <a:r>
              <a:rPr lang="en-US" dirty="0" smtClean="0">
                <a:solidFill>
                  <a:schemeClr val="tx1"/>
                </a:solidFill>
                <a:latin typeface="+mn-lt"/>
                <a:cs typeface="Arial" panose="020B0604020202020204" pitchFamily="34" charset="0"/>
              </a:rPr>
              <a:t>Steps at </a:t>
            </a:r>
            <a:br>
              <a:rPr lang="en-US" dirty="0" smtClean="0">
                <a:solidFill>
                  <a:schemeClr val="tx1"/>
                </a:solidFill>
                <a:latin typeface="+mn-lt"/>
                <a:cs typeface="Arial" panose="020B0604020202020204" pitchFamily="34" charset="0"/>
              </a:rPr>
            </a:br>
            <a:r>
              <a:rPr lang="en-US" dirty="0" smtClean="0">
                <a:solidFill>
                  <a:schemeClr val="tx1"/>
                </a:solidFill>
                <a:latin typeface="+mn-lt"/>
                <a:cs typeface="Arial" panose="020B0604020202020204" pitchFamily="34" charset="0"/>
              </a:rPr>
              <a:t>East End: </a:t>
            </a:r>
            <a:r>
              <a:rPr lang="en-US" dirty="0">
                <a:solidFill>
                  <a:schemeClr val="tx1"/>
                </a:solidFill>
                <a:latin typeface="+mn-lt"/>
                <a:cs typeface="Arial" panose="020B0604020202020204" pitchFamily="34" charset="0"/>
              </a:rPr>
              <a:t>GROW </a:t>
            </a:r>
            <a:endParaRPr lang="en-US" sz="12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15697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411" y="2449080"/>
            <a:ext cx="7631724" cy="4182035"/>
          </a:xfrm>
        </p:spPr>
        <p:txBody>
          <a:bodyPr>
            <a:normAutofit fontScale="92500"/>
          </a:bodyPr>
          <a:lstStyle/>
          <a:p>
            <a:pPr>
              <a:buFont typeface="Arial" charset="0"/>
              <a:buChar char="•"/>
            </a:pPr>
            <a:r>
              <a:rPr lang="en-US" dirty="0" smtClean="0">
                <a:solidFill>
                  <a:schemeClr val="tx1"/>
                </a:solidFill>
              </a:rPr>
              <a:t>In </a:t>
            </a:r>
            <a:r>
              <a:rPr lang="en-US" dirty="0">
                <a:solidFill>
                  <a:schemeClr val="tx1"/>
                </a:solidFill>
              </a:rPr>
              <a:t>2017, East End was awarded in the first round of competitive </a:t>
            </a:r>
            <a:r>
              <a:rPr lang="en-US" dirty="0" err="1">
                <a:solidFill>
                  <a:schemeClr val="tx1"/>
                </a:solidFill>
              </a:rPr>
              <a:t>subawards</a:t>
            </a:r>
            <a:r>
              <a:rPr lang="en-US" dirty="0">
                <a:solidFill>
                  <a:schemeClr val="tx1"/>
                </a:solidFill>
              </a:rPr>
              <a:t> for the Combating Opioid Overdose though Community-level Intervention (COOCLI) grant </a:t>
            </a:r>
            <a:r>
              <a:rPr lang="en-US" dirty="0" smtClean="0">
                <a:solidFill>
                  <a:schemeClr val="tx1"/>
                </a:solidFill>
              </a:rPr>
              <a:t>program.</a:t>
            </a:r>
          </a:p>
          <a:p>
            <a:pPr marL="0" indent="0">
              <a:buNone/>
            </a:pPr>
            <a:r>
              <a:rPr lang="en-US" dirty="0" smtClean="0">
                <a:solidFill>
                  <a:schemeClr val="tx1"/>
                </a:solidFill>
              </a:rPr>
              <a:t> </a:t>
            </a:r>
          </a:p>
          <a:p>
            <a:pPr>
              <a:buFont typeface="Arial" charset="0"/>
              <a:buChar char="•"/>
            </a:pPr>
            <a:r>
              <a:rPr lang="en-US" dirty="0" smtClean="0">
                <a:solidFill>
                  <a:schemeClr val="tx1"/>
                </a:solidFill>
              </a:rPr>
              <a:t>East End hired two </a:t>
            </a:r>
            <a:r>
              <a:rPr lang="en-US" dirty="0">
                <a:solidFill>
                  <a:schemeClr val="tx1"/>
                </a:solidFill>
              </a:rPr>
              <a:t>full-time Certified Peer Supporters (CPS) to work with the GROW and C4C initiatives and conduct a study to evaluate the effectiveness of peer support services. </a:t>
            </a:r>
            <a:endParaRPr lang="en-US" dirty="0" smtClean="0">
              <a:solidFill>
                <a:schemeClr val="tx1"/>
              </a:solidFill>
            </a:endParaRPr>
          </a:p>
          <a:p>
            <a:pPr>
              <a:buFont typeface="Arial" charset="0"/>
              <a:buChar char="•"/>
            </a:pPr>
            <a:endParaRPr lang="en-US" sz="2000" dirty="0" smtClean="0"/>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ndParaRPr>
          </a:p>
        </p:txBody>
      </p:sp>
      <p:sp>
        <p:nvSpPr>
          <p:cNvPr id="2" name="Title 1"/>
          <p:cNvSpPr>
            <a:spLocks noGrp="1"/>
          </p:cNvSpPr>
          <p:nvPr>
            <p:ph type="title"/>
          </p:nvPr>
        </p:nvSpPr>
        <p:spPr>
          <a:xfrm>
            <a:off x="146650" y="484417"/>
            <a:ext cx="8885208" cy="1417638"/>
          </a:xfrm>
        </p:spPr>
        <p:txBody>
          <a:bodyPr/>
          <a:lstStyle/>
          <a:p>
            <a:r>
              <a:rPr lang="en-US" sz="4000" dirty="0" smtClean="0">
                <a:solidFill>
                  <a:schemeClr val="tx1"/>
                </a:solidFill>
                <a:effectLst/>
                <a:latin typeface="Candara" panose="020E0502030303020204" pitchFamily="34" charset="0"/>
                <a:cs typeface="Arial" panose="020B0604020202020204" pitchFamily="34" charset="0"/>
              </a:rPr>
              <a:t>COOCLI Grant (P4C)</a:t>
            </a:r>
            <a:endParaRPr lang="en-US" sz="1200" dirty="0">
              <a:solidFill>
                <a:schemeClr val="tx1"/>
              </a:solidFill>
              <a:effectLst/>
              <a:latin typeface="Candara" panose="020E0502030303020204" pitchFamily="34" charset="0"/>
              <a:cs typeface="Tahoma"/>
            </a:endParaRPr>
          </a:p>
        </p:txBody>
      </p:sp>
    </p:spTree>
    <p:extLst>
      <p:ext uri="{BB962C8B-B14F-4D97-AF65-F5344CB8AC3E}">
        <p14:creationId xmlns:p14="http://schemas.microsoft.com/office/powerpoint/2010/main" val="30015176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411" y="2449080"/>
            <a:ext cx="7631724" cy="4182035"/>
          </a:xfrm>
        </p:spPr>
        <p:txBody>
          <a:bodyPr>
            <a:normAutofit fontScale="92500" lnSpcReduction="20000"/>
          </a:bodyPr>
          <a:lstStyle/>
          <a:p>
            <a:pPr marL="0" indent="0">
              <a:buNone/>
            </a:pPr>
            <a:endParaRPr lang="en-US" sz="2000" dirty="0" smtClean="0"/>
          </a:p>
          <a:p>
            <a:pPr>
              <a:buFont typeface="Arial" charset="0"/>
              <a:buChar char="•"/>
            </a:pPr>
            <a:r>
              <a:rPr lang="en-US" dirty="0" smtClean="0">
                <a:solidFill>
                  <a:schemeClr val="tx1"/>
                </a:solidFill>
              </a:rPr>
              <a:t>In </a:t>
            </a:r>
            <a:r>
              <a:rPr lang="en-US" dirty="0">
                <a:solidFill>
                  <a:schemeClr val="tx1"/>
                </a:solidFill>
              </a:rPr>
              <a:t>the first three quarters of this grant, CPS made 58 new contacts at C4C events, engaged 87 new contacts through GROW home visits, and helped 31 GROW contacts enter </a:t>
            </a:r>
            <a:r>
              <a:rPr lang="en-US" dirty="0" smtClean="0">
                <a:solidFill>
                  <a:schemeClr val="tx1"/>
                </a:solidFill>
              </a:rPr>
              <a:t>treatment.</a:t>
            </a:r>
          </a:p>
          <a:p>
            <a:pPr marL="0" indent="0">
              <a:buNone/>
            </a:pPr>
            <a:r>
              <a:rPr lang="en-US" dirty="0" smtClean="0">
                <a:solidFill>
                  <a:schemeClr val="tx1"/>
                </a:solidFill>
              </a:rPr>
              <a:t> </a:t>
            </a:r>
          </a:p>
          <a:p>
            <a:pPr>
              <a:buFont typeface="Arial" charset="0"/>
              <a:buChar char="•"/>
            </a:pPr>
            <a:r>
              <a:rPr lang="en-US" dirty="0" smtClean="0">
                <a:solidFill>
                  <a:schemeClr val="tx1"/>
                </a:solidFill>
              </a:rPr>
              <a:t>The </a:t>
            </a:r>
            <a:r>
              <a:rPr lang="en-US" dirty="0">
                <a:solidFill>
                  <a:schemeClr val="tx1"/>
                </a:solidFill>
              </a:rPr>
              <a:t>proposed program for the current grant renewal application will be a continuation of the work begun with the first COOCLI grant that will allow us to enhance and expand existing efforts. </a:t>
            </a: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ndParaRPr>
          </a:p>
        </p:txBody>
      </p:sp>
      <p:sp>
        <p:nvSpPr>
          <p:cNvPr id="2" name="Title 1"/>
          <p:cNvSpPr>
            <a:spLocks noGrp="1"/>
          </p:cNvSpPr>
          <p:nvPr>
            <p:ph type="title"/>
          </p:nvPr>
        </p:nvSpPr>
        <p:spPr>
          <a:xfrm>
            <a:off x="146650" y="484417"/>
            <a:ext cx="8885208" cy="1417638"/>
          </a:xfrm>
        </p:spPr>
        <p:txBody>
          <a:bodyPr/>
          <a:lstStyle/>
          <a:p>
            <a:r>
              <a:rPr lang="en-US" sz="4000" dirty="0">
                <a:solidFill>
                  <a:schemeClr val="tx1"/>
                </a:solidFill>
                <a:latin typeface="Candara" panose="020E0502030303020204" pitchFamily="34" charset="0"/>
                <a:cs typeface="Arial" panose="020B0604020202020204" pitchFamily="34" charset="0"/>
              </a:rPr>
              <a:t>COOCLI </a:t>
            </a:r>
            <a:r>
              <a:rPr lang="en-US" sz="4000" dirty="0" smtClean="0">
                <a:solidFill>
                  <a:schemeClr val="tx1"/>
                </a:solidFill>
                <a:effectLst/>
                <a:latin typeface="Candara" panose="020E0502030303020204" pitchFamily="34" charset="0"/>
                <a:cs typeface="Arial" panose="020B0604020202020204" pitchFamily="34" charset="0"/>
              </a:rPr>
              <a:t>Grant (P4C)</a:t>
            </a:r>
            <a:endParaRPr lang="en-US" sz="1200" dirty="0">
              <a:solidFill>
                <a:schemeClr val="tx1"/>
              </a:solidFill>
              <a:effectLst/>
              <a:latin typeface="Candara" panose="020E0502030303020204" pitchFamily="34" charset="0"/>
              <a:cs typeface="Tahoma"/>
            </a:endParaRPr>
          </a:p>
        </p:txBody>
      </p:sp>
    </p:spTree>
    <p:extLst>
      <p:ext uri="{BB962C8B-B14F-4D97-AF65-F5344CB8AC3E}">
        <p14:creationId xmlns:p14="http://schemas.microsoft.com/office/powerpoint/2010/main" val="1240235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411" y="2449080"/>
            <a:ext cx="7631724" cy="4182035"/>
          </a:xfrm>
        </p:spPr>
        <p:txBody>
          <a:bodyPr>
            <a:normAutofit fontScale="92500" lnSpcReduction="20000"/>
          </a:bodyPr>
          <a:lstStyle/>
          <a:p>
            <a:pPr marL="0" indent="0">
              <a:buNone/>
            </a:pPr>
            <a:endParaRPr lang="en-US" sz="2000" dirty="0" smtClean="0"/>
          </a:p>
          <a:p>
            <a:pPr>
              <a:buFont typeface="Arial" charset="0"/>
              <a:buChar char="•"/>
            </a:pPr>
            <a:r>
              <a:rPr lang="en-US" sz="2000" b="1" dirty="0">
                <a:solidFill>
                  <a:schemeClr val="tx1"/>
                </a:solidFill>
              </a:rPr>
              <a:t>Peer support services</a:t>
            </a:r>
            <a:r>
              <a:rPr lang="en-US" sz="2000" dirty="0">
                <a:solidFill>
                  <a:schemeClr val="tx1"/>
                </a:solidFill>
              </a:rPr>
              <a:t> are an evidence-based mental health model of care which consists of a qualified peer support provider who assists individuals with their recovery from mental illness and substance use disorders. </a:t>
            </a:r>
            <a:r>
              <a:rPr lang="en-US" sz="2000" dirty="0" smtClean="0">
                <a:solidFill>
                  <a:schemeClr val="tx1"/>
                </a:solidFill>
              </a:rPr>
              <a:t> </a:t>
            </a:r>
          </a:p>
          <a:p>
            <a:pPr marL="0" indent="0">
              <a:buNone/>
            </a:pPr>
            <a:endParaRPr lang="en-US" sz="2000" dirty="0" smtClean="0">
              <a:solidFill>
                <a:schemeClr val="tx1"/>
              </a:solidFill>
            </a:endParaRPr>
          </a:p>
          <a:p>
            <a:pPr>
              <a:buFont typeface="Arial" charset="0"/>
              <a:buChar char="•"/>
            </a:pPr>
            <a:r>
              <a:rPr lang="en-US" sz="2000" b="1" dirty="0">
                <a:solidFill>
                  <a:schemeClr val="tx1"/>
                </a:solidFill>
              </a:rPr>
              <a:t>Peer specialist</a:t>
            </a:r>
            <a:r>
              <a:rPr lang="en-US" sz="2000" dirty="0">
                <a:solidFill>
                  <a:schemeClr val="tx1"/>
                </a:solidFill>
              </a:rPr>
              <a:t> services are provided by trained and certified individuals who identify as having personal lived experience with a mental health </a:t>
            </a:r>
            <a:r>
              <a:rPr lang="en-US" sz="2000" dirty="0" smtClean="0">
                <a:solidFill>
                  <a:schemeClr val="tx1"/>
                </a:solidFill>
              </a:rPr>
              <a:t>and/or </a:t>
            </a:r>
            <a:r>
              <a:rPr lang="en-US" sz="2000" dirty="0">
                <a:solidFill>
                  <a:schemeClr val="tx1"/>
                </a:solidFill>
              </a:rPr>
              <a:t>substance use </a:t>
            </a:r>
            <a:r>
              <a:rPr lang="en-US" sz="2000" dirty="0" smtClean="0">
                <a:solidFill>
                  <a:schemeClr val="tx1"/>
                </a:solidFill>
              </a:rPr>
              <a:t>condition.</a:t>
            </a:r>
          </a:p>
          <a:p>
            <a:pPr marL="0" indent="0">
              <a:buNone/>
            </a:pPr>
            <a:endParaRPr lang="en-US" sz="2000" dirty="0" smtClean="0">
              <a:solidFill>
                <a:schemeClr val="tx1"/>
              </a:solidFill>
            </a:endParaRPr>
          </a:p>
          <a:p>
            <a:pPr>
              <a:buFont typeface="Arial" charset="0"/>
              <a:buChar char="•"/>
            </a:pPr>
            <a:r>
              <a:rPr lang="en-US" sz="2000" b="1" dirty="0" smtClean="0">
                <a:solidFill>
                  <a:schemeClr val="tx1"/>
                </a:solidFill>
              </a:rPr>
              <a:t>Peer </a:t>
            </a:r>
            <a:r>
              <a:rPr lang="en-US" sz="2000" b="1" dirty="0">
                <a:solidFill>
                  <a:schemeClr val="tx1"/>
                </a:solidFill>
              </a:rPr>
              <a:t>specialists</a:t>
            </a:r>
            <a:r>
              <a:rPr lang="en-US" sz="2000" dirty="0">
                <a:solidFill>
                  <a:schemeClr val="tx1"/>
                </a:solidFill>
              </a:rPr>
              <a:t> assist individuals in developing skills and finding resources to overcome barriers to the self-identified goals.</a:t>
            </a: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ndParaRPr>
          </a:p>
        </p:txBody>
      </p:sp>
      <p:sp>
        <p:nvSpPr>
          <p:cNvPr id="2" name="Title 1"/>
          <p:cNvSpPr>
            <a:spLocks noGrp="1"/>
          </p:cNvSpPr>
          <p:nvPr>
            <p:ph type="title"/>
          </p:nvPr>
        </p:nvSpPr>
        <p:spPr>
          <a:xfrm>
            <a:off x="146650" y="484417"/>
            <a:ext cx="8885208" cy="1417638"/>
          </a:xfrm>
        </p:spPr>
        <p:txBody>
          <a:bodyPr/>
          <a:lstStyle/>
          <a:p>
            <a:r>
              <a:rPr lang="en-US" sz="4000" dirty="0" smtClean="0">
                <a:solidFill>
                  <a:schemeClr val="tx1"/>
                </a:solidFill>
                <a:effectLst/>
                <a:latin typeface="+mn-lt"/>
                <a:cs typeface="Arial" panose="020B0604020202020204" pitchFamily="34" charset="0"/>
              </a:rPr>
              <a:t>What is peer support?</a:t>
            </a:r>
            <a:endParaRPr lang="en-US" sz="1200" dirty="0">
              <a:solidFill>
                <a:schemeClr val="tx1"/>
              </a:solidFill>
              <a:effectLst/>
              <a:latin typeface="+mn-lt"/>
              <a:cs typeface="Tahoma"/>
            </a:endParaRPr>
          </a:p>
        </p:txBody>
      </p:sp>
    </p:spTree>
    <p:extLst>
      <p:ext uri="{BB962C8B-B14F-4D97-AF65-F5344CB8AC3E}">
        <p14:creationId xmlns:p14="http://schemas.microsoft.com/office/powerpoint/2010/main" val="3090910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411" y="2449080"/>
            <a:ext cx="7631724" cy="4182035"/>
          </a:xfrm>
        </p:spPr>
        <p:txBody>
          <a:bodyPr>
            <a:normAutofit fontScale="92500" lnSpcReduction="10000"/>
          </a:bodyPr>
          <a:lstStyle/>
          <a:p>
            <a:pPr marL="0" indent="0">
              <a:buNone/>
            </a:pPr>
            <a:endParaRPr lang="en-US" sz="2000" dirty="0" smtClean="0"/>
          </a:p>
          <a:p>
            <a:pPr>
              <a:buFont typeface="Arial" charset="0"/>
              <a:buChar char="•"/>
            </a:pPr>
            <a:r>
              <a:rPr lang="en-US" b="1" dirty="0">
                <a:solidFill>
                  <a:schemeClr val="tx1"/>
                </a:solidFill>
              </a:rPr>
              <a:t>Peer Support Specialists</a:t>
            </a:r>
            <a:r>
              <a:rPr lang="en-US" dirty="0">
                <a:solidFill>
                  <a:schemeClr val="tx1"/>
                </a:solidFill>
              </a:rPr>
              <a:t> strive to empower individuals to achieve their hopes, dreams, and goals, and connect them with their personal recovery journey. </a:t>
            </a:r>
            <a:endParaRPr lang="en-US" dirty="0" smtClean="0">
              <a:solidFill>
                <a:schemeClr val="tx1"/>
              </a:solidFill>
            </a:endParaRPr>
          </a:p>
          <a:p>
            <a:pPr marL="0" indent="0">
              <a:buNone/>
            </a:pPr>
            <a:endParaRPr lang="en-US" dirty="0">
              <a:solidFill>
                <a:schemeClr val="tx1"/>
              </a:solidFill>
            </a:endParaRPr>
          </a:p>
          <a:p>
            <a:pPr>
              <a:buFont typeface="Arial" charset="0"/>
              <a:buChar char="•"/>
            </a:pPr>
            <a:r>
              <a:rPr lang="en-US" b="1" dirty="0">
                <a:solidFill>
                  <a:schemeClr val="tx1"/>
                </a:solidFill>
              </a:rPr>
              <a:t>Peer support</a:t>
            </a:r>
            <a:r>
              <a:rPr lang="en-US" dirty="0">
                <a:solidFill>
                  <a:schemeClr val="tx1"/>
                </a:solidFill>
              </a:rPr>
              <a:t> is not intended to be a replacement for existing services or professional </a:t>
            </a:r>
            <a:r>
              <a:rPr lang="en-US" b="1" dirty="0">
                <a:solidFill>
                  <a:schemeClr val="tx1"/>
                </a:solidFill>
              </a:rPr>
              <a:t>roles</a:t>
            </a:r>
            <a:r>
              <a:rPr lang="en-US" dirty="0">
                <a:solidFill>
                  <a:schemeClr val="tx1"/>
                </a:solidFill>
              </a:rPr>
              <a:t>, but is designed to complement them (Bradstreet, 2006).</a:t>
            </a:r>
            <a:r>
              <a:rPr lang="en-US" sz="2000" dirty="0"/>
              <a:t> </a:t>
            </a:r>
          </a:p>
          <a:p>
            <a:pPr>
              <a:buFont typeface="Arial" charset="0"/>
              <a:buChar char="•"/>
            </a:pPr>
            <a:endParaRPr lang="en-US" sz="2000" dirty="0" smtClean="0"/>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ndParaRPr>
          </a:p>
        </p:txBody>
      </p:sp>
      <p:sp>
        <p:nvSpPr>
          <p:cNvPr id="2" name="Title 1"/>
          <p:cNvSpPr>
            <a:spLocks noGrp="1"/>
          </p:cNvSpPr>
          <p:nvPr>
            <p:ph type="title"/>
          </p:nvPr>
        </p:nvSpPr>
        <p:spPr>
          <a:xfrm>
            <a:off x="146650" y="484417"/>
            <a:ext cx="8885208" cy="1417638"/>
          </a:xfrm>
        </p:spPr>
        <p:txBody>
          <a:bodyPr/>
          <a:lstStyle/>
          <a:p>
            <a:r>
              <a:rPr lang="en-US" sz="4000" dirty="0" smtClean="0">
                <a:solidFill>
                  <a:schemeClr val="tx1"/>
                </a:solidFill>
                <a:effectLst/>
                <a:latin typeface="+mn-lt"/>
                <a:cs typeface="Arial" panose="020B0604020202020204" pitchFamily="34" charset="0"/>
              </a:rPr>
              <a:t>What are the duties of a peer </a:t>
            </a:r>
            <a:br>
              <a:rPr lang="en-US" sz="4000" dirty="0" smtClean="0">
                <a:solidFill>
                  <a:schemeClr val="tx1"/>
                </a:solidFill>
                <a:effectLst/>
                <a:latin typeface="+mn-lt"/>
                <a:cs typeface="Arial" panose="020B0604020202020204" pitchFamily="34" charset="0"/>
              </a:rPr>
            </a:br>
            <a:r>
              <a:rPr lang="en-US" sz="4000" dirty="0" smtClean="0">
                <a:solidFill>
                  <a:schemeClr val="tx1"/>
                </a:solidFill>
                <a:effectLst/>
                <a:latin typeface="+mn-lt"/>
                <a:cs typeface="Arial" panose="020B0604020202020204" pitchFamily="34" charset="0"/>
              </a:rPr>
              <a:t>support specialist?</a:t>
            </a:r>
            <a:endParaRPr lang="en-US" sz="1200" dirty="0">
              <a:solidFill>
                <a:schemeClr val="tx1"/>
              </a:solidFill>
              <a:effectLst/>
              <a:latin typeface="+mn-lt"/>
              <a:cs typeface="Tahoma"/>
            </a:endParaRPr>
          </a:p>
        </p:txBody>
      </p:sp>
    </p:spTree>
    <p:extLst>
      <p:ext uri="{BB962C8B-B14F-4D97-AF65-F5344CB8AC3E}">
        <p14:creationId xmlns:p14="http://schemas.microsoft.com/office/powerpoint/2010/main" val="27035740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411" y="2449080"/>
            <a:ext cx="7631724" cy="4182035"/>
          </a:xfrm>
        </p:spPr>
        <p:txBody>
          <a:bodyPr>
            <a:normAutofit/>
          </a:bodyPr>
          <a:lstStyle/>
          <a:p>
            <a:pPr marL="0" indent="0">
              <a:buNone/>
            </a:pPr>
            <a:endParaRPr lang="en-US" sz="2000" dirty="0" smtClean="0"/>
          </a:p>
          <a:p>
            <a:pPr>
              <a:buFont typeface="Arial" charset="0"/>
              <a:buChar char="•"/>
            </a:pPr>
            <a:r>
              <a:rPr lang="en-US" sz="2000" b="1" dirty="0">
                <a:solidFill>
                  <a:schemeClr val="tx1"/>
                </a:solidFill>
              </a:rPr>
              <a:t>Peer support</a:t>
            </a:r>
            <a:r>
              <a:rPr lang="en-US" sz="2000" dirty="0">
                <a:solidFill>
                  <a:schemeClr val="tx1"/>
                </a:solidFill>
              </a:rPr>
              <a:t> networks help create a safe, caring and inclusive space for students to connect with </a:t>
            </a:r>
            <a:r>
              <a:rPr lang="en-US" sz="2000" b="1" dirty="0" smtClean="0">
                <a:solidFill>
                  <a:schemeClr val="tx1"/>
                </a:solidFill>
              </a:rPr>
              <a:t>peers</a:t>
            </a:r>
            <a:r>
              <a:rPr lang="en-US" sz="2000" dirty="0" smtClean="0">
                <a:solidFill>
                  <a:schemeClr val="tx1"/>
                </a:solidFill>
              </a:rPr>
              <a:t>.</a:t>
            </a:r>
          </a:p>
          <a:p>
            <a:pPr>
              <a:buFont typeface="Arial" charset="0"/>
              <a:buChar char="•"/>
            </a:pPr>
            <a:endParaRPr lang="en-US" sz="2000" dirty="0">
              <a:solidFill>
                <a:schemeClr val="tx1"/>
              </a:solidFill>
            </a:endParaRPr>
          </a:p>
          <a:p>
            <a:pPr>
              <a:buFont typeface="Arial" charset="0"/>
              <a:buChar char="•"/>
            </a:pPr>
            <a:r>
              <a:rPr lang="en-US" sz="2000" dirty="0" smtClean="0">
                <a:solidFill>
                  <a:schemeClr val="tx1"/>
                </a:solidFill>
              </a:rPr>
              <a:t>They </a:t>
            </a:r>
            <a:r>
              <a:rPr lang="en-US" sz="2000" dirty="0">
                <a:solidFill>
                  <a:schemeClr val="tx1"/>
                </a:solidFill>
              </a:rPr>
              <a:t>can also increase </a:t>
            </a:r>
            <a:r>
              <a:rPr lang="en-US" sz="2000" dirty="0" smtClean="0">
                <a:solidFill>
                  <a:schemeClr val="tx1"/>
                </a:solidFill>
              </a:rPr>
              <a:t>person </a:t>
            </a:r>
            <a:r>
              <a:rPr lang="en-US" sz="2000" dirty="0">
                <a:solidFill>
                  <a:schemeClr val="tx1"/>
                </a:solidFill>
              </a:rPr>
              <a:t>sense of belonging and positive mental health by fostering meaningful relationships. </a:t>
            </a:r>
            <a:endParaRPr lang="en-US" sz="2000" dirty="0" smtClean="0">
              <a:solidFill>
                <a:schemeClr val="tx1"/>
              </a:solidFill>
            </a:endParaRPr>
          </a:p>
          <a:p>
            <a:pPr>
              <a:buFont typeface="Arial" charset="0"/>
              <a:buChar char="•"/>
            </a:pPr>
            <a:endParaRPr lang="en-US" sz="2000" dirty="0">
              <a:solidFill>
                <a:schemeClr val="tx1"/>
              </a:solidFill>
            </a:endParaRPr>
          </a:p>
          <a:p>
            <a:pPr>
              <a:buFont typeface="Arial" charset="0"/>
              <a:buChar char="•"/>
            </a:pPr>
            <a:r>
              <a:rPr lang="en-US" sz="2000" dirty="0" smtClean="0">
                <a:solidFill>
                  <a:schemeClr val="tx1"/>
                </a:solidFill>
              </a:rPr>
              <a:t>Other </a:t>
            </a:r>
            <a:r>
              <a:rPr lang="en-US" sz="2000" dirty="0">
                <a:solidFill>
                  <a:schemeClr val="tx1"/>
                </a:solidFill>
              </a:rPr>
              <a:t>positive effects of </a:t>
            </a:r>
            <a:r>
              <a:rPr lang="en-US" sz="2000" b="1" dirty="0">
                <a:solidFill>
                  <a:schemeClr val="tx1"/>
                </a:solidFill>
              </a:rPr>
              <a:t>peer support</a:t>
            </a:r>
            <a:r>
              <a:rPr lang="en-US" sz="2000" dirty="0">
                <a:solidFill>
                  <a:schemeClr val="tx1"/>
                </a:solidFill>
              </a:rPr>
              <a:t> networks include: leadership opportunities.</a:t>
            </a:r>
            <a:endParaRPr lang="en-US" sz="2000" dirty="0">
              <a:solidFill>
                <a:schemeClr val="tx1"/>
              </a:solidFill>
              <a:effectLst/>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ndParaRPr>
          </a:p>
        </p:txBody>
      </p:sp>
      <p:sp>
        <p:nvSpPr>
          <p:cNvPr id="2" name="Title 1"/>
          <p:cNvSpPr>
            <a:spLocks noGrp="1"/>
          </p:cNvSpPr>
          <p:nvPr>
            <p:ph type="title"/>
          </p:nvPr>
        </p:nvSpPr>
        <p:spPr>
          <a:xfrm>
            <a:off x="146650" y="484417"/>
            <a:ext cx="8885208" cy="1417638"/>
          </a:xfrm>
        </p:spPr>
        <p:txBody>
          <a:bodyPr/>
          <a:lstStyle/>
          <a:p>
            <a:r>
              <a:rPr lang="en-US" sz="4000" dirty="0" smtClean="0">
                <a:solidFill>
                  <a:schemeClr val="tx1"/>
                </a:solidFill>
                <a:effectLst/>
                <a:latin typeface="+mn-lt"/>
                <a:cs typeface="Arial" panose="020B0604020202020204" pitchFamily="34" charset="0"/>
              </a:rPr>
              <a:t>Why is peer </a:t>
            </a:r>
            <a:br>
              <a:rPr lang="en-US" sz="4000" dirty="0" smtClean="0">
                <a:solidFill>
                  <a:schemeClr val="tx1"/>
                </a:solidFill>
                <a:effectLst/>
                <a:latin typeface="+mn-lt"/>
                <a:cs typeface="Arial" panose="020B0604020202020204" pitchFamily="34" charset="0"/>
              </a:rPr>
            </a:br>
            <a:r>
              <a:rPr lang="en-US" sz="4000" dirty="0" smtClean="0">
                <a:solidFill>
                  <a:schemeClr val="tx1"/>
                </a:solidFill>
                <a:effectLst/>
                <a:latin typeface="+mn-lt"/>
                <a:cs typeface="Arial" panose="020B0604020202020204" pitchFamily="34" charset="0"/>
              </a:rPr>
              <a:t>support important?</a:t>
            </a:r>
            <a:endParaRPr lang="en-US" sz="1200" dirty="0">
              <a:solidFill>
                <a:schemeClr val="tx1"/>
              </a:solidFill>
              <a:effectLst/>
              <a:latin typeface="+mn-lt"/>
              <a:cs typeface="Tahoma"/>
            </a:endParaRPr>
          </a:p>
        </p:txBody>
      </p:sp>
    </p:spTree>
    <p:extLst>
      <p:ext uri="{BB962C8B-B14F-4D97-AF65-F5344CB8AC3E}">
        <p14:creationId xmlns:p14="http://schemas.microsoft.com/office/powerpoint/2010/main" val="304614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411" y="2449080"/>
            <a:ext cx="7631724" cy="4182035"/>
          </a:xfrm>
        </p:spPr>
        <p:txBody>
          <a:bodyPr>
            <a:normAutofit fontScale="85000" lnSpcReduction="20000"/>
          </a:bodyPr>
          <a:lstStyle/>
          <a:p>
            <a:pPr marL="0" indent="0">
              <a:buNone/>
            </a:pPr>
            <a:endParaRPr lang="en-US" sz="2000" dirty="0" smtClean="0">
              <a:solidFill>
                <a:schemeClr val="tx1"/>
              </a:solidFill>
            </a:endParaRPr>
          </a:p>
          <a:p>
            <a:pPr marL="0" indent="0">
              <a:buNone/>
            </a:pPr>
            <a:r>
              <a:rPr lang="en-US" sz="2000" dirty="0">
                <a:solidFill>
                  <a:schemeClr val="tx1"/>
                </a:solidFill>
                <a:latin typeface="+mj-lt"/>
              </a:rPr>
              <a:t>It is NOT your role as a Peer Support Specialist to</a:t>
            </a:r>
            <a:r>
              <a:rPr lang="en-US" sz="2000" dirty="0" smtClean="0">
                <a:solidFill>
                  <a:schemeClr val="tx1"/>
                </a:solidFill>
                <a:latin typeface="+mj-lt"/>
              </a:rPr>
              <a:t>...</a:t>
            </a:r>
          </a:p>
          <a:p>
            <a:pPr marL="0" indent="0">
              <a:buNone/>
            </a:pPr>
            <a:r>
              <a:rPr lang="en-US" sz="2000" dirty="0">
                <a:solidFill>
                  <a:schemeClr val="tx1"/>
                </a:solidFill>
                <a:effectLst/>
                <a:latin typeface="+mj-lt"/>
                <a:cs typeface="Times New Roman" panose="02020603050405020304" pitchFamily="18" charset="0"/>
              </a:rPr>
              <a:t>	</a:t>
            </a:r>
            <a:r>
              <a:rPr lang="en-US" sz="2000" dirty="0">
                <a:solidFill>
                  <a:schemeClr val="tx1"/>
                </a:solidFill>
                <a:latin typeface="+mj-lt"/>
              </a:rPr>
              <a:t>...Be a superhero (but you can wear a cape</a:t>
            </a:r>
            <a:r>
              <a:rPr lang="en-US" sz="2000" dirty="0" smtClean="0">
                <a:solidFill>
                  <a:schemeClr val="tx1"/>
                </a:solidFill>
                <a:latin typeface="+mj-lt"/>
              </a:rPr>
              <a:t>)</a:t>
            </a:r>
          </a:p>
          <a:p>
            <a:pPr marL="0" indent="0">
              <a:buNone/>
            </a:pPr>
            <a:r>
              <a:rPr lang="en-US" sz="2000" dirty="0" smtClean="0">
                <a:solidFill>
                  <a:schemeClr val="tx1"/>
                </a:solidFill>
                <a:latin typeface="+mj-lt"/>
              </a:rPr>
              <a:t>	...</a:t>
            </a:r>
            <a:r>
              <a:rPr lang="en-US" sz="2000" dirty="0">
                <a:solidFill>
                  <a:schemeClr val="tx1"/>
                </a:solidFill>
                <a:latin typeface="+mj-lt"/>
              </a:rPr>
              <a:t>Be their </a:t>
            </a:r>
            <a:r>
              <a:rPr lang="en-US" sz="2000" dirty="0" smtClean="0">
                <a:solidFill>
                  <a:schemeClr val="tx1"/>
                </a:solidFill>
                <a:latin typeface="+mj-lt"/>
              </a:rPr>
              <a:t>therapist</a:t>
            </a:r>
          </a:p>
          <a:p>
            <a:pPr marL="0" indent="0">
              <a:buNone/>
            </a:pPr>
            <a:r>
              <a:rPr lang="en-US" sz="2000" dirty="0">
                <a:solidFill>
                  <a:schemeClr val="tx1"/>
                </a:solidFill>
                <a:effectLst/>
                <a:latin typeface="+mj-lt"/>
                <a:cs typeface="Times New Roman" panose="02020603050405020304" pitchFamily="18" charset="0"/>
              </a:rPr>
              <a:t>	</a:t>
            </a:r>
            <a:r>
              <a:rPr lang="en-US" sz="2000" dirty="0">
                <a:solidFill>
                  <a:schemeClr val="tx1"/>
                </a:solidFill>
                <a:latin typeface="+mj-lt"/>
              </a:rPr>
              <a:t>...Tell them what to </a:t>
            </a:r>
            <a:r>
              <a:rPr lang="en-US" sz="2000" dirty="0" smtClean="0">
                <a:solidFill>
                  <a:schemeClr val="tx1"/>
                </a:solidFill>
                <a:latin typeface="+mj-lt"/>
              </a:rPr>
              <a:t>do</a:t>
            </a:r>
          </a:p>
          <a:p>
            <a:pPr marL="0" indent="0">
              <a:buNone/>
            </a:pPr>
            <a:r>
              <a:rPr lang="en-US" sz="2000" dirty="0">
                <a:solidFill>
                  <a:schemeClr val="tx1"/>
                </a:solidFill>
                <a:effectLst/>
                <a:latin typeface="+mj-lt"/>
                <a:cs typeface="Times New Roman" panose="02020603050405020304" pitchFamily="18" charset="0"/>
              </a:rPr>
              <a:t>	</a:t>
            </a:r>
            <a:r>
              <a:rPr lang="en-US" sz="2000" dirty="0">
                <a:solidFill>
                  <a:schemeClr val="tx1"/>
                </a:solidFill>
                <a:latin typeface="+mj-lt"/>
              </a:rPr>
              <a:t>...Be their </a:t>
            </a:r>
            <a:r>
              <a:rPr lang="en-US" sz="2000" dirty="0" smtClean="0">
                <a:solidFill>
                  <a:schemeClr val="tx1"/>
                </a:solidFill>
                <a:latin typeface="+mj-lt"/>
              </a:rPr>
              <a:t>spokesperson</a:t>
            </a:r>
          </a:p>
          <a:p>
            <a:pPr marL="0" indent="0">
              <a:buNone/>
            </a:pPr>
            <a:r>
              <a:rPr lang="en-US" sz="2000" dirty="0">
                <a:solidFill>
                  <a:schemeClr val="tx1"/>
                </a:solidFill>
                <a:effectLst/>
                <a:latin typeface="+mj-lt"/>
                <a:cs typeface="Times New Roman" panose="02020603050405020304" pitchFamily="18" charset="0"/>
              </a:rPr>
              <a:t>	</a:t>
            </a:r>
            <a:r>
              <a:rPr lang="en-US" sz="2000" dirty="0">
                <a:solidFill>
                  <a:schemeClr val="tx1"/>
                </a:solidFill>
                <a:latin typeface="+mj-lt"/>
              </a:rPr>
              <a:t>...Be the resource (connect to resources rather than being the sole resource to meet their needs</a:t>
            </a:r>
            <a:r>
              <a:rPr lang="en-US" sz="2000" dirty="0" smtClean="0">
                <a:solidFill>
                  <a:schemeClr val="tx1"/>
                </a:solidFill>
                <a:latin typeface="+mj-lt"/>
              </a:rPr>
              <a:t>)</a:t>
            </a:r>
          </a:p>
          <a:p>
            <a:pPr marL="0" indent="0">
              <a:buNone/>
            </a:pPr>
            <a:r>
              <a:rPr lang="en-US" sz="2000" dirty="0">
                <a:solidFill>
                  <a:schemeClr val="tx1"/>
                </a:solidFill>
                <a:effectLst/>
                <a:latin typeface="+mj-lt"/>
                <a:cs typeface="Times New Roman" panose="02020603050405020304" pitchFamily="18" charset="0"/>
              </a:rPr>
              <a:t>	</a:t>
            </a:r>
            <a:r>
              <a:rPr lang="en-US" sz="2000" dirty="0">
                <a:solidFill>
                  <a:schemeClr val="tx1"/>
                </a:solidFill>
                <a:latin typeface="+mj-lt"/>
              </a:rPr>
              <a:t>...Be the </a:t>
            </a:r>
            <a:r>
              <a:rPr lang="en-US" sz="2000" dirty="0" smtClean="0">
                <a:solidFill>
                  <a:schemeClr val="tx1"/>
                </a:solidFill>
                <a:latin typeface="+mj-lt"/>
              </a:rPr>
              <a:t>star</a:t>
            </a:r>
          </a:p>
          <a:p>
            <a:pPr marL="0" indent="0">
              <a:buNone/>
            </a:pPr>
            <a:r>
              <a:rPr lang="en-US" sz="2000" dirty="0">
                <a:solidFill>
                  <a:schemeClr val="tx1"/>
                </a:solidFill>
                <a:effectLst/>
                <a:latin typeface="+mj-lt"/>
                <a:cs typeface="Times New Roman" panose="02020603050405020304" pitchFamily="18" charset="0"/>
              </a:rPr>
              <a:t>	</a:t>
            </a:r>
            <a:r>
              <a:rPr lang="en-US" sz="2000" dirty="0">
                <a:solidFill>
                  <a:schemeClr val="tx1"/>
                </a:solidFill>
                <a:latin typeface="+mj-lt"/>
              </a:rPr>
              <a:t>...Be their </a:t>
            </a:r>
            <a:r>
              <a:rPr lang="en-US" sz="2000" dirty="0" smtClean="0">
                <a:solidFill>
                  <a:schemeClr val="tx1"/>
                </a:solidFill>
                <a:latin typeface="+mj-lt"/>
              </a:rPr>
              <a:t>chauffeur</a:t>
            </a:r>
          </a:p>
          <a:p>
            <a:pPr marL="0" indent="0">
              <a:buNone/>
            </a:pPr>
            <a:r>
              <a:rPr lang="en-US" sz="2000" dirty="0">
                <a:solidFill>
                  <a:schemeClr val="tx1"/>
                </a:solidFill>
                <a:effectLst/>
                <a:latin typeface="+mj-lt"/>
                <a:cs typeface="Times New Roman" panose="02020603050405020304" pitchFamily="18" charset="0"/>
              </a:rPr>
              <a:t>	</a:t>
            </a:r>
            <a:r>
              <a:rPr lang="en-US" sz="2000" dirty="0">
                <a:solidFill>
                  <a:schemeClr val="tx1"/>
                </a:solidFill>
                <a:latin typeface="+mj-lt"/>
              </a:rPr>
              <a:t>...Be their </a:t>
            </a:r>
            <a:r>
              <a:rPr lang="en-US" sz="2000" dirty="0" smtClean="0">
                <a:solidFill>
                  <a:schemeClr val="tx1"/>
                </a:solidFill>
                <a:latin typeface="+mj-lt"/>
              </a:rPr>
              <a:t>babysitter</a:t>
            </a:r>
          </a:p>
          <a:p>
            <a:pPr marL="0" indent="0">
              <a:buNone/>
            </a:pPr>
            <a:r>
              <a:rPr lang="en-US" sz="2000" dirty="0">
                <a:solidFill>
                  <a:schemeClr val="tx1"/>
                </a:solidFill>
                <a:effectLst/>
                <a:latin typeface="+mj-lt"/>
                <a:cs typeface="Times New Roman" panose="02020603050405020304" pitchFamily="18" charset="0"/>
              </a:rPr>
              <a:t>	</a:t>
            </a:r>
            <a:r>
              <a:rPr lang="en-US" sz="2000" dirty="0">
                <a:solidFill>
                  <a:schemeClr val="tx1"/>
                </a:solidFill>
                <a:latin typeface="+mj-lt"/>
              </a:rPr>
              <a:t>...Be their friend (clear </a:t>
            </a:r>
            <a:r>
              <a:rPr lang="en-US" sz="2000" dirty="0" smtClean="0">
                <a:solidFill>
                  <a:schemeClr val="tx1"/>
                </a:solidFill>
                <a:latin typeface="+mj-lt"/>
              </a:rPr>
              <a:t>boundaries, code </a:t>
            </a:r>
            <a:r>
              <a:rPr lang="en-US" sz="2000" dirty="0">
                <a:solidFill>
                  <a:schemeClr val="tx1"/>
                </a:solidFill>
                <a:latin typeface="+mj-lt"/>
              </a:rPr>
              <a:t>of </a:t>
            </a:r>
            <a:r>
              <a:rPr lang="en-US" sz="2000" dirty="0" smtClean="0">
                <a:solidFill>
                  <a:schemeClr val="tx1"/>
                </a:solidFill>
                <a:latin typeface="+mj-lt"/>
              </a:rPr>
              <a:t>ethics)</a:t>
            </a:r>
          </a:p>
          <a:p>
            <a:pPr marL="0" indent="0">
              <a:buNone/>
            </a:pPr>
            <a:r>
              <a:rPr lang="en-US" sz="2000" dirty="0">
                <a:solidFill>
                  <a:schemeClr val="tx1"/>
                </a:solidFill>
                <a:effectLst/>
                <a:latin typeface="+mj-lt"/>
                <a:cs typeface="Times New Roman" panose="02020603050405020304" pitchFamily="18" charset="0"/>
              </a:rPr>
              <a:t>	</a:t>
            </a:r>
            <a:r>
              <a:rPr lang="en-US" sz="1800" dirty="0">
                <a:solidFill>
                  <a:schemeClr val="tx1"/>
                </a:solidFill>
                <a:latin typeface="+mj-lt"/>
              </a:rPr>
              <a:t>...Police them</a:t>
            </a:r>
            <a:endParaRPr lang="en-US" sz="2000" dirty="0">
              <a:solidFill>
                <a:schemeClr val="tx1"/>
              </a:solidFill>
              <a:effectLst/>
              <a:latin typeface="+mj-lt"/>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ndParaRPr>
          </a:p>
        </p:txBody>
      </p:sp>
      <p:sp>
        <p:nvSpPr>
          <p:cNvPr id="2" name="Title 1"/>
          <p:cNvSpPr>
            <a:spLocks noGrp="1"/>
          </p:cNvSpPr>
          <p:nvPr>
            <p:ph type="title"/>
          </p:nvPr>
        </p:nvSpPr>
        <p:spPr>
          <a:xfrm>
            <a:off x="146650" y="484417"/>
            <a:ext cx="8885208" cy="1417638"/>
          </a:xfrm>
        </p:spPr>
        <p:txBody>
          <a:bodyPr/>
          <a:lstStyle/>
          <a:p>
            <a:r>
              <a:rPr lang="en-US" sz="4000" dirty="0" smtClean="0">
                <a:solidFill>
                  <a:schemeClr val="tx1"/>
                </a:solidFill>
                <a:effectLst/>
                <a:latin typeface="+mn-lt"/>
                <a:cs typeface="Arial" panose="020B0604020202020204" pitchFamily="34" charset="0"/>
              </a:rPr>
              <a:t>What does a peer </a:t>
            </a:r>
            <a:br>
              <a:rPr lang="en-US" sz="4000" dirty="0" smtClean="0">
                <a:solidFill>
                  <a:schemeClr val="tx1"/>
                </a:solidFill>
                <a:effectLst/>
                <a:latin typeface="+mn-lt"/>
                <a:cs typeface="Arial" panose="020B0604020202020204" pitchFamily="34" charset="0"/>
              </a:rPr>
            </a:br>
            <a:r>
              <a:rPr lang="en-US" sz="4000" dirty="0" smtClean="0">
                <a:solidFill>
                  <a:schemeClr val="tx1"/>
                </a:solidFill>
                <a:effectLst/>
                <a:latin typeface="+mn-lt"/>
                <a:cs typeface="Arial" panose="020B0604020202020204" pitchFamily="34" charset="0"/>
              </a:rPr>
              <a:t>support specialist NOT do?</a:t>
            </a:r>
            <a:endParaRPr lang="en-US" sz="1200" dirty="0">
              <a:solidFill>
                <a:schemeClr val="tx1"/>
              </a:solidFill>
              <a:effectLst/>
              <a:latin typeface="+mn-lt"/>
              <a:cs typeface="Tahoma"/>
            </a:endParaRPr>
          </a:p>
        </p:txBody>
      </p:sp>
    </p:spTree>
    <p:extLst>
      <p:ext uri="{BB962C8B-B14F-4D97-AF65-F5344CB8AC3E}">
        <p14:creationId xmlns:p14="http://schemas.microsoft.com/office/powerpoint/2010/main" val="29369863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dirty="0" smtClean="0"/>
              <a:t>Hours</a:t>
            </a:r>
            <a:r>
              <a:rPr lang="en-US" b="1" dirty="0"/>
              <a:t>:	</a:t>
            </a:r>
            <a:r>
              <a:rPr lang="en-US" dirty="0"/>
              <a:t>Full-time, M - F 8 am - 4:30 pm</a:t>
            </a:r>
            <a:r>
              <a:rPr lang="en-US" b="1" dirty="0"/>
              <a:t> </a:t>
            </a:r>
            <a:r>
              <a:rPr lang="en-US" dirty="0"/>
              <a:t>(hours may vary)</a:t>
            </a:r>
          </a:p>
          <a:p>
            <a:r>
              <a:rPr lang="en-US" b="1" dirty="0"/>
              <a:t>Starting Salary:  </a:t>
            </a:r>
            <a:r>
              <a:rPr lang="en-US" dirty="0"/>
              <a:t>$13.22 – $18.17 hourly</a:t>
            </a:r>
          </a:p>
          <a:p>
            <a:endParaRPr lang="en-US" dirty="0"/>
          </a:p>
          <a:p>
            <a:r>
              <a:rPr lang="en-US" b="1" dirty="0"/>
              <a:t>Minimum Qualifications: </a:t>
            </a:r>
            <a:endParaRPr lang="en-US" dirty="0"/>
          </a:p>
          <a:p>
            <a:pPr lvl="0"/>
            <a:r>
              <a:rPr lang="en-US" dirty="0"/>
              <a:t>High School Diploma or GED</a:t>
            </a:r>
          </a:p>
          <a:p>
            <a:pPr lvl="0"/>
            <a:r>
              <a:rPr lang="en-US" dirty="0"/>
              <a:t>Current valid Ohio driver’s license, insurance &amp; access to a motor vehicle</a:t>
            </a:r>
          </a:p>
          <a:p>
            <a:pPr lvl="0"/>
            <a:r>
              <a:rPr lang="en-US" dirty="0"/>
              <a:t>Must be in recovery from substance use disorder</a:t>
            </a:r>
          </a:p>
          <a:p>
            <a:pPr lvl="0"/>
            <a:r>
              <a:rPr lang="en-US" dirty="0"/>
              <a:t>Must have or acquire State of Ohio Peer Recovery Supporter certification within 6 months of employment</a:t>
            </a:r>
          </a:p>
          <a:p>
            <a:pPr lvl="0"/>
            <a:r>
              <a:rPr lang="en-US" dirty="0"/>
              <a:t>Must be highly compassionate and have excellent communication and interpersonal skills </a:t>
            </a:r>
          </a:p>
          <a:p>
            <a:pPr lvl="0"/>
            <a:r>
              <a:rPr lang="en-US" dirty="0"/>
              <a:t>Have the ability to build trusting and impactful relationships with the client/consumer </a:t>
            </a:r>
          </a:p>
          <a:p>
            <a:r>
              <a:rPr lang="en-US" dirty="0"/>
              <a:t> </a:t>
            </a:r>
          </a:p>
          <a:p>
            <a:r>
              <a:rPr lang="en-US" b="1" dirty="0"/>
              <a:t>Preferred Qualifications:</a:t>
            </a:r>
            <a:endParaRPr lang="en-US" dirty="0"/>
          </a:p>
          <a:p>
            <a:pPr lvl="0"/>
            <a:r>
              <a:rPr lang="en-US" dirty="0"/>
              <a:t>Two years or more of recovery from substance use disorder</a:t>
            </a:r>
          </a:p>
          <a:p>
            <a:pPr lvl="0"/>
            <a:r>
              <a:rPr lang="en-US" dirty="0"/>
              <a:t>Chemical Dependency Counselor Assistant (CDCA)</a:t>
            </a:r>
          </a:p>
          <a:p>
            <a:pPr marL="0" indent="0">
              <a:buNone/>
            </a:pPr>
            <a:endParaRPr lang="en-US" dirty="0"/>
          </a:p>
        </p:txBody>
      </p:sp>
      <p:sp>
        <p:nvSpPr>
          <p:cNvPr id="3" name="Title 2"/>
          <p:cNvSpPr>
            <a:spLocks noGrp="1"/>
          </p:cNvSpPr>
          <p:nvPr>
            <p:ph type="title"/>
          </p:nvPr>
        </p:nvSpPr>
        <p:spPr/>
        <p:txBody>
          <a:bodyPr>
            <a:normAutofit fontScale="90000"/>
          </a:bodyPr>
          <a:lstStyle/>
          <a:p>
            <a:r>
              <a:rPr lang="en-US" b="1" dirty="0"/>
              <a:t>Position:</a:t>
            </a:r>
            <a:r>
              <a:rPr lang="en-US" dirty="0"/>
              <a:t> Certified Peer Recovery Supporter</a:t>
            </a:r>
          </a:p>
        </p:txBody>
      </p:sp>
    </p:spTree>
    <p:extLst>
      <p:ext uri="{BB962C8B-B14F-4D97-AF65-F5344CB8AC3E}">
        <p14:creationId xmlns:p14="http://schemas.microsoft.com/office/powerpoint/2010/main" val="112024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dirty="0"/>
              <a:t>Responsibilities include but </a:t>
            </a:r>
            <a:r>
              <a:rPr lang="en-US" b="1" u="sng" dirty="0"/>
              <a:t>not</a:t>
            </a:r>
            <a:r>
              <a:rPr lang="en-US" b="1" dirty="0"/>
              <a:t> limited to:</a:t>
            </a:r>
            <a:endParaRPr lang="en-US" dirty="0"/>
          </a:p>
          <a:p>
            <a:pPr lvl="0"/>
            <a:r>
              <a:rPr lang="en-US" dirty="0"/>
              <a:t>Conduct community outreach to client/consumers, families and support systems</a:t>
            </a:r>
          </a:p>
          <a:p>
            <a:pPr lvl="0"/>
            <a:r>
              <a:rPr lang="en-US" dirty="0"/>
              <a:t>Mentor and develop meaningful and trusting relationships with clients/consumers and their families</a:t>
            </a:r>
          </a:p>
          <a:p>
            <a:pPr lvl="0"/>
            <a:r>
              <a:rPr lang="en-US" dirty="0"/>
              <a:t>Coordinate client/consumer arrival and departure for services </a:t>
            </a:r>
          </a:p>
          <a:p>
            <a:pPr lvl="0"/>
            <a:r>
              <a:rPr lang="en-US" dirty="0"/>
              <a:t>Work closely with criminal justice system and various social service agencies</a:t>
            </a:r>
          </a:p>
          <a:p>
            <a:pPr lvl="0"/>
            <a:r>
              <a:rPr lang="en-US" dirty="0"/>
              <a:t>Arrange and provide transportation, manage follow-up appointments</a:t>
            </a:r>
          </a:p>
          <a:p>
            <a:pPr lvl="0"/>
            <a:r>
              <a:rPr lang="en-US" dirty="0"/>
              <a:t>Work with agency staff members to coordinate services</a:t>
            </a:r>
          </a:p>
          <a:p>
            <a:pPr lvl="0"/>
            <a:r>
              <a:rPr lang="en-US" dirty="0"/>
              <a:t>Use own unique, life –altering experience in order to guide and support others</a:t>
            </a:r>
          </a:p>
          <a:p>
            <a:pPr lvl="0"/>
            <a:r>
              <a:rPr lang="en-US" dirty="0"/>
              <a:t>Conduct outreach to clients/consumers who are seeking recovery</a:t>
            </a:r>
          </a:p>
          <a:p>
            <a:pPr lvl="0"/>
            <a:r>
              <a:rPr lang="en-US" dirty="0"/>
              <a:t>Performs individual, group, community and family education</a:t>
            </a:r>
          </a:p>
          <a:p>
            <a:pPr lvl="0"/>
            <a:r>
              <a:rPr lang="en-US" dirty="0"/>
              <a:t>Provides crisis intervention and de-escalation techniques with clients</a:t>
            </a:r>
          </a:p>
          <a:p>
            <a:pPr lvl="0"/>
            <a:r>
              <a:rPr lang="en-US" dirty="0"/>
              <a:t>Refers clients to community programs/services and conducts follow-up as necessary</a:t>
            </a:r>
          </a:p>
          <a:p>
            <a:pPr lvl="0"/>
            <a:r>
              <a:rPr lang="en-US" dirty="0"/>
              <a:t>Compiles client records and maintains documentation according to program and accreditation standards and protocols</a:t>
            </a:r>
          </a:p>
          <a:p>
            <a:pPr lvl="0"/>
            <a:r>
              <a:rPr lang="en-US" dirty="0"/>
              <a:t>Maintains confidentiality, respect client’s privacy, routine, and independence as much as possible</a:t>
            </a:r>
          </a:p>
          <a:p>
            <a:pPr lvl="0"/>
            <a:r>
              <a:rPr lang="en-US" dirty="0"/>
              <a:t>May be required to play an active role in the event of a public health emergency, which may include changes in responsibilities and working hours</a:t>
            </a:r>
          </a:p>
          <a:p>
            <a:pPr marL="0" indent="0">
              <a:buNone/>
            </a:pPr>
            <a:endParaRPr lang="en-US" dirty="0"/>
          </a:p>
        </p:txBody>
      </p:sp>
      <p:sp>
        <p:nvSpPr>
          <p:cNvPr id="3" name="Title 2"/>
          <p:cNvSpPr>
            <a:spLocks noGrp="1"/>
          </p:cNvSpPr>
          <p:nvPr>
            <p:ph type="title"/>
          </p:nvPr>
        </p:nvSpPr>
        <p:spPr/>
        <p:txBody>
          <a:bodyPr>
            <a:normAutofit fontScale="90000"/>
          </a:bodyPr>
          <a:lstStyle/>
          <a:p>
            <a:r>
              <a:rPr lang="en-US" b="1" dirty="0"/>
              <a:t>Position:</a:t>
            </a:r>
            <a:r>
              <a:rPr lang="en-US" dirty="0"/>
              <a:t> Certified Peer Recovery Supporter</a:t>
            </a:r>
          </a:p>
        </p:txBody>
      </p:sp>
    </p:spTree>
    <p:extLst>
      <p:ext uri="{BB962C8B-B14F-4D97-AF65-F5344CB8AC3E}">
        <p14:creationId xmlns:p14="http://schemas.microsoft.com/office/powerpoint/2010/main" val="2099792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9497" y="2931063"/>
            <a:ext cx="7631724" cy="4182035"/>
          </a:xfrm>
        </p:spPr>
        <p:txBody>
          <a:bodyPr>
            <a:normAutofit/>
          </a:bodyPr>
          <a:lstStyle/>
          <a:p>
            <a:pPr marL="0" indent="0">
              <a:buNone/>
            </a:pPr>
            <a:r>
              <a:rPr lang="en-US" dirty="0" smtClean="0">
                <a:solidFill>
                  <a:schemeClr val="tx1"/>
                </a:solidFill>
                <a:latin typeface="Candara" panose="020E0502030303020204" pitchFamily="34" charset="0"/>
                <a:cs typeface="Times New Roman" panose="02020603050405020304" pitchFamily="18" charset="0"/>
              </a:rPr>
              <a:t>Example of the process:</a:t>
            </a:r>
          </a:p>
          <a:p>
            <a:pPr marL="0" indent="0">
              <a:buNone/>
            </a:pPr>
            <a:r>
              <a:rPr lang="en-US" dirty="0" smtClean="0">
                <a:solidFill>
                  <a:schemeClr val="tx1"/>
                </a:solidFill>
                <a:latin typeface="Candara" panose="020E0502030303020204" pitchFamily="34" charset="0"/>
                <a:cs typeface="Times New Roman" panose="02020603050405020304" pitchFamily="18" charset="0"/>
              </a:rPr>
              <a:t>Barriers</a:t>
            </a:r>
          </a:p>
          <a:p>
            <a:pPr marL="0" indent="0">
              <a:buNone/>
            </a:pPr>
            <a:r>
              <a:rPr lang="en-US" dirty="0" smtClean="0">
                <a:solidFill>
                  <a:schemeClr val="tx1"/>
                </a:solidFill>
                <a:latin typeface="Candara" panose="020E0502030303020204" pitchFamily="34" charset="0"/>
                <a:cs typeface="Times New Roman" panose="02020603050405020304" pitchFamily="18" charset="0"/>
              </a:rPr>
              <a:t>Successes</a:t>
            </a:r>
          </a:p>
          <a:p>
            <a:pPr marL="0" indent="0">
              <a:buNone/>
            </a:pPr>
            <a:r>
              <a:rPr lang="en-US" dirty="0" smtClean="0">
                <a:solidFill>
                  <a:schemeClr val="tx1"/>
                </a:solidFill>
                <a:latin typeface="Candara" panose="020E0502030303020204" pitchFamily="34" charset="0"/>
                <a:cs typeface="Times New Roman" panose="02020603050405020304" pitchFamily="18" charset="0"/>
              </a:rPr>
              <a:t>Flexibility</a:t>
            </a:r>
            <a:endParaRPr lang="en-US" dirty="0">
              <a:solidFill>
                <a:schemeClr val="tx1"/>
              </a:solidFill>
              <a:latin typeface="Candara" panose="020E0502030303020204" pitchFamily="34" charset="0"/>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ndParaRPr>
          </a:p>
        </p:txBody>
      </p:sp>
      <p:sp>
        <p:nvSpPr>
          <p:cNvPr id="2" name="Title 1"/>
          <p:cNvSpPr>
            <a:spLocks noGrp="1"/>
          </p:cNvSpPr>
          <p:nvPr>
            <p:ph type="title"/>
          </p:nvPr>
        </p:nvSpPr>
        <p:spPr>
          <a:xfrm>
            <a:off x="146650" y="484417"/>
            <a:ext cx="8885208" cy="1417638"/>
          </a:xfrm>
        </p:spPr>
        <p:txBody>
          <a:bodyPr/>
          <a:lstStyle/>
          <a:p>
            <a:r>
              <a:rPr lang="en-US" sz="4000" dirty="0" smtClean="0">
                <a:solidFill>
                  <a:schemeClr val="tx1"/>
                </a:solidFill>
                <a:effectLst/>
                <a:cs typeface="Arial" panose="020B0604020202020204" pitchFamily="34" charset="0"/>
              </a:rPr>
              <a:t>Alan’ Experience</a:t>
            </a:r>
            <a:endParaRPr lang="en-US" sz="1200" dirty="0">
              <a:solidFill>
                <a:schemeClr val="tx1"/>
              </a:solidFill>
              <a:effectLst/>
              <a:cs typeface="Tahoma"/>
            </a:endParaRPr>
          </a:p>
        </p:txBody>
      </p:sp>
    </p:spTree>
    <p:extLst>
      <p:ext uri="{BB962C8B-B14F-4D97-AF65-F5344CB8AC3E}">
        <p14:creationId xmlns:p14="http://schemas.microsoft.com/office/powerpoint/2010/main" val="30693184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50533"/>
            <a:ext cx="7408333" cy="3975630"/>
          </a:xfrm>
        </p:spPr>
        <p:txBody>
          <a:bodyPr>
            <a:normAutofit/>
          </a:bodyPr>
          <a:lstStyle/>
          <a:p>
            <a:pPr marL="468313" indent="-457200" fontAlgn="base">
              <a:spcBef>
                <a:spcPts val="600"/>
              </a:spcBef>
              <a:buAutoNum type="arabicPeriod"/>
            </a:pPr>
            <a:r>
              <a:rPr lang="en-US" dirty="0">
                <a:solidFill>
                  <a:schemeClr val="tx1"/>
                </a:solidFill>
              </a:rPr>
              <a:t>Examine the opioid epidemic and the federal, state and local </a:t>
            </a:r>
            <a:r>
              <a:rPr lang="en-US" dirty="0" smtClean="0">
                <a:solidFill>
                  <a:schemeClr val="tx1"/>
                </a:solidFill>
              </a:rPr>
              <a:t>level.</a:t>
            </a:r>
            <a:endParaRPr lang="en-US" dirty="0">
              <a:solidFill>
                <a:schemeClr val="tx1"/>
              </a:solidFill>
            </a:endParaRPr>
          </a:p>
          <a:p>
            <a:pPr marL="468313" indent="-457200" fontAlgn="base">
              <a:spcBef>
                <a:spcPts val="600"/>
              </a:spcBef>
              <a:buAutoNum type="arabicPeriod"/>
            </a:pPr>
            <a:r>
              <a:rPr lang="en-US" dirty="0">
                <a:solidFill>
                  <a:schemeClr val="tx1"/>
                </a:solidFill>
              </a:rPr>
              <a:t>Describe </a:t>
            </a:r>
            <a:r>
              <a:rPr lang="en-US" dirty="0" smtClean="0">
                <a:solidFill>
                  <a:schemeClr val="tx1"/>
                </a:solidFill>
              </a:rPr>
              <a:t>evolution and community interventions in East End of Dayton area.</a:t>
            </a:r>
          </a:p>
          <a:p>
            <a:pPr marL="468313" indent="-457200" fontAlgn="base">
              <a:spcBef>
                <a:spcPts val="600"/>
              </a:spcBef>
              <a:buFont typeface="Symbol" pitchFamily="18" charset="2"/>
              <a:buAutoNum type="arabicPeriod"/>
            </a:pPr>
            <a:r>
              <a:rPr lang="en-US" dirty="0">
                <a:solidFill>
                  <a:schemeClr val="tx1"/>
                </a:solidFill>
              </a:rPr>
              <a:t>Review the role of the Certified Peer Supporter</a:t>
            </a:r>
            <a:r>
              <a:rPr lang="en-US" dirty="0" smtClean="0">
                <a:solidFill>
                  <a:schemeClr val="tx1"/>
                </a:solidFill>
              </a:rPr>
              <a:t>.</a:t>
            </a:r>
          </a:p>
          <a:p>
            <a:pPr marL="468313" indent="-457200" fontAlgn="base">
              <a:spcBef>
                <a:spcPts val="600"/>
              </a:spcBef>
              <a:buAutoNum type="arabicPeriod"/>
            </a:pPr>
            <a:r>
              <a:rPr lang="en-US" dirty="0" smtClean="0">
                <a:solidFill>
                  <a:schemeClr val="tx1"/>
                </a:solidFill>
              </a:rPr>
              <a:t>Describe peer support study.</a:t>
            </a:r>
          </a:p>
          <a:p>
            <a:pPr marL="468313" indent="-457200" fontAlgn="base">
              <a:spcBef>
                <a:spcPts val="600"/>
              </a:spcBef>
              <a:buAutoNum type="arabicPeriod"/>
            </a:pPr>
            <a:r>
              <a:rPr lang="en-US" dirty="0" smtClean="0">
                <a:solidFill>
                  <a:schemeClr val="tx1"/>
                </a:solidFill>
              </a:rPr>
              <a:t>Examine </a:t>
            </a:r>
            <a:r>
              <a:rPr lang="en-US" dirty="0">
                <a:solidFill>
                  <a:schemeClr val="tx1"/>
                </a:solidFill>
              </a:rPr>
              <a:t>the role of </a:t>
            </a:r>
            <a:r>
              <a:rPr lang="en-US" dirty="0" smtClean="0">
                <a:solidFill>
                  <a:schemeClr val="tx1"/>
                </a:solidFill>
              </a:rPr>
              <a:t>rehabilitation professionals.</a:t>
            </a:r>
            <a:endParaRPr lang="en-US" dirty="0">
              <a:solidFill>
                <a:schemeClr val="tx1"/>
              </a:solidFill>
            </a:endParaRPr>
          </a:p>
          <a:p>
            <a:pPr marL="468313" indent="-457200" fontAlgn="base">
              <a:spcBef>
                <a:spcPts val="600"/>
              </a:spcBef>
              <a:buAutoNum type="arabicPeriod"/>
            </a:pPr>
            <a:r>
              <a:rPr lang="en-US" dirty="0" smtClean="0">
                <a:solidFill>
                  <a:schemeClr val="tx1"/>
                </a:solidFill>
              </a:rPr>
              <a:t>Discuss </a:t>
            </a:r>
            <a:r>
              <a:rPr lang="en-US" dirty="0">
                <a:solidFill>
                  <a:schemeClr val="tx1"/>
                </a:solidFill>
              </a:rPr>
              <a:t>next </a:t>
            </a:r>
            <a:r>
              <a:rPr lang="en-US" dirty="0" smtClean="0">
                <a:solidFill>
                  <a:schemeClr val="tx1"/>
                </a:solidFill>
              </a:rPr>
              <a:t>steps.</a:t>
            </a:r>
          </a:p>
          <a:p>
            <a:pPr marL="468313" indent="-457200" fontAlgn="base">
              <a:spcBef>
                <a:spcPts val="600"/>
              </a:spcBef>
              <a:buAutoNum type="arabicPeriod"/>
            </a:pPr>
            <a:r>
              <a:rPr lang="en-US" dirty="0" smtClean="0">
                <a:solidFill>
                  <a:schemeClr val="tx1"/>
                </a:solidFill>
              </a:rPr>
              <a:t>Answer questions. </a:t>
            </a:r>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smtClean="0"/>
              <a:t>Today’s Goals:</a:t>
            </a:r>
            <a:endParaRPr lang="en-US" dirty="0"/>
          </a:p>
        </p:txBody>
      </p:sp>
    </p:spTree>
    <p:extLst>
      <p:ext uri="{BB962C8B-B14F-4D97-AF65-F5344CB8AC3E}">
        <p14:creationId xmlns:p14="http://schemas.microsoft.com/office/powerpoint/2010/main" val="2479536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811" y="2869994"/>
            <a:ext cx="7631724" cy="4182035"/>
          </a:xfrm>
        </p:spPr>
        <p:txBody>
          <a:bodyPr>
            <a:normAutofit/>
          </a:bodyPr>
          <a:lstStyle/>
          <a:p>
            <a:pPr>
              <a:buFont typeface="Arial" charset="0"/>
              <a:buChar char="•"/>
            </a:pPr>
            <a:r>
              <a:rPr lang="en-US" altLang="en-US" dirty="0" smtClean="0">
                <a:solidFill>
                  <a:schemeClr val="tx1"/>
                </a:solidFill>
                <a:latin typeface="Candara" panose="020E0502030303020204" pitchFamily="34" charset="0"/>
                <a:cs typeface="Times New Roman" panose="02020603050405020304" pitchFamily="18" charset="0"/>
              </a:rPr>
              <a:t>P4C will de</a:t>
            </a:r>
            <a:r>
              <a:rPr lang="en-US" dirty="0" smtClean="0">
                <a:solidFill>
                  <a:schemeClr val="tx1"/>
                </a:solidFill>
                <a:latin typeface="Candara" panose="020E0502030303020204" pitchFamily="34" charset="0"/>
                <a:cs typeface="Times New Roman" panose="02020603050405020304" pitchFamily="18" charset="0"/>
              </a:rPr>
              <a:t>crease use of substances (&lt;32% 3 months)</a:t>
            </a:r>
          </a:p>
          <a:p>
            <a:pPr>
              <a:buFont typeface="Arial" charset="0"/>
              <a:buChar char="•"/>
            </a:pPr>
            <a:r>
              <a:rPr lang="en-US" dirty="0" smtClean="0">
                <a:solidFill>
                  <a:schemeClr val="tx1"/>
                </a:solidFill>
                <a:latin typeface="Candara" panose="020E0502030303020204" pitchFamily="34" charset="0"/>
                <a:cs typeface="Times New Roman" panose="02020603050405020304" pitchFamily="18" charset="0"/>
              </a:rPr>
              <a:t>P4C will increase treatment involvement (12) </a:t>
            </a:r>
          </a:p>
          <a:p>
            <a:pPr>
              <a:buFont typeface="Arial" charset="0"/>
              <a:buChar char="•"/>
            </a:pPr>
            <a:r>
              <a:rPr lang="en-US" dirty="0" smtClean="0">
                <a:solidFill>
                  <a:schemeClr val="tx1"/>
                </a:solidFill>
                <a:latin typeface="Candara" panose="020E0502030303020204" pitchFamily="34" charset="0"/>
                <a:cs typeface="Times New Roman" panose="02020603050405020304" pitchFamily="18" charset="0"/>
              </a:rPr>
              <a:t>P4C will increase (SF-12) quality of life (&gt;21% 3 months)</a:t>
            </a:r>
          </a:p>
          <a:p>
            <a:pPr>
              <a:buFont typeface="Arial" charset="0"/>
              <a:buChar char="•"/>
            </a:pPr>
            <a:r>
              <a:rPr lang="en-US" dirty="0" smtClean="0">
                <a:solidFill>
                  <a:schemeClr val="tx1"/>
                </a:solidFill>
                <a:latin typeface="Candara" panose="020E0502030303020204" pitchFamily="34" charset="0"/>
                <a:cs typeface="Times New Roman" panose="02020603050405020304" pitchFamily="18" charset="0"/>
              </a:rPr>
              <a:t>P4C will increase social support and community engagement (RAMCO)</a:t>
            </a:r>
          </a:p>
          <a:p>
            <a:pPr>
              <a:buFont typeface="Arial" charset="0"/>
              <a:buChar char="•"/>
            </a:pPr>
            <a:r>
              <a:rPr lang="en-US" dirty="0" smtClean="0">
                <a:solidFill>
                  <a:schemeClr val="tx1"/>
                </a:solidFill>
                <a:latin typeface="Candara" panose="020E0502030303020204" pitchFamily="34" charset="0"/>
                <a:cs typeface="Times New Roman" panose="02020603050405020304" pitchFamily="18" charset="0"/>
              </a:rPr>
              <a:t>P4C will increase employability</a:t>
            </a:r>
            <a:endParaRPr lang="en-US" dirty="0">
              <a:solidFill>
                <a:schemeClr val="tx1"/>
              </a:solidFill>
              <a:latin typeface="Candara" panose="020E0502030303020204" pitchFamily="34" charset="0"/>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a:latin typeface="Calibri Light" panose="020F0302020204030204" pitchFamily="34" charset="0"/>
            </a:endParaRPr>
          </a:p>
        </p:txBody>
      </p:sp>
      <p:sp>
        <p:nvSpPr>
          <p:cNvPr id="2" name="Title 1"/>
          <p:cNvSpPr>
            <a:spLocks noGrp="1"/>
          </p:cNvSpPr>
          <p:nvPr>
            <p:ph type="title"/>
          </p:nvPr>
        </p:nvSpPr>
        <p:spPr>
          <a:xfrm>
            <a:off x="146650" y="484417"/>
            <a:ext cx="8885208" cy="1417638"/>
          </a:xfrm>
        </p:spPr>
        <p:txBody>
          <a:bodyPr/>
          <a:lstStyle/>
          <a:p>
            <a:r>
              <a:rPr lang="en-US" sz="4000" dirty="0">
                <a:solidFill>
                  <a:schemeClr val="tx1"/>
                </a:solidFill>
                <a:effectLst/>
                <a:cs typeface="Arial" panose="020B0604020202020204" pitchFamily="34" charset="0"/>
              </a:rPr>
              <a:t>Expected </a:t>
            </a:r>
            <a:r>
              <a:rPr lang="en-US" sz="4000" dirty="0" smtClean="0">
                <a:solidFill>
                  <a:schemeClr val="tx1"/>
                </a:solidFill>
                <a:effectLst/>
                <a:cs typeface="Arial" panose="020B0604020202020204" pitchFamily="34" charset="0"/>
              </a:rPr>
              <a:t>Outcomes from CPS </a:t>
            </a:r>
            <a:endParaRPr lang="en-US" sz="1200" dirty="0">
              <a:solidFill>
                <a:schemeClr val="tx1"/>
              </a:solidFill>
              <a:effectLst/>
              <a:cs typeface="Tahoma"/>
            </a:endParaRPr>
          </a:p>
        </p:txBody>
      </p:sp>
    </p:spTree>
    <p:extLst>
      <p:ext uri="{BB962C8B-B14F-4D97-AF65-F5344CB8AC3E}">
        <p14:creationId xmlns:p14="http://schemas.microsoft.com/office/powerpoint/2010/main" val="3891432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1936" y="2503451"/>
            <a:ext cx="7612064" cy="4182035"/>
          </a:xfrm>
        </p:spPr>
        <p:txBody>
          <a:bodyPr>
            <a:normAutofit/>
          </a:bodyPr>
          <a:lstStyle/>
          <a:p>
            <a:r>
              <a:rPr lang="en-US" dirty="0" smtClean="0">
                <a:solidFill>
                  <a:schemeClr val="tx1"/>
                </a:solidFill>
                <a:latin typeface="Candara" panose="020E0502030303020204" pitchFamily="34" charset="0"/>
                <a:cs typeface="Times New Roman" panose="02020603050405020304" pitchFamily="18" charset="0"/>
              </a:rPr>
              <a:t>Hiring (new registry for CPS)</a:t>
            </a:r>
          </a:p>
          <a:p>
            <a:r>
              <a:rPr lang="en-US" dirty="0" smtClean="0">
                <a:solidFill>
                  <a:schemeClr val="tx1"/>
                </a:solidFill>
                <a:effectLst/>
                <a:latin typeface="Candara" panose="020E0502030303020204" pitchFamily="34" charset="0"/>
                <a:cs typeface="Times New Roman" panose="02020603050405020304" pitchFamily="18" charset="0"/>
              </a:rPr>
              <a:t>Training needs</a:t>
            </a:r>
            <a:endParaRPr lang="en-US" dirty="0">
              <a:solidFill>
                <a:schemeClr val="tx1"/>
              </a:solidFill>
              <a:effectLst/>
              <a:latin typeface="Candara" panose="020E0502030303020204" pitchFamily="34" charset="0"/>
              <a:cs typeface="Times New Roman" panose="02020603050405020304" pitchFamily="18" charset="0"/>
            </a:endParaRPr>
          </a:p>
          <a:p>
            <a:r>
              <a:rPr lang="en-US" dirty="0" smtClean="0">
                <a:solidFill>
                  <a:schemeClr val="tx1"/>
                </a:solidFill>
                <a:effectLst/>
                <a:latin typeface="Candara" panose="020E0502030303020204" pitchFamily="34" charset="0"/>
                <a:cs typeface="Times New Roman" panose="02020603050405020304" pitchFamily="18" charset="0"/>
              </a:rPr>
              <a:t>On going training needs</a:t>
            </a:r>
            <a:endParaRPr lang="en-US" dirty="0">
              <a:solidFill>
                <a:schemeClr val="tx1"/>
              </a:solidFill>
              <a:effectLst/>
              <a:latin typeface="Candara" panose="020E0502030303020204" pitchFamily="34" charset="0"/>
              <a:cs typeface="Times New Roman" panose="02020603050405020304" pitchFamily="18" charset="0"/>
            </a:endParaRPr>
          </a:p>
          <a:p>
            <a:r>
              <a:rPr lang="en-US" dirty="0" smtClean="0">
                <a:solidFill>
                  <a:schemeClr val="tx1"/>
                </a:solidFill>
                <a:effectLst/>
                <a:latin typeface="Candara" panose="020E0502030303020204" pitchFamily="34" charset="0"/>
                <a:cs typeface="Times New Roman" panose="02020603050405020304" pitchFamily="18" charset="0"/>
              </a:rPr>
              <a:t>Relapse is part of the disease (even for CPS)</a:t>
            </a:r>
          </a:p>
          <a:p>
            <a:r>
              <a:rPr lang="en-US" dirty="0" smtClean="0">
                <a:solidFill>
                  <a:schemeClr val="tx1"/>
                </a:solidFill>
                <a:latin typeface="Candara" panose="020E0502030303020204" pitchFamily="34" charset="0"/>
                <a:cs typeface="Times New Roman" panose="02020603050405020304" pitchFamily="18" charset="0"/>
              </a:rPr>
              <a:t>Support</a:t>
            </a:r>
            <a:endParaRPr lang="en-US" dirty="0">
              <a:solidFill>
                <a:schemeClr val="tx1"/>
              </a:solidFill>
              <a:effectLst/>
              <a:latin typeface="Candara" panose="020E0502030303020204" pitchFamily="34" charset="0"/>
              <a:cs typeface="Times New Roman" panose="02020603050405020304" pitchFamily="18" charset="0"/>
            </a:endParaRPr>
          </a:p>
          <a:p>
            <a:r>
              <a:rPr lang="en-US" dirty="0">
                <a:solidFill>
                  <a:schemeClr val="tx1"/>
                </a:solidFill>
                <a:latin typeface="Candara" panose="020E0502030303020204" pitchFamily="34" charset="0"/>
                <a:cs typeface="Times New Roman" panose="02020603050405020304" pitchFamily="18" charset="0"/>
              </a:rPr>
              <a:t>Documentation</a:t>
            </a:r>
            <a:endParaRPr lang="en-US" dirty="0">
              <a:solidFill>
                <a:schemeClr val="tx1"/>
              </a:solidFill>
              <a:effectLst/>
              <a:latin typeface="Candara" panose="020E0502030303020204" pitchFamily="34" charset="0"/>
              <a:cs typeface="Times New Roman" panose="02020603050405020304" pitchFamily="18" charset="0"/>
            </a:endParaRPr>
          </a:p>
          <a:p>
            <a:endParaRPr lang="en-US" dirty="0">
              <a:latin typeface="Tahoma"/>
              <a:cs typeface="Tahoma"/>
            </a:endParaRPr>
          </a:p>
          <a:p>
            <a:endParaRPr lang="en-US" dirty="0">
              <a:latin typeface="Calibri Light" panose="020F0302020204030204" pitchFamily="34" charset="0"/>
            </a:endParaRPr>
          </a:p>
        </p:txBody>
      </p:sp>
      <p:sp>
        <p:nvSpPr>
          <p:cNvPr id="2" name="Title 1"/>
          <p:cNvSpPr>
            <a:spLocks noGrp="1"/>
          </p:cNvSpPr>
          <p:nvPr>
            <p:ph type="title"/>
          </p:nvPr>
        </p:nvSpPr>
        <p:spPr/>
        <p:txBody>
          <a:bodyPr/>
          <a:lstStyle/>
          <a:p>
            <a:r>
              <a:rPr lang="en-US" dirty="0">
                <a:solidFill>
                  <a:schemeClr val="tx1"/>
                </a:solidFill>
                <a:cs typeface="Arial" panose="020B0604020202020204" pitchFamily="34" charset="0"/>
              </a:rPr>
              <a:t>Lessons Learned </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736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1328" y="2233299"/>
            <a:ext cx="7612065" cy="4355070"/>
          </a:xfrm>
        </p:spPr>
        <p:txBody>
          <a:bodyPr>
            <a:normAutofit/>
          </a:bodyPr>
          <a:lstStyle/>
          <a:p>
            <a:r>
              <a:rPr lang="en-US" dirty="0">
                <a:solidFill>
                  <a:schemeClr val="tx1"/>
                </a:solidFill>
                <a:effectLst/>
                <a:latin typeface="Candara" panose="020E0502030303020204" pitchFamily="34" charset="0"/>
                <a:cs typeface="Times New Roman" panose="02020603050405020304" pitchFamily="18" charset="0"/>
              </a:rPr>
              <a:t>Continue to teach and modify the </a:t>
            </a:r>
            <a:r>
              <a:rPr lang="en-US" dirty="0" smtClean="0">
                <a:solidFill>
                  <a:schemeClr val="tx1"/>
                </a:solidFill>
                <a:effectLst/>
                <a:latin typeface="Candara" panose="020E0502030303020204" pitchFamily="34" charset="0"/>
                <a:cs typeface="Times New Roman" panose="02020603050405020304" pitchFamily="18" charset="0"/>
              </a:rPr>
              <a:t>training curriculum.</a:t>
            </a:r>
            <a:endParaRPr lang="en-US" dirty="0">
              <a:solidFill>
                <a:schemeClr val="tx1"/>
              </a:solidFill>
              <a:effectLst/>
              <a:latin typeface="Candara" panose="020E0502030303020204" pitchFamily="34" charset="0"/>
              <a:cs typeface="Times New Roman" panose="02020603050405020304" pitchFamily="18" charset="0"/>
            </a:endParaRPr>
          </a:p>
          <a:p>
            <a:r>
              <a:rPr lang="en-US" dirty="0">
                <a:solidFill>
                  <a:schemeClr val="tx1"/>
                </a:solidFill>
                <a:latin typeface="Candara" panose="020E0502030303020204" pitchFamily="34" charset="0"/>
                <a:cs typeface="Times New Roman" panose="02020603050405020304" pitchFamily="18" charset="0"/>
              </a:rPr>
              <a:t>Replicate </a:t>
            </a:r>
            <a:r>
              <a:rPr lang="en-US" dirty="0" smtClean="0">
                <a:solidFill>
                  <a:schemeClr val="tx1"/>
                </a:solidFill>
                <a:latin typeface="Candara" panose="020E0502030303020204" pitchFamily="34" charset="0"/>
                <a:cs typeface="Times New Roman" panose="02020603050405020304" pitchFamily="18" charset="0"/>
              </a:rPr>
              <a:t>Peers </a:t>
            </a:r>
            <a:r>
              <a:rPr lang="en-US" dirty="0">
                <a:solidFill>
                  <a:schemeClr val="tx1"/>
                </a:solidFill>
                <a:latin typeface="Candara" panose="020E0502030303020204" pitchFamily="34" charset="0"/>
                <a:cs typeface="Times New Roman" panose="02020603050405020304" pitchFamily="18" charset="0"/>
              </a:rPr>
              <a:t>for Change </a:t>
            </a:r>
            <a:r>
              <a:rPr lang="en-US" dirty="0" smtClean="0">
                <a:solidFill>
                  <a:schemeClr val="tx1"/>
                </a:solidFill>
                <a:latin typeface="Candara" panose="020E0502030303020204" pitchFamily="34" charset="0"/>
                <a:cs typeface="Times New Roman" panose="02020603050405020304" pitchFamily="18" charset="0"/>
              </a:rPr>
              <a:t>(P4C).</a:t>
            </a:r>
            <a:endParaRPr lang="en-US" dirty="0">
              <a:solidFill>
                <a:schemeClr val="tx1"/>
              </a:solidFill>
              <a:effectLst/>
              <a:latin typeface="Candara" panose="020E0502030303020204" pitchFamily="34" charset="0"/>
              <a:cs typeface="Times New Roman" panose="02020603050405020304" pitchFamily="18" charset="0"/>
            </a:endParaRPr>
          </a:p>
          <a:p>
            <a:r>
              <a:rPr lang="en-US" dirty="0">
                <a:solidFill>
                  <a:schemeClr val="tx1"/>
                </a:solidFill>
                <a:latin typeface="Candara" panose="020E0502030303020204" pitchFamily="34" charset="0"/>
                <a:cs typeface="Times New Roman" panose="02020603050405020304" pitchFamily="18" charset="0"/>
              </a:rPr>
              <a:t>Develop a tool kit that can be adapted to different </a:t>
            </a:r>
            <a:r>
              <a:rPr lang="en-US" dirty="0" smtClean="0">
                <a:solidFill>
                  <a:schemeClr val="tx1"/>
                </a:solidFill>
                <a:latin typeface="Candara" panose="020E0502030303020204" pitchFamily="34" charset="0"/>
                <a:cs typeface="Times New Roman" panose="02020603050405020304" pitchFamily="18" charset="0"/>
              </a:rPr>
              <a:t>communities. </a:t>
            </a:r>
            <a:endParaRPr lang="en-US" dirty="0">
              <a:solidFill>
                <a:schemeClr val="tx1"/>
              </a:solidFill>
              <a:latin typeface="Candara" panose="020E0502030303020204" pitchFamily="34" charset="0"/>
              <a:cs typeface="Times New Roman" panose="02020603050405020304" pitchFamily="18" charset="0"/>
            </a:endParaRPr>
          </a:p>
          <a:p>
            <a:r>
              <a:rPr lang="en-US" dirty="0" smtClean="0">
                <a:solidFill>
                  <a:schemeClr val="tx1"/>
                </a:solidFill>
                <a:latin typeface="Candara" panose="020E0502030303020204" pitchFamily="34" charset="0"/>
                <a:cs typeface="Times New Roman" panose="02020603050405020304" pitchFamily="18" charset="0"/>
              </a:rPr>
              <a:t>Work on sustainability.</a:t>
            </a:r>
            <a:endParaRPr lang="en-US" dirty="0">
              <a:solidFill>
                <a:schemeClr val="tx1"/>
              </a:solidFill>
              <a:effectLst/>
              <a:latin typeface="Candara" panose="020E0502030303020204" pitchFamily="34" charset="0"/>
              <a:cs typeface="Times New Roman" panose="02020603050405020304" pitchFamily="18" charset="0"/>
            </a:endParaRPr>
          </a:p>
          <a:p>
            <a:r>
              <a:rPr lang="en-US" dirty="0">
                <a:solidFill>
                  <a:schemeClr val="tx1"/>
                </a:solidFill>
                <a:effectLst/>
                <a:latin typeface="Candara" panose="020E0502030303020204" pitchFamily="34" charset="0"/>
                <a:cs typeface="Times New Roman" panose="02020603050405020304" pitchFamily="18" charset="0"/>
              </a:rPr>
              <a:t>Disseminate </a:t>
            </a:r>
            <a:r>
              <a:rPr lang="en-US" dirty="0" smtClean="0">
                <a:solidFill>
                  <a:schemeClr val="tx1"/>
                </a:solidFill>
                <a:effectLst/>
                <a:latin typeface="Candara" panose="020E0502030303020204" pitchFamily="34" charset="0"/>
                <a:cs typeface="Times New Roman" panose="02020603050405020304" pitchFamily="18" charset="0"/>
              </a:rPr>
              <a:t>findings.</a:t>
            </a:r>
            <a:endParaRPr lang="en-US" dirty="0">
              <a:solidFill>
                <a:schemeClr val="tx1"/>
              </a:solidFill>
              <a:effectLst/>
              <a:latin typeface="Candara" panose="020E0502030303020204" pitchFamily="34" charset="0"/>
              <a:cs typeface="Times New Roman" panose="02020603050405020304" pitchFamily="18" charset="0"/>
            </a:endParaRPr>
          </a:p>
          <a:p>
            <a:r>
              <a:rPr lang="en-US" dirty="0">
                <a:solidFill>
                  <a:schemeClr val="tx1"/>
                </a:solidFill>
                <a:effectLst/>
                <a:latin typeface="Candara" panose="020E0502030303020204" pitchFamily="34" charset="0"/>
                <a:cs typeface="Times New Roman" panose="02020603050405020304" pitchFamily="18" charset="0"/>
              </a:rPr>
              <a:t>Publish articles (research) supporting the need for </a:t>
            </a:r>
            <a:r>
              <a:rPr lang="en-US" dirty="0" smtClean="0">
                <a:solidFill>
                  <a:schemeClr val="tx1"/>
                </a:solidFill>
                <a:effectLst/>
                <a:latin typeface="Candara" panose="020E0502030303020204" pitchFamily="34" charset="0"/>
                <a:cs typeface="Times New Roman" panose="02020603050405020304" pitchFamily="18" charset="0"/>
              </a:rPr>
              <a:t>CPS.</a:t>
            </a:r>
            <a:endParaRPr lang="en-US" dirty="0">
              <a:solidFill>
                <a:schemeClr val="tx1"/>
              </a:solidFill>
              <a:effectLst/>
              <a:latin typeface="Candara" panose="020E0502030303020204" pitchFamily="34" charset="0"/>
              <a:cs typeface="Times New Roman" panose="02020603050405020304" pitchFamily="18" charset="0"/>
            </a:endParaRPr>
          </a:p>
          <a:p>
            <a:r>
              <a:rPr lang="en-US" dirty="0">
                <a:solidFill>
                  <a:schemeClr val="tx1"/>
                </a:solidFill>
                <a:effectLst/>
                <a:latin typeface="Candara" panose="020E0502030303020204" pitchFamily="34" charset="0"/>
                <a:cs typeface="Times New Roman" panose="02020603050405020304" pitchFamily="18" charset="0"/>
              </a:rPr>
              <a:t>GET MONEY</a:t>
            </a:r>
          </a:p>
          <a:p>
            <a:pPr marL="0" indent="0">
              <a:buNone/>
            </a:pPr>
            <a:endParaRPr lang="en-US" dirty="0"/>
          </a:p>
        </p:txBody>
      </p:sp>
      <p:sp>
        <p:nvSpPr>
          <p:cNvPr id="2" name="Title 1"/>
          <p:cNvSpPr>
            <a:spLocks noGrp="1"/>
          </p:cNvSpPr>
          <p:nvPr>
            <p:ph type="title"/>
          </p:nvPr>
        </p:nvSpPr>
        <p:spPr/>
        <p:txBody>
          <a:bodyPr>
            <a:normAutofit/>
          </a:bodyPr>
          <a:lstStyle/>
          <a:p>
            <a:r>
              <a:rPr lang="en-US" sz="4000" dirty="0">
                <a:solidFill>
                  <a:schemeClr val="tx1"/>
                </a:solidFill>
                <a:effectLst/>
                <a:cs typeface="Arial" panose="020B0604020202020204" pitchFamily="34" charset="0"/>
              </a:rPr>
              <a:t>Future Directions </a:t>
            </a:r>
            <a:endParaRPr lang="en-US" sz="4000" dirty="0">
              <a:solidFill>
                <a:schemeClr val="tx1"/>
              </a:solidFill>
              <a:effectLst/>
              <a:cs typeface="Tahoma"/>
            </a:endParaRPr>
          </a:p>
        </p:txBody>
      </p:sp>
    </p:spTree>
    <p:extLst>
      <p:ext uri="{BB962C8B-B14F-4D97-AF65-F5344CB8AC3E}">
        <p14:creationId xmlns:p14="http://schemas.microsoft.com/office/powerpoint/2010/main" val="39943991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99E30-5CAF-4241-8CBF-10009ACEDA04}"/>
              </a:ext>
            </a:extLst>
          </p:cNvPr>
          <p:cNvSpPr>
            <a:spLocks noGrp="1"/>
          </p:cNvSpPr>
          <p:nvPr>
            <p:ph type="title"/>
          </p:nvPr>
        </p:nvSpPr>
        <p:spPr>
          <a:xfrm>
            <a:off x="522514" y="840240"/>
            <a:ext cx="8229600" cy="1351417"/>
          </a:xfrm>
        </p:spPr>
        <p:txBody>
          <a:bodyPr>
            <a:normAutofit fontScale="90000"/>
          </a:bodyPr>
          <a:lstStyle/>
          <a:p>
            <a:r>
              <a:rPr lang="en-US" sz="3100" dirty="0"/>
              <a:t/>
            </a:r>
            <a:br>
              <a:rPr lang="en-US" sz="3100" dirty="0"/>
            </a:br>
            <a:r>
              <a:rPr lang="en-US" sz="3100" b="0" dirty="0" smtClean="0">
                <a:solidFill>
                  <a:schemeClr val="tx1"/>
                </a:solidFill>
              </a:rPr>
              <a:t>How Can I Help? </a:t>
            </a:r>
            <a:br>
              <a:rPr lang="en-US" sz="3100" b="0" dirty="0" smtClean="0">
                <a:solidFill>
                  <a:schemeClr val="tx1"/>
                </a:solidFill>
              </a:rPr>
            </a:br>
            <a:r>
              <a:rPr lang="en-US" sz="3100" b="0" dirty="0" smtClean="0">
                <a:solidFill>
                  <a:schemeClr val="tx1"/>
                </a:solidFill>
              </a:rPr>
              <a:t>Role of </a:t>
            </a:r>
            <a:r>
              <a:rPr lang="en-US" sz="3100" b="0" dirty="0">
                <a:solidFill>
                  <a:schemeClr val="tx1"/>
                </a:solidFill>
              </a:rPr>
              <a:t>Rehab Educators &amp; Professionals in the Opioid Crisis</a:t>
            </a:r>
            <a:r>
              <a:rPr lang="en-US" dirty="0"/>
              <a:t/>
            </a:r>
            <a:br>
              <a:rPr lang="en-US" dirty="0"/>
            </a:br>
            <a:r>
              <a:rPr lang="en-US" dirty="0" smtClean="0"/>
              <a:t/>
            </a:r>
            <a:br>
              <a:rPr lang="en-US" dirty="0" smtClean="0"/>
            </a:br>
            <a:endParaRPr lang="en-US" sz="2000" b="0" dirty="0"/>
          </a:p>
        </p:txBody>
      </p:sp>
      <p:sp>
        <p:nvSpPr>
          <p:cNvPr id="3" name="Content Placeholder 2">
            <a:extLst>
              <a:ext uri="{FF2B5EF4-FFF2-40B4-BE49-F238E27FC236}">
                <a16:creationId xmlns="" xmlns:a16="http://schemas.microsoft.com/office/drawing/2014/main" id="{458E59BF-7B2B-8F40-A1B6-FE53650941EB}"/>
              </a:ext>
            </a:extLst>
          </p:cNvPr>
          <p:cNvSpPr>
            <a:spLocks noGrp="1"/>
          </p:cNvSpPr>
          <p:nvPr>
            <p:ph sz="half" idx="4294967295"/>
          </p:nvPr>
        </p:nvSpPr>
        <p:spPr>
          <a:xfrm>
            <a:off x="725715" y="2990564"/>
            <a:ext cx="8215086" cy="4525963"/>
          </a:xfrm>
          <a:prstGeom prst="rect">
            <a:avLst/>
          </a:prstGeom>
        </p:spPr>
        <p:txBody>
          <a:bodyPr>
            <a:normAutofit/>
          </a:bodyPr>
          <a:lstStyle/>
          <a:p>
            <a:r>
              <a:rPr lang="en-US" dirty="0"/>
              <a:t>According to a National Safety Council survey</a:t>
            </a:r>
            <a:r>
              <a:rPr lang="en-US" sz="2000" dirty="0" smtClean="0"/>
              <a:t>:</a:t>
            </a:r>
          </a:p>
          <a:p>
            <a:pPr marL="0" indent="0">
              <a:buNone/>
            </a:pPr>
            <a:r>
              <a:rPr lang="en-US" sz="2000" dirty="0"/>
              <a:t/>
            </a:r>
            <a:br>
              <a:rPr lang="en-US" sz="2000" dirty="0"/>
            </a:br>
            <a:r>
              <a:rPr lang="en-US" sz="2000" dirty="0" smtClean="0"/>
              <a:t>	</a:t>
            </a:r>
            <a:r>
              <a:rPr lang="en-US" sz="2000" dirty="0" smtClean="0">
                <a:latin typeface="Calibri Light"/>
              </a:rPr>
              <a:t>● </a:t>
            </a:r>
            <a:r>
              <a:rPr lang="en-US" sz="2000" dirty="0" smtClean="0"/>
              <a:t>More </a:t>
            </a:r>
            <a:r>
              <a:rPr lang="en-US" sz="2000" dirty="0"/>
              <a:t>than 70 percent of workplaces are impacted by prescription opioid misuse and </a:t>
            </a:r>
            <a:r>
              <a:rPr lang="en-US" sz="2000" dirty="0" smtClean="0"/>
              <a:t>abuse.</a:t>
            </a:r>
          </a:p>
          <a:p>
            <a:pPr marL="0" indent="0">
              <a:buNone/>
            </a:pPr>
            <a:r>
              <a:rPr lang="en-US" sz="2000" dirty="0"/>
              <a:t>	</a:t>
            </a:r>
            <a:r>
              <a:rPr lang="en-US" sz="2000" dirty="0">
                <a:latin typeface="Calibri Light"/>
              </a:rPr>
              <a:t> ● </a:t>
            </a:r>
            <a:r>
              <a:rPr lang="en-US" sz="2000" dirty="0" smtClean="0"/>
              <a:t>Just </a:t>
            </a:r>
            <a:r>
              <a:rPr lang="en-US" sz="2000" dirty="0"/>
              <a:t>13 percent of employers are confident they can spot signs of </a:t>
            </a:r>
            <a:r>
              <a:rPr lang="en-US" sz="2000" dirty="0" smtClean="0"/>
              <a:t>misuse.</a:t>
            </a:r>
          </a:p>
          <a:p>
            <a:pPr marL="0" indent="0">
              <a:buNone/>
            </a:pPr>
            <a:r>
              <a:rPr lang="en-US" sz="2000" dirty="0"/>
              <a:t>	</a:t>
            </a:r>
            <a:r>
              <a:rPr lang="en-US" sz="2000" dirty="0">
                <a:latin typeface="Calibri Light"/>
              </a:rPr>
              <a:t> ● </a:t>
            </a:r>
            <a:r>
              <a:rPr lang="en-US" sz="2000" dirty="0" smtClean="0"/>
              <a:t>76 </a:t>
            </a:r>
            <a:r>
              <a:rPr lang="en-US" sz="2000" dirty="0"/>
              <a:t>percent don’t have training or resource to </a:t>
            </a:r>
            <a:r>
              <a:rPr lang="en-US" sz="2000" dirty="0" smtClean="0"/>
              <a:t>close </a:t>
            </a:r>
            <a:r>
              <a:rPr lang="en-US" sz="2000" dirty="0"/>
              <a:t>the knowledge gap</a:t>
            </a:r>
            <a:r>
              <a:rPr lang="en-US" sz="2000" dirty="0" smtClean="0"/>
              <a:t>.</a:t>
            </a:r>
          </a:p>
          <a:p>
            <a:pPr marL="0" indent="0">
              <a:buNone/>
            </a:pPr>
            <a:endParaRPr lang="en-US" dirty="0"/>
          </a:p>
        </p:txBody>
      </p:sp>
    </p:spTree>
    <p:extLst>
      <p:ext uri="{BB962C8B-B14F-4D97-AF65-F5344CB8AC3E}">
        <p14:creationId xmlns:p14="http://schemas.microsoft.com/office/powerpoint/2010/main" val="35854347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99E30-5CAF-4241-8CBF-10009ACEDA04}"/>
              </a:ext>
            </a:extLst>
          </p:cNvPr>
          <p:cNvSpPr>
            <a:spLocks noGrp="1"/>
          </p:cNvSpPr>
          <p:nvPr>
            <p:ph type="title"/>
          </p:nvPr>
        </p:nvSpPr>
        <p:spPr>
          <a:xfrm>
            <a:off x="420914" y="1420812"/>
            <a:ext cx="8229600" cy="1143000"/>
          </a:xfrm>
        </p:spPr>
        <p:txBody>
          <a:bodyPr>
            <a:normAutofit fontScale="90000"/>
          </a:bodyPr>
          <a:lstStyle/>
          <a:p>
            <a:r>
              <a:rPr lang="en-US" sz="3600" dirty="0">
                <a:solidFill>
                  <a:schemeClr val="tx1"/>
                </a:solidFill>
              </a:rPr>
              <a:t>How Can I Help? </a:t>
            </a:r>
            <a:r>
              <a:rPr lang="en-US" sz="3600" dirty="0" smtClean="0">
                <a:solidFill>
                  <a:schemeClr val="tx1"/>
                </a:solidFill>
              </a:rPr>
              <a:t/>
            </a:r>
            <a:br>
              <a:rPr lang="en-US" sz="3600" dirty="0" smtClean="0">
                <a:solidFill>
                  <a:schemeClr val="tx1"/>
                </a:solidFill>
              </a:rPr>
            </a:br>
            <a:r>
              <a:rPr lang="en-US" sz="3600" dirty="0"/>
              <a:t/>
            </a:r>
            <a:br>
              <a:rPr lang="en-US" sz="3600" dirty="0"/>
            </a:br>
            <a:r>
              <a:rPr lang="en-US" sz="2800" b="0" dirty="0">
                <a:solidFill>
                  <a:schemeClr val="tx1"/>
                </a:solidFill>
              </a:rPr>
              <a:t>The Role of Rehab Educators &amp; Professionals in the Opioid Crisis</a:t>
            </a:r>
            <a:r>
              <a:rPr lang="en-US" dirty="0"/>
              <a:t/>
            </a:r>
            <a:br>
              <a:rPr lang="en-US" dirty="0"/>
            </a:br>
            <a:r>
              <a:rPr lang="en-US" dirty="0" smtClean="0"/>
              <a:t/>
            </a:r>
            <a:br>
              <a:rPr lang="en-US" dirty="0" smtClean="0"/>
            </a:br>
            <a:endParaRPr lang="en-US" sz="2000" b="0" dirty="0"/>
          </a:p>
        </p:txBody>
      </p:sp>
      <p:sp>
        <p:nvSpPr>
          <p:cNvPr id="3" name="Content Placeholder 2">
            <a:extLst>
              <a:ext uri="{FF2B5EF4-FFF2-40B4-BE49-F238E27FC236}">
                <a16:creationId xmlns="" xmlns:a16="http://schemas.microsoft.com/office/drawing/2014/main" id="{458E59BF-7B2B-8F40-A1B6-FE53650941EB}"/>
              </a:ext>
            </a:extLst>
          </p:cNvPr>
          <p:cNvSpPr>
            <a:spLocks noGrp="1"/>
          </p:cNvSpPr>
          <p:nvPr>
            <p:ph sz="half" idx="4294967295"/>
          </p:nvPr>
        </p:nvSpPr>
        <p:spPr>
          <a:xfrm>
            <a:off x="827314" y="2970666"/>
            <a:ext cx="7634515" cy="4525963"/>
          </a:xfrm>
          <a:prstGeom prst="rect">
            <a:avLst/>
          </a:prstGeom>
        </p:spPr>
        <p:txBody>
          <a:bodyPr>
            <a:normAutofit/>
          </a:bodyPr>
          <a:lstStyle/>
          <a:p>
            <a:r>
              <a:rPr lang="en-US" sz="2000" dirty="0" smtClean="0"/>
              <a:t>81 </a:t>
            </a:r>
            <a:r>
              <a:rPr lang="en-US" sz="2000" dirty="0"/>
              <a:t>percent of employers said that their policies lacked at least one critical element of a drug-free workplace </a:t>
            </a:r>
            <a:r>
              <a:rPr lang="en-US" sz="2000" dirty="0" smtClean="0"/>
              <a:t>program.</a:t>
            </a:r>
          </a:p>
          <a:p>
            <a:pPr marL="0" indent="0">
              <a:buNone/>
            </a:pPr>
            <a:endParaRPr lang="en-US" sz="2000" dirty="0" smtClean="0"/>
          </a:p>
          <a:p>
            <a:r>
              <a:rPr lang="en-US" sz="2000" dirty="0" smtClean="0"/>
              <a:t>70 </a:t>
            </a:r>
            <a:r>
              <a:rPr lang="en-US" sz="2000" dirty="0"/>
              <a:t>percent of employers have expressed the desire to help employees struggling with dependency return after completing some form of </a:t>
            </a:r>
            <a:r>
              <a:rPr lang="en-US" sz="2000" dirty="0" smtClean="0"/>
              <a:t>treatment.</a:t>
            </a:r>
          </a:p>
          <a:p>
            <a:pPr marL="0" indent="0">
              <a:buNone/>
            </a:pPr>
            <a:endParaRPr lang="en-US" sz="2000" dirty="0" smtClean="0"/>
          </a:p>
        </p:txBody>
      </p:sp>
      <p:sp>
        <p:nvSpPr>
          <p:cNvPr id="4" name="Content Placeholder 3">
            <a:extLst>
              <a:ext uri="{FF2B5EF4-FFF2-40B4-BE49-F238E27FC236}">
                <a16:creationId xmlns="" xmlns:a16="http://schemas.microsoft.com/office/drawing/2014/main" id="{D2E7AC22-6652-7646-A33C-76807DB890A7}"/>
              </a:ext>
            </a:extLst>
          </p:cNvPr>
          <p:cNvSpPr>
            <a:spLocks noGrp="1"/>
          </p:cNvSpPr>
          <p:nvPr>
            <p:ph sz="half" idx="4294967295"/>
          </p:nvPr>
        </p:nvSpPr>
        <p:spPr>
          <a:xfrm>
            <a:off x="9710057" y="1992312"/>
            <a:ext cx="1524446" cy="4525963"/>
          </a:xfrm>
          <a:prstGeom prst="rect">
            <a:avLst/>
          </a:prstGeom>
        </p:spPr>
        <p:txBody>
          <a:bodyPr>
            <a:normAutofit/>
          </a:bodyPr>
          <a:lstStyle/>
          <a:p>
            <a:endParaRPr lang="en-US" dirty="0"/>
          </a:p>
        </p:txBody>
      </p:sp>
    </p:spTree>
    <p:extLst>
      <p:ext uri="{BB962C8B-B14F-4D97-AF65-F5344CB8AC3E}">
        <p14:creationId xmlns:p14="http://schemas.microsoft.com/office/powerpoint/2010/main" val="2611994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26437"/>
            <a:ext cx="7408333" cy="3450696"/>
          </a:xfrm>
        </p:spPr>
        <p:txBody>
          <a:bodyPr>
            <a:normAutofit/>
          </a:bodyPr>
          <a:lstStyle/>
          <a:p>
            <a:pPr lvl="6">
              <a:buNone/>
            </a:pPr>
            <a:endParaRPr lang="en-US" sz="4800" dirty="0">
              <a:latin typeface="Times New Roman"/>
              <a:cs typeface="Times New Roman"/>
            </a:endParaRPr>
          </a:p>
          <a:p>
            <a:pPr lvl="6">
              <a:buNone/>
            </a:pPr>
            <a:r>
              <a:rPr lang="en-US" sz="6000" dirty="0">
                <a:effectLst/>
                <a:latin typeface="Times New Roman" panose="02020603050405020304" pitchFamily="18" charset="0"/>
                <a:cs typeface="Times New Roman" panose="02020603050405020304" pitchFamily="18" charset="0"/>
              </a:rPr>
              <a:t>Questions?</a:t>
            </a:r>
          </a:p>
        </p:txBody>
      </p:sp>
      <p:sp>
        <p:nvSpPr>
          <p:cNvPr id="2" name="Title 1"/>
          <p:cNvSpPr>
            <a:spLocks noGrp="1"/>
          </p:cNvSpPr>
          <p:nvPr>
            <p:ph type="title"/>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01ACF5F5-C98D-CD45-A446-7908E44BFCD6}"/>
              </a:ext>
            </a:extLst>
          </p:cNvPr>
          <p:cNvPicPr>
            <a:picLocks noGrp="1" noChangeAspect="1"/>
          </p:cNvPicPr>
          <p:nvPr>
            <p:ph idx="1"/>
          </p:nvPr>
        </p:nvPicPr>
        <p:blipFill>
          <a:blip r:embed="rId2"/>
          <a:stretch>
            <a:fillRect/>
          </a:stretch>
        </p:blipFill>
        <p:spPr>
          <a:xfrm>
            <a:off x="216977" y="511444"/>
            <a:ext cx="8648054" cy="5563891"/>
          </a:xfrm>
          <a:prstGeom prst="rect">
            <a:avLst/>
          </a:prstGeom>
        </p:spPr>
      </p:pic>
    </p:spTree>
    <p:extLst>
      <p:ext uri="{BB962C8B-B14F-4D97-AF65-F5344CB8AC3E}">
        <p14:creationId xmlns:p14="http://schemas.microsoft.com/office/powerpoint/2010/main" val="692923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CAE2A0-B6D9-6B4B-9742-52417B304F8C}"/>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 xmlns:a16="http://schemas.microsoft.com/office/drawing/2014/main" id="{8C7E2899-75F5-FB4C-B2AA-E9588E6E1226}"/>
              </a:ext>
            </a:extLst>
          </p:cNvPr>
          <p:cNvPicPr>
            <a:picLocks noGrp="1" noChangeAspect="1"/>
          </p:cNvPicPr>
          <p:nvPr>
            <p:ph idx="1"/>
          </p:nvPr>
        </p:nvPicPr>
        <p:blipFill>
          <a:blip r:embed="rId2"/>
          <a:stretch>
            <a:fillRect/>
          </a:stretch>
        </p:blipFill>
        <p:spPr>
          <a:xfrm>
            <a:off x="457199" y="274638"/>
            <a:ext cx="8398933" cy="5685895"/>
          </a:xfrm>
          <a:prstGeom prst="rect">
            <a:avLst/>
          </a:prstGeom>
        </p:spPr>
      </p:pic>
    </p:spTree>
    <p:extLst>
      <p:ext uri="{BB962C8B-B14F-4D97-AF65-F5344CB8AC3E}">
        <p14:creationId xmlns:p14="http://schemas.microsoft.com/office/powerpoint/2010/main" val="4270730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8140" y="1401845"/>
            <a:ext cx="8427720" cy="4998955"/>
          </a:xfrm>
          <a:prstGeom prst="rect">
            <a:avLst/>
          </a:prstGeom>
        </p:spPr>
      </p:pic>
      <p:sp>
        <p:nvSpPr>
          <p:cNvPr id="3" name="Title 2"/>
          <p:cNvSpPr>
            <a:spLocks noGrp="1"/>
          </p:cNvSpPr>
          <p:nvPr>
            <p:ph type="title"/>
          </p:nvPr>
        </p:nvSpPr>
        <p:spPr>
          <a:xfrm>
            <a:off x="358140" y="149117"/>
            <a:ext cx="8229600" cy="1252728"/>
          </a:xfrm>
        </p:spPr>
        <p:txBody>
          <a:bodyPr>
            <a:normAutofit/>
          </a:bodyPr>
          <a:lstStyle/>
          <a:p>
            <a:r>
              <a:rPr lang="en-US" sz="3600" dirty="0" smtClean="0">
                <a:solidFill>
                  <a:schemeClr val="tx1"/>
                </a:solidFill>
              </a:rPr>
              <a:t>Montgomery County Accidental Deaths</a:t>
            </a:r>
            <a:endParaRPr lang="en-US" sz="3600" dirty="0">
              <a:solidFill>
                <a:schemeClr val="tx1"/>
              </a:solidFill>
            </a:endParaRPr>
          </a:p>
        </p:txBody>
      </p:sp>
    </p:spTree>
    <p:extLst>
      <p:ext uri="{BB962C8B-B14F-4D97-AF65-F5344CB8AC3E}">
        <p14:creationId xmlns:p14="http://schemas.microsoft.com/office/powerpoint/2010/main" val="3621236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76613"/>
            <a:ext cx="7612063" cy="1417638"/>
          </a:xfrm>
        </p:spPr>
        <p:txBody>
          <a:bodyPr>
            <a:normAutofit fontScale="90000"/>
          </a:bodyPr>
          <a:lstStyle/>
          <a:p>
            <a:r>
              <a:rPr lang="en-US" dirty="0">
                <a:effectLst/>
                <a:latin typeface="Tahoma"/>
                <a:cs typeface="Tahoma"/>
              </a:rPr>
              <a:t/>
            </a:r>
            <a:br>
              <a:rPr lang="en-US" dirty="0">
                <a:effectLst/>
                <a:latin typeface="Tahoma"/>
                <a:cs typeface="Tahoma"/>
              </a:rPr>
            </a:b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734654887"/>
              </p:ext>
            </p:extLst>
          </p:nvPr>
        </p:nvGraphicFramePr>
        <p:xfrm>
          <a:off x="870652" y="606056"/>
          <a:ext cx="7482316" cy="5885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250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935011"/>
            <a:ext cx="7408333" cy="6193922"/>
          </a:xfrm>
        </p:spPr>
        <p:txBody>
          <a:bodyPr>
            <a:normAutofit/>
          </a:bodyPr>
          <a:lstStyle/>
          <a:p>
            <a:pPr marL="0" indent="0">
              <a:buNone/>
            </a:pPr>
            <a:endParaRPr lang="en-US" sz="3300" dirty="0">
              <a:solidFill>
                <a:schemeClr val="tx1"/>
              </a:solidFill>
              <a:effectLst/>
              <a:latin typeface="Times New Roman" panose="02020603050405020304" pitchFamily="18" charset="0"/>
              <a:cs typeface="Times New Roman" panose="02020603050405020304" pitchFamily="18" charset="0"/>
            </a:endParaRPr>
          </a:p>
          <a:p>
            <a:pPr marL="0" indent="0">
              <a:lnSpc>
                <a:spcPct val="120000"/>
              </a:lnSpc>
              <a:buNone/>
            </a:pPr>
            <a:r>
              <a:rPr lang="en-US" sz="1800" u="sng" dirty="0" smtClean="0">
                <a:solidFill>
                  <a:schemeClr val="tx1"/>
                </a:solidFill>
                <a:latin typeface="Candara" panose="020E0502030303020204" pitchFamily="34" charset="0"/>
                <a:cs typeface="Times New Roman" panose="02020603050405020304" pitchFamily="18" charset="0"/>
              </a:rPr>
              <a:t>Ohio</a:t>
            </a:r>
            <a:endParaRPr lang="en-US" sz="1800" u="sng" dirty="0">
              <a:solidFill>
                <a:schemeClr val="tx1"/>
              </a:solidFill>
              <a:latin typeface="Candara" panose="020E0502030303020204" pitchFamily="34" charset="0"/>
              <a:cs typeface="Times New Roman" panose="02020603050405020304" pitchFamily="18" charset="0"/>
            </a:endParaRPr>
          </a:p>
          <a:p>
            <a:pPr>
              <a:lnSpc>
                <a:spcPct val="120000"/>
              </a:lnSpc>
            </a:pPr>
            <a:r>
              <a:rPr lang="en-US" sz="1800" dirty="0">
                <a:solidFill>
                  <a:schemeClr val="tx1"/>
                </a:solidFill>
                <a:latin typeface="Candara" panose="020E0502030303020204" pitchFamily="34" charset="0"/>
                <a:cs typeface="Times New Roman" panose="02020603050405020304" pitchFamily="18" charset="0"/>
              </a:rPr>
              <a:t>In </a:t>
            </a:r>
            <a:r>
              <a:rPr lang="en-US" sz="1800" dirty="0" smtClean="0">
                <a:solidFill>
                  <a:srgbClr val="FF0000"/>
                </a:solidFill>
                <a:latin typeface="Candara" panose="020E0502030303020204" pitchFamily="34" charset="0"/>
                <a:cs typeface="Times New Roman" panose="02020603050405020304" pitchFamily="18" charset="0"/>
              </a:rPr>
              <a:t>2015, </a:t>
            </a:r>
            <a:r>
              <a:rPr lang="en-US" sz="1800" dirty="0">
                <a:solidFill>
                  <a:srgbClr val="FF0000"/>
                </a:solidFill>
                <a:latin typeface="Candara" panose="020E0502030303020204" pitchFamily="34" charset="0"/>
                <a:cs typeface="Times New Roman" panose="02020603050405020304" pitchFamily="18" charset="0"/>
              </a:rPr>
              <a:t>1,424 people </a:t>
            </a:r>
            <a:r>
              <a:rPr lang="en-US" sz="1800" dirty="0">
                <a:solidFill>
                  <a:schemeClr val="tx1"/>
                </a:solidFill>
                <a:latin typeface="Candara" panose="020E0502030303020204" pitchFamily="34" charset="0"/>
                <a:cs typeface="Times New Roman" panose="02020603050405020304" pitchFamily="18" charset="0"/>
              </a:rPr>
              <a:t>died in Ohio due to heroin overdose (Ohio Department of Health)</a:t>
            </a:r>
          </a:p>
          <a:p>
            <a:pPr>
              <a:lnSpc>
                <a:spcPct val="120000"/>
              </a:lnSpc>
            </a:pPr>
            <a:r>
              <a:rPr lang="en-US" sz="1800" dirty="0">
                <a:solidFill>
                  <a:schemeClr val="tx1"/>
                </a:solidFill>
                <a:latin typeface="Candara" panose="020E0502030303020204" pitchFamily="34" charset="0"/>
                <a:cs typeface="Times New Roman" panose="02020603050405020304" pitchFamily="18" charset="0"/>
              </a:rPr>
              <a:t>In </a:t>
            </a:r>
            <a:r>
              <a:rPr lang="en-US" sz="1800" dirty="0" smtClean="0">
                <a:solidFill>
                  <a:srgbClr val="FF0000"/>
                </a:solidFill>
                <a:latin typeface="Candara" panose="020E0502030303020204" pitchFamily="34" charset="0"/>
                <a:cs typeface="Times New Roman" panose="02020603050405020304" pitchFamily="18" charset="0"/>
              </a:rPr>
              <a:t>2017, </a:t>
            </a:r>
            <a:r>
              <a:rPr lang="en-US" sz="1800" dirty="0">
                <a:solidFill>
                  <a:srgbClr val="FF0000"/>
                </a:solidFill>
                <a:latin typeface="Candara" panose="020E0502030303020204" pitchFamily="34" charset="0"/>
                <a:cs typeface="Times New Roman" panose="02020603050405020304" pitchFamily="18" charset="0"/>
              </a:rPr>
              <a:t>2,590 people </a:t>
            </a:r>
            <a:r>
              <a:rPr lang="en-US" sz="1800" dirty="0">
                <a:solidFill>
                  <a:schemeClr val="tx1"/>
                </a:solidFill>
                <a:latin typeface="Candara" panose="020E0502030303020204" pitchFamily="34" charset="0"/>
                <a:cs typeface="Times New Roman" panose="02020603050405020304" pitchFamily="18" charset="0"/>
              </a:rPr>
              <a:t>died of any opioid overdose (Ohio Department of Health)</a:t>
            </a:r>
          </a:p>
          <a:p>
            <a:pPr marL="0" indent="0">
              <a:lnSpc>
                <a:spcPct val="120000"/>
              </a:lnSpc>
              <a:buNone/>
            </a:pPr>
            <a:endParaRPr lang="en-US" sz="1800" u="sng" dirty="0">
              <a:latin typeface="Candara" panose="020E0502030303020204" pitchFamily="34" charset="0"/>
              <a:cs typeface="Times New Roman" panose="02020603050405020304" pitchFamily="18" charset="0"/>
            </a:endParaRPr>
          </a:p>
          <a:p>
            <a:pPr marL="0" indent="0">
              <a:lnSpc>
                <a:spcPct val="120000"/>
              </a:lnSpc>
              <a:buNone/>
            </a:pPr>
            <a:r>
              <a:rPr lang="en-US" sz="1800" u="sng" dirty="0">
                <a:solidFill>
                  <a:schemeClr val="tx1"/>
                </a:solidFill>
                <a:latin typeface="Candara" panose="020E0502030303020204" pitchFamily="34" charset="0"/>
                <a:cs typeface="Times New Roman" panose="02020603050405020304" pitchFamily="18" charset="0"/>
              </a:rPr>
              <a:t>Dayton</a:t>
            </a:r>
          </a:p>
          <a:p>
            <a:pPr>
              <a:lnSpc>
                <a:spcPct val="120000"/>
              </a:lnSpc>
            </a:pPr>
            <a:r>
              <a:rPr lang="en-US" sz="1800" dirty="0">
                <a:solidFill>
                  <a:schemeClr val="tx1"/>
                </a:solidFill>
                <a:latin typeface="Candara" panose="020E0502030303020204" pitchFamily="34" charset="0"/>
                <a:cs typeface="Times New Roman" panose="02020603050405020304" pitchFamily="18" charset="0"/>
              </a:rPr>
              <a:t>In </a:t>
            </a:r>
            <a:r>
              <a:rPr lang="en-US" sz="1800" dirty="0">
                <a:solidFill>
                  <a:srgbClr val="FF0000"/>
                </a:solidFill>
                <a:latin typeface="Candara" panose="020E0502030303020204" pitchFamily="34" charset="0"/>
                <a:cs typeface="Times New Roman" panose="02020603050405020304" pitchFamily="18" charset="0"/>
              </a:rPr>
              <a:t>2015, 117 people </a:t>
            </a:r>
            <a:r>
              <a:rPr lang="en-US" sz="1800" dirty="0">
                <a:solidFill>
                  <a:schemeClr val="tx1"/>
                </a:solidFill>
                <a:latin typeface="Candara" panose="020E0502030303020204" pitchFamily="34" charset="0"/>
                <a:cs typeface="Times New Roman" panose="02020603050405020304" pitchFamily="18" charset="0"/>
              </a:rPr>
              <a:t>died from heroin overdose in Dayton (Public Health- Poison Death Review)</a:t>
            </a:r>
          </a:p>
          <a:p>
            <a:pPr>
              <a:lnSpc>
                <a:spcPct val="120000"/>
              </a:lnSpc>
            </a:pPr>
            <a:r>
              <a:rPr lang="en-US" sz="1800" dirty="0">
                <a:solidFill>
                  <a:schemeClr val="tx1"/>
                </a:solidFill>
                <a:latin typeface="Candara" panose="020E0502030303020204" pitchFamily="34" charset="0"/>
                <a:cs typeface="Times New Roman" panose="02020603050405020304" pitchFamily="18" charset="0"/>
              </a:rPr>
              <a:t>In </a:t>
            </a:r>
            <a:r>
              <a:rPr lang="en-US" sz="1800" dirty="0" smtClean="0">
                <a:solidFill>
                  <a:srgbClr val="FF0000"/>
                </a:solidFill>
                <a:latin typeface="Candara" panose="020E0502030303020204" pitchFamily="34" charset="0"/>
                <a:cs typeface="Times New Roman" panose="02020603050405020304" pitchFamily="18" charset="0"/>
              </a:rPr>
              <a:t>2017, 282 </a:t>
            </a:r>
            <a:r>
              <a:rPr lang="en-US" sz="1800" dirty="0">
                <a:solidFill>
                  <a:srgbClr val="FF0000"/>
                </a:solidFill>
                <a:latin typeface="Candara" panose="020E0502030303020204" pitchFamily="34" charset="0"/>
                <a:cs typeface="Times New Roman" panose="02020603050405020304" pitchFamily="18" charset="0"/>
              </a:rPr>
              <a:t>people </a:t>
            </a:r>
            <a:r>
              <a:rPr lang="en-US" sz="1800" dirty="0">
                <a:solidFill>
                  <a:schemeClr val="tx1"/>
                </a:solidFill>
                <a:latin typeface="Candara" panose="020E0502030303020204" pitchFamily="34" charset="0"/>
                <a:cs typeface="Times New Roman" panose="02020603050405020304" pitchFamily="18" charset="0"/>
              </a:rPr>
              <a:t>died from any opioid overdose in Dayton (Public Health-Poison Death Review</a:t>
            </a:r>
            <a:r>
              <a:rPr lang="en-US" sz="1800" dirty="0" smtClean="0">
                <a:solidFill>
                  <a:schemeClr val="tx1"/>
                </a:solidFill>
                <a:latin typeface="Candara" panose="020E0502030303020204" pitchFamily="34" charset="0"/>
                <a:cs typeface="Times New Roman" panose="02020603050405020304" pitchFamily="18" charset="0"/>
              </a:rPr>
              <a:t>)</a:t>
            </a:r>
          </a:p>
          <a:p>
            <a:pPr marL="0" indent="0">
              <a:lnSpc>
                <a:spcPct val="12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effectLst/>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r>
              <a:rPr lang="en-US" dirty="0">
                <a:solidFill>
                  <a:schemeClr val="tx1"/>
                </a:solidFill>
                <a:effectLst/>
                <a:latin typeface="+mn-lt"/>
                <a:ea typeface="Segoe UI Symbol" panose="020B0502040204020203" pitchFamily="34" charset="0"/>
                <a:cs typeface="Arial" panose="020B0604020202020204" pitchFamily="34" charset="0"/>
              </a:rPr>
              <a:t>The </a:t>
            </a:r>
            <a:r>
              <a:rPr lang="en-US" dirty="0" smtClean="0">
                <a:solidFill>
                  <a:schemeClr val="tx1"/>
                </a:solidFill>
                <a:effectLst/>
                <a:latin typeface="+mn-lt"/>
                <a:ea typeface="Segoe UI Symbol" panose="020B0502040204020203" pitchFamily="34" charset="0"/>
                <a:cs typeface="Arial" panose="020B0604020202020204" pitchFamily="34" charset="0"/>
              </a:rPr>
              <a:t>Epidemic in Ohio and Dayton</a:t>
            </a:r>
            <a:endParaRPr lang="en-US" sz="1400" dirty="0">
              <a:solidFill>
                <a:schemeClr val="tx1"/>
              </a:solidFill>
              <a:latin typeface="+mn-lt"/>
              <a:ea typeface="Segoe UI Symbol" panose="020B0502040204020203" pitchFamily="34" charset="0"/>
            </a:endParaRPr>
          </a:p>
        </p:txBody>
      </p:sp>
    </p:spTree>
    <p:extLst>
      <p:ext uri="{BB962C8B-B14F-4D97-AF65-F5344CB8AC3E}">
        <p14:creationId xmlns:p14="http://schemas.microsoft.com/office/powerpoint/2010/main" val="3184324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67" y="1524000"/>
            <a:ext cx="7408333" cy="6469693"/>
          </a:xfrm>
        </p:spPr>
        <p:txBody>
          <a:bodyPr>
            <a:normAutofit/>
          </a:bodyPr>
          <a:lstStyle/>
          <a:p>
            <a:pPr marL="0" indent="0" algn="ctr">
              <a:buNone/>
            </a:pPr>
            <a:endParaRPr lang="en-US" sz="1400" dirty="0" smtClean="0">
              <a:solidFill>
                <a:srgbClr val="0070C0"/>
              </a:solidFill>
              <a:latin typeface="Times New Roman" panose="02020603050405020304" pitchFamily="18" charset="0"/>
              <a:cs typeface="Times New Roman" panose="02020603050405020304" pitchFamily="18" charset="0"/>
            </a:endParaRPr>
          </a:p>
          <a:p>
            <a:pPr marL="0" indent="0">
              <a:lnSpc>
                <a:spcPct val="120000"/>
              </a:lnSpc>
              <a:buNone/>
            </a:pPr>
            <a:endParaRPr lang="en-US" sz="1400" dirty="0" smtClean="0">
              <a:solidFill>
                <a:srgbClr val="0070C0"/>
              </a:solidFill>
              <a:latin typeface="Times New Roman" panose="02020603050405020304" pitchFamily="18" charset="0"/>
              <a:cs typeface="Times New Roman" panose="02020603050405020304" pitchFamily="18" charset="0"/>
            </a:endParaRPr>
          </a:p>
          <a:p>
            <a:pPr marL="0" indent="0">
              <a:lnSpc>
                <a:spcPct val="120000"/>
              </a:lnSpc>
              <a:buNone/>
            </a:pPr>
            <a:endParaRPr lang="en-US" sz="1400" dirty="0">
              <a:solidFill>
                <a:srgbClr val="0070C0"/>
              </a:solidFill>
              <a:cs typeface="Times New Roman" panose="02020603050405020304" pitchFamily="18" charset="0"/>
            </a:endParaRPr>
          </a:p>
          <a:p>
            <a:pPr marL="0" indent="0" algn="just">
              <a:lnSpc>
                <a:spcPct val="120000"/>
              </a:lnSpc>
              <a:buNone/>
            </a:pPr>
            <a:r>
              <a:rPr lang="en-US" sz="2000" dirty="0"/>
              <a:t>APTA has contributed to an effort that may help shed light on an often-overlooked facet of the opioid crisis—the impact of </a:t>
            </a:r>
            <a:r>
              <a:rPr lang="en-US" sz="2000" dirty="0" smtClean="0"/>
              <a:t>OUD on PWD. </a:t>
            </a:r>
            <a:r>
              <a:rPr lang="en-US" sz="2000" dirty="0"/>
              <a:t>While final directions have not been laid out, the comments are helping to shape further calls for research on some important considerations for this population, such as barriers to addiction treatment, difficulty in accessing nonpharmacological pain management, and the relationship between traumatic, disabling injury and opioid misuse.</a:t>
            </a:r>
          </a:p>
          <a:p>
            <a:pPr marL="0" indent="0">
              <a:lnSpc>
                <a:spcPct val="120000"/>
              </a:lnSpc>
              <a:buNone/>
            </a:pPr>
            <a:endParaRPr lang="en-US" sz="1400" dirty="0">
              <a:solidFill>
                <a:srgbClr val="0070C0"/>
              </a:solidFill>
              <a:latin typeface="Times New Roman" panose="02020603050405020304" pitchFamily="18" charset="0"/>
              <a:cs typeface="Times New Roman" panose="02020603050405020304" pitchFamily="18" charset="0"/>
            </a:endParaRPr>
          </a:p>
          <a:p>
            <a:pPr marL="0" indent="0">
              <a:lnSpc>
                <a:spcPct val="120000"/>
              </a:lnSpc>
              <a:buNone/>
            </a:pPr>
            <a:r>
              <a:rPr lang="en-US" sz="1400" dirty="0" smtClean="0">
                <a:solidFill>
                  <a:srgbClr val="0070C0"/>
                </a:solidFill>
                <a:latin typeface="Times New Roman" panose="02020603050405020304" pitchFamily="18" charset="0"/>
                <a:cs typeface="Times New Roman" panose="02020603050405020304" pitchFamily="18" charset="0"/>
              </a:rPr>
              <a:t>*American Physical Therapy Association (APTA)</a:t>
            </a:r>
          </a:p>
          <a:p>
            <a:pPr marL="0" indent="0">
              <a:lnSpc>
                <a:spcPct val="12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effectLst/>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573314" y="423409"/>
            <a:ext cx="8229600" cy="1143000"/>
          </a:xfrm>
        </p:spPr>
        <p:txBody>
          <a:bodyPr>
            <a:normAutofit fontScale="90000"/>
          </a:bodyPr>
          <a:lstStyle/>
          <a:p>
            <a:r>
              <a:rPr lang="en-US" sz="4000" dirty="0" smtClean="0">
                <a:solidFill>
                  <a:schemeClr val="tx1"/>
                </a:solidFill>
                <a:effectLst/>
                <a:latin typeface="+mn-lt"/>
                <a:cs typeface="Arial" panose="020B0604020202020204" pitchFamily="34" charset="0"/>
              </a:rPr>
              <a:t>Opioid Use Disorder among People with Disabilities*</a:t>
            </a:r>
            <a:endParaRPr lang="en-US" sz="4000" dirty="0">
              <a:solidFill>
                <a:schemeClr val="tx1"/>
              </a:solidFill>
              <a:latin typeface="+mn-lt"/>
            </a:endParaRPr>
          </a:p>
        </p:txBody>
      </p:sp>
    </p:spTree>
    <p:extLst>
      <p:ext uri="{BB962C8B-B14F-4D97-AF65-F5344CB8AC3E}">
        <p14:creationId xmlns:p14="http://schemas.microsoft.com/office/powerpoint/2010/main" val="3837204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7372</TotalTime>
  <Words>1743</Words>
  <Application>Microsoft Office PowerPoint</Application>
  <PresentationFormat>On-screen Show (4:3)</PresentationFormat>
  <Paragraphs>307</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Waveform</vt:lpstr>
      <vt:lpstr>            </vt:lpstr>
      <vt:lpstr>Agenda (2:00-3:30)</vt:lpstr>
      <vt:lpstr>Today’s Goals:</vt:lpstr>
      <vt:lpstr>PowerPoint Presentation</vt:lpstr>
      <vt:lpstr>PowerPoint Presentation</vt:lpstr>
      <vt:lpstr>Montgomery County Accidental Deaths</vt:lpstr>
      <vt:lpstr> </vt:lpstr>
      <vt:lpstr>The Epidemic in Ohio and Dayton</vt:lpstr>
      <vt:lpstr>Opioid Use Disorder among People with Disabilities*</vt:lpstr>
      <vt:lpstr>Substance Use Disorders among people with Mental Health Disorders: Common, Recurrent, and Serious</vt:lpstr>
      <vt:lpstr>The Relationship between the Epidemic and Crime </vt:lpstr>
      <vt:lpstr>PowerPoint Presentation</vt:lpstr>
      <vt:lpstr>PowerPoint Presentation</vt:lpstr>
      <vt:lpstr>PowerPoint Presentation</vt:lpstr>
      <vt:lpstr>Evolution of East End’s New Initiatives)</vt:lpstr>
      <vt:lpstr>PowerPoint Presentation</vt:lpstr>
      <vt:lpstr>Origins of Conversations for  Change (C4C)</vt:lpstr>
      <vt:lpstr>What is the purpose of C4C </vt:lpstr>
      <vt:lpstr>Partners</vt:lpstr>
      <vt:lpstr>Evolution and Next Steps at  East End: GROW </vt:lpstr>
      <vt:lpstr>COOCLI Grant (P4C)</vt:lpstr>
      <vt:lpstr>COOCLI Grant (P4C)</vt:lpstr>
      <vt:lpstr>What is peer support?</vt:lpstr>
      <vt:lpstr>What are the duties of a peer  support specialist?</vt:lpstr>
      <vt:lpstr>Why is peer  support important?</vt:lpstr>
      <vt:lpstr>What does a peer  support specialist NOT do?</vt:lpstr>
      <vt:lpstr>Position: Certified Peer Recovery Supporter</vt:lpstr>
      <vt:lpstr>Position: Certified Peer Recovery Supporter</vt:lpstr>
      <vt:lpstr>Alan’ Experience</vt:lpstr>
      <vt:lpstr>Expected Outcomes from CPS </vt:lpstr>
      <vt:lpstr>Lessons Learned </vt:lpstr>
      <vt:lpstr>Future Directions </vt:lpstr>
      <vt:lpstr> How Can I Help?  Role of Rehab Educators &amp; Professionals in the Opioid Crisis  </vt:lpstr>
      <vt:lpstr>How Can I Help?   The Role of Rehab Educators &amp; Professionals in the Opioid Crisis  </vt:lpstr>
      <vt:lpstr> </vt:lpstr>
    </vt:vector>
  </TitlesOfParts>
  <Company>Wright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Aspergers Awareness:  Special Considerations for College Students  Wright State University - Office of Disability Services</dc:title>
  <dc:creator>Desktop Services</dc:creator>
  <cp:lastModifiedBy>Mary Huber</cp:lastModifiedBy>
  <cp:revision>352</cp:revision>
  <dcterms:created xsi:type="dcterms:W3CDTF">2012-10-17T22:08:58Z</dcterms:created>
  <dcterms:modified xsi:type="dcterms:W3CDTF">2018-11-07T23:53:16Z</dcterms:modified>
</cp:coreProperties>
</file>