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02" autoAdjust="0"/>
  </p:normalViewPr>
  <p:slideViewPr>
    <p:cSldViewPr>
      <p:cViewPr varScale="1">
        <p:scale>
          <a:sx n="72" d="100"/>
          <a:sy n="72" d="100"/>
        </p:scale>
        <p:origin x="176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BCBE3-7B47-4578-A625-119C854A6D89}" type="datetimeFigureOut">
              <a:rPr lang="en-US" smtClean="0"/>
              <a:t>8/18/2017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8632B-ECDE-49D6-A8D8-FB676FA38A26}" type="slidenum">
              <a:rPr lang="en-US" smtClean="0"/>
              <a:t>‹#›</a:t>
            </a:fld>
            <a:endParaRPr lang="en-US"/>
          </a:p>
        </p:txBody>
      </p:sp>
    </p:spTree>
    <p:extLst>
      <p:ext uri="{BB962C8B-B14F-4D97-AF65-F5344CB8AC3E}">
        <p14:creationId xmlns:p14="http://schemas.microsoft.com/office/powerpoint/2010/main" val="110514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8632B-ECDE-49D6-A8D8-FB676FA38A26}" type="slidenum">
              <a:rPr lang="en-US" smtClean="0"/>
              <a:t>1</a:t>
            </a:fld>
            <a:endParaRPr lang="en-US"/>
          </a:p>
        </p:txBody>
      </p:sp>
    </p:spTree>
    <p:extLst>
      <p:ext uri="{BB962C8B-B14F-4D97-AF65-F5344CB8AC3E}">
        <p14:creationId xmlns:p14="http://schemas.microsoft.com/office/powerpoint/2010/main" val="106077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2015 was 46 OD 9 deaths</a:t>
            </a:r>
          </a:p>
          <a:p>
            <a:r>
              <a:rPr lang="en-US" sz="1200" kern="1200" dirty="0" smtClean="0">
                <a:solidFill>
                  <a:schemeClr val="tx1"/>
                </a:solidFill>
                <a:effectLst/>
                <a:latin typeface="+mn-lt"/>
                <a:ea typeface="+mn-ea"/>
                <a:cs typeface="+mn-cs"/>
              </a:rPr>
              <a:t>2014 was 53 OD 12 deaths</a:t>
            </a:r>
          </a:p>
          <a:p>
            <a:r>
              <a:rPr lang="en-US" sz="1200" kern="1200" dirty="0" smtClean="0">
                <a:solidFill>
                  <a:schemeClr val="tx1"/>
                </a:solidFill>
                <a:effectLst/>
                <a:latin typeface="+mn-lt"/>
                <a:ea typeface="+mn-ea"/>
                <a:cs typeface="+mn-cs"/>
              </a:rPr>
              <a:t>141 overdoses </a:t>
            </a:r>
            <a:r>
              <a:rPr lang="en-US" sz="1200" kern="1200" smtClean="0">
                <a:solidFill>
                  <a:schemeClr val="tx1"/>
                </a:solidFill>
                <a:effectLst/>
                <a:latin typeface="+mn-lt"/>
                <a:ea typeface="+mn-ea"/>
                <a:cs typeface="+mn-cs"/>
              </a:rPr>
              <a:t>and 31 deaths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8632B-ECDE-49D6-A8D8-FB676FA38A26}" type="slidenum">
              <a:rPr lang="en-US" smtClean="0"/>
              <a:t>2</a:t>
            </a:fld>
            <a:endParaRPr lang="en-US"/>
          </a:p>
        </p:txBody>
      </p:sp>
    </p:spTree>
    <p:extLst>
      <p:ext uri="{BB962C8B-B14F-4D97-AF65-F5344CB8AC3E}">
        <p14:creationId xmlns:p14="http://schemas.microsoft.com/office/powerpoint/2010/main" val="257745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Previously, 2-4 mgs was sufficient to save someone; by 2016, 6-10 mg of Naloxone was needed to revive many victims of overdose. City administrators are also alarmed by the fact that approximately 50% of all overdoses occur among Lakewood residents, not visitors from other communities. Besides the human toll, these cases represent a significant drain on Lakewood’s first responders: two police cars and three fire units are typically dispatched when a patient is not breathing. Strain on first responders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2015, the City of Lakewood hosted </a:t>
            </a:r>
            <a:r>
              <a:rPr lang="en-US" sz="1200" i="1" kern="1200" dirty="0" smtClean="0">
                <a:solidFill>
                  <a:schemeClr val="tx1"/>
                </a:solidFill>
                <a:effectLst/>
                <a:latin typeface="+mn-lt"/>
                <a:ea typeface="+mn-ea"/>
                <a:cs typeface="+mn-cs"/>
              </a:rPr>
              <a:t>Heroin and Hope, </a:t>
            </a:r>
            <a:r>
              <a:rPr lang="en-US" sz="1200" kern="1200" dirty="0" smtClean="0">
                <a:solidFill>
                  <a:schemeClr val="tx1"/>
                </a:solidFill>
                <a:effectLst/>
                <a:latin typeface="+mn-lt"/>
                <a:ea typeface="+mn-ea"/>
                <a:cs typeface="+mn-cs"/>
              </a:rPr>
              <a:t>a large-scale community conversation and its first community naloxone training and distribution, with over 300 in attendance.</a:t>
            </a:r>
          </a:p>
          <a:p>
            <a:endParaRPr lang="en-US" dirty="0"/>
          </a:p>
        </p:txBody>
      </p:sp>
      <p:sp>
        <p:nvSpPr>
          <p:cNvPr id="4" name="Slide Number Placeholder 3"/>
          <p:cNvSpPr>
            <a:spLocks noGrp="1"/>
          </p:cNvSpPr>
          <p:nvPr>
            <p:ph type="sldNum" sz="quarter" idx="10"/>
          </p:nvPr>
        </p:nvSpPr>
        <p:spPr/>
        <p:txBody>
          <a:bodyPr/>
          <a:lstStyle/>
          <a:p>
            <a:fld id="{5FA8632B-ECDE-49D6-A8D8-FB676FA38A26}" type="slidenum">
              <a:rPr lang="en-US" smtClean="0"/>
              <a:t>3</a:t>
            </a:fld>
            <a:endParaRPr lang="en-US"/>
          </a:p>
        </p:txBody>
      </p:sp>
    </p:spTree>
    <p:extLst>
      <p:ext uri="{BB962C8B-B14F-4D97-AF65-F5344CB8AC3E}">
        <p14:creationId xmlns:p14="http://schemas.microsoft.com/office/powerpoint/2010/main" val="395745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bringing city, county, state and federal organizations and representatives together to discuss the resources available, the gaps in the resources, how to assist individuals facing addiction by providing adequate support services and funding and by developing adequate ways of communicating how to access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 move qualifying Lakewood for additional government funding to address the issue.  Lakewood is doing more than other suburban communities to battle the addiction problem and still much more can be done.</a:t>
            </a:r>
          </a:p>
          <a:p>
            <a:endParaRPr lang="en-US" dirty="0"/>
          </a:p>
        </p:txBody>
      </p:sp>
      <p:sp>
        <p:nvSpPr>
          <p:cNvPr id="4" name="Slide Number Placeholder 3"/>
          <p:cNvSpPr>
            <a:spLocks noGrp="1"/>
          </p:cNvSpPr>
          <p:nvPr>
            <p:ph type="sldNum" sz="quarter" idx="10"/>
          </p:nvPr>
        </p:nvSpPr>
        <p:spPr/>
        <p:txBody>
          <a:bodyPr/>
          <a:lstStyle/>
          <a:p>
            <a:fld id="{5FA8632B-ECDE-49D6-A8D8-FB676FA38A26}" type="slidenum">
              <a:rPr lang="en-US" smtClean="0"/>
              <a:t>4</a:t>
            </a:fld>
            <a:endParaRPr lang="en-US"/>
          </a:p>
        </p:txBody>
      </p:sp>
    </p:spTree>
    <p:extLst>
      <p:ext uri="{BB962C8B-B14F-4D97-AF65-F5344CB8AC3E}">
        <p14:creationId xmlns:p14="http://schemas.microsoft.com/office/powerpoint/2010/main" val="343651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will enable law enforcement and emergency services to divert persons to needed treatment and avoid deeper involvement in the criminal justice system. Individuals will be connected to assessment and peer support at the earliest possible point following an overdose, to reduce the number of fatal overdoses in the future.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A8632B-ECDE-49D6-A8D8-FB676FA38A26}" type="slidenum">
              <a:rPr lang="en-US" smtClean="0"/>
              <a:t>7</a:t>
            </a:fld>
            <a:endParaRPr lang="en-US"/>
          </a:p>
        </p:txBody>
      </p:sp>
    </p:spTree>
    <p:extLst>
      <p:ext uri="{BB962C8B-B14F-4D97-AF65-F5344CB8AC3E}">
        <p14:creationId xmlns:p14="http://schemas.microsoft.com/office/powerpoint/2010/main" val="116823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smtClean="0"/>
              <a:t>Project SOAR Point of Contact :</a:t>
            </a:r>
          </a:p>
          <a:p>
            <a:pPr algn="l"/>
            <a:r>
              <a:rPr lang="en-US" sz="1200" dirty="0" smtClean="0"/>
              <a:t>Katie Kurtz </a:t>
            </a:r>
          </a:p>
          <a:p>
            <a:pPr algn="l"/>
            <a:r>
              <a:rPr lang="en-US" sz="1200" dirty="0" smtClean="0"/>
              <a:t>(216) 529-5011 or katherine.kurtz@lakewoodoh.net</a:t>
            </a:r>
          </a:p>
          <a:p>
            <a:pPr algn="l"/>
            <a:r>
              <a:rPr lang="en-US" sz="1200" dirty="0" smtClean="0"/>
              <a:t>Gina</a:t>
            </a:r>
            <a:r>
              <a:rPr lang="en-US" sz="1200" baseline="0" dirty="0" smtClean="0"/>
              <a:t> Bonaminio</a:t>
            </a:r>
            <a:endParaRPr lang="en-US" sz="1200" dirty="0" smtClean="0"/>
          </a:p>
        </p:txBody>
      </p:sp>
      <p:sp>
        <p:nvSpPr>
          <p:cNvPr id="4" name="Slide Number Placeholder 3"/>
          <p:cNvSpPr>
            <a:spLocks noGrp="1"/>
          </p:cNvSpPr>
          <p:nvPr>
            <p:ph type="sldNum" sz="quarter" idx="10"/>
          </p:nvPr>
        </p:nvSpPr>
        <p:spPr/>
        <p:txBody>
          <a:bodyPr/>
          <a:lstStyle/>
          <a:p>
            <a:fld id="{5FA8632B-ECDE-49D6-A8D8-FB676FA38A26}" type="slidenum">
              <a:rPr lang="en-US" smtClean="0"/>
              <a:t>12</a:t>
            </a:fld>
            <a:endParaRPr lang="en-US"/>
          </a:p>
        </p:txBody>
      </p:sp>
    </p:spTree>
    <p:extLst>
      <p:ext uri="{BB962C8B-B14F-4D97-AF65-F5344CB8AC3E}">
        <p14:creationId xmlns:p14="http://schemas.microsoft.com/office/powerpoint/2010/main" val="356707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070E07-81FE-4F99-BEC4-5454ADDC7A4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423498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70E07-81FE-4F99-BEC4-5454ADDC7A4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383181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70E07-81FE-4F99-BEC4-5454ADDC7A4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378123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70E07-81FE-4F99-BEC4-5454ADDC7A4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122570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70E07-81FE-4F99-BEC4-5454ADDC7A4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175870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070E07-81FE-4F99-BEC4-5454ADDC7A40}"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349623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070E07-81FE-4F99-BEC4-5454ADDC7A40}"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383410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70E07-81FE-4F99-BEC4-5454ADDC7A40}"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25238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70E07-81FE-4F99-BEC4-5454ADDC7A40}"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137600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70E07-81FE-4F99-BEC4-5454ADDC7A40}"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351867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70E07-81FE-4F99-BEC4-5454ADDC7A40}"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E349E-E31A-41D5-A79F-9B1F48952EBA}" type="slidenum">
              <a:rPr lang="en-US" smtClean="0"/>
              <a:t>‹#›</a:t>
            </a:fld>
            <a:endParaRPr lang="en-US"/>
          </a:p>
        </p:txBody>
      </p:sp>
    </p:spTree>
    <p:extLst>
      <p:ext uri="{BB962C8B-B14F-4D97-AF65-F5344CB8AC3E}">
        <p14:creationId xmlns:p14="http://schemas.microsoft.com/office/powerpoint/2010/main" val="103439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70E07-81FE-4F99-BEC4-5454ADDC7A40}" type="datetimeFigureOut">
              <a:rPr lang="en-US" smtClean="0"/>
              <a:t>8/18/2017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E349E-E31A-41D5-A79F-9B1F48952EBA}" type="slidenum">
              <a:rPr lang="en-US" smtClean="0"/>
              <a:t>‹#›</a:t>
            </a:fld>
            <a:endParaRPr lang="en-US"/>
          </a:p>
        </p:txBody>
      </p:sp>
    </p:spTree>
    <p:extLst>
      <p:ext uri="{BB962C8B-B14F-4D97-AF65-F5344CB8AC3E}">
        <p14:creationId xmlns:p14="http://schemas.microsoft.com/office/powerpoint/2010/main" val="1159116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291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750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141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5458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743200" y="4129809"/>
            <a:ext cx="3200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8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0"/>
            <a:ext cx="9137052" cy="68632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4800600" y="2438400"/>
            <a:ext cx="2667000" cy="2667000"/>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366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058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342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0555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90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7" y="313524"/>
            <a:ext cx="8920685" cy="6230951"/>
          </a:xfrm>
          <a:prstGeom prst="rect">
            <a:avLst/>
          </a:prstGeom>
        </p:spPr>
      </p:pic>
      <p:sp>
        <p:nvSpPr>
          <p:cNvPr id="13" name="Up Arrow 12"/>
          <p:cNvSpPr/>
          <p:nvPr/>
        </p:nvSpPr>
        <p:spPr>
          <a:xfrm rot="16200000">
            <a:off x="1924051" y="2305049"/>
            <a:ext cx="457201" cy="12573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Up Arrow 14"/>
          <p:cNvSpPr/>
          <p:nvPr/>
        </p:nvSpPr>
        <p:spPr>
          <a:xfrm rot="5400000">
            <a:off x="2762250" y="133352"/>
            <a:ext cx="457201" cy="12573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Up Arrow 15"/>
          <p:cNvSpPr/>
          <p:nvPr/>
        </p:nvSpPr>
        <p:spPr>
          <a:xfrm rot="5400000">
            <a:off x="4667249" y="1749710"/>
            <a:ext cx="457201" cy="12573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186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818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227</Words>
  <Application>Microsoft Office PowerPoint</Application>
  <PresentationFormat>On-screen Show (4:3)</PresentationFormat>
  <Paragraphs>20</Paragraphs>
  <Slides>12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Kurtz, Katherine</dc:creator>
  <cp:lastModifiedBy>Greg</cp:lastModifiedBy>
  <cp:revision>11</cp:revision>
  <dcterms:created xsi:type="dcterms:W3CDTF">2017-06-06T15:16:03Z</dcterms:created>
  <dcterms:modified xsi:type="dcterms:W3CDTF">2017-08-18T18:43:10Z</dcterms:modified>
</cp:coreProperties>
</file>