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theme/theme9.xml" ContentType="application/vnd.openxmlformats-officedocument.theme+xml"/>
  <Override PartName="/ppt/slideLayouts/slideLayout20.xml" ContentType="application/vnd.openxmlformats-officedocument.presentationml.slideLayout+xml"/>
  <Override PartName="/ppt/theme/theme10.xml" ContentType="application/vnd.openxmlformats-officedocument.theme+xml"/>
  <Override PartName="/ppt/slideLayouts/slideLayout21.xml" ContentType="application/vnd.openxmlformats-officedocument.presentationml.slideLayout+xml"/>
  <Override PartName="/ppt/theme/theme11.xml" ContentType="application/vnd.openxmlformats-officedocument.theme+xml"/>
  <Override PartName="/ppt/slideLayouts/slideLayout22.xml" ContentType="application/vnd.openxmlformats-officedocument.presentationml.slideLayout+xml"/>
  <Override PartName="/ppt/theme/theme12.xml" ContentType="application/vnd.openxmlformats-officedocument.theme+xml"/>
  <Override PartName="/ppt/slideLayouts/slideLayout23.xml" ContentType="application/vnd.openxmlformats-officedocument.presentationml.slideLayout+xml"/>
  <Override PartName="/ppt/theme/theme13.xml" ContentType="application/vnd.openxmlformats-officedocument.theme+xml"/>
  <Override PartName="/ppt/slideLayouts/slideLayout24.xml" ContentType="application/vnd.openxmlformats-officedocument.presentationml.slideLayout+xml"/>
  <Override PartName="/ppt/theme/theme14.xml" ContentType="application/vnd.openxmlformats-officedocument.theme+xml"/>
  <Override PartName="/ppt/slideLayouts/slideLayout25.xml" ContentType="application/vnd.openxmlformats-officedocument.presentationml.slideLayout+xml"/>
  <Override PartName="/ppt/theme/theme15.xml" ContentType="application/vnd.openxmlformats-officedocument.theme+xml"/>
  <Override PartName="/ppt/slideLayouts/slideLayout26.xml" ContentType="application/vnd.openxmlformats-officedocument.presentationml.slideLayout+xml"/>
  <Override PartName="/ppt/theme/theme16.xml" ContentType="application/vnd.openxmlformats-officedocument.theme+xml"/>
  <Override PartName="/ppt/slideLayouts/slideLayout27.xml" ContentType="application/vnd.openxmlformats-officedocument.presentationml.slideLayout+xml"/>
  <Override PartName="/ppt/theme/theme17.xml" ContentType="application/vnd.openxmlformats-officedocument.theme+xml"/>
  <Override PartName="/ppt/slideLayouts/slideLayout28.xml" ContentType="application/vnd.openxmlformats-officedocument.presentationml.slideLayout+xml"/>
  <Override PartName="/ppt/theme/theme18.xml" ContentType="application/vnd.openxmlformats-officedocument.theme+xml"/>
  <Override PartName="/ppt/slideLayouts/slideLayout29.xml" ContentType="application/vnd.openxmlformats-officedocument.presentationml.slideLayout+xml"/>
  <Override PartName="/ppt/theme/theme19.xml" ContentType="application/vnd.openxmlformats-officedocument.theme+xml"/>
  <Override PartName="/ppt/slideLayouts/slideLayout30.xml" ContentType="application/vnd.openxmlformats-officedocument.presentationml.slideLayout+xml"/>
  <Override PartName="/ppt/theme/theme20.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62" r:id="rId3"/>
    <p:sldMasterId id="2147483664" r:id="rId4"/>
    <p:sldMasterId id="2147483666" r:id="rId5"/>
    <p:sldMasterId id="2147483668" r:id="rId6"/>
    <p:sldMasterId id="2147483670" r:id="rId7"/>
    <p:sldMasterId id="2147483672" r:id="rId8"/>
    <p:sldMasterId id="2147483674" r:id="rId9"/>
    <p:sldMasterId id="2147483676" r:id="rId10"/>
    <p:sldMasterId id="2147483678" r:id="rId11"/>
    <p:sldMasterId id="2147483680" r:id="rId12"/>
    <p:sldMasterId id="2147483682" r:id="rId13"/>
    <p:sldMasterId id="2147483684" r:id="rId14"/>
    <p:sldMasterId id="2147483686" r:id="rId15"/>
    <p:sldMasterId id="2147483688" r:id="rId16"/>
    <p:sldMasterId id="2147483690" r:id="rId17"/>
    <p:sldMasterId id="2147483692" r:id="rId18"/>
    <p:sldMasterId id="2147483694" r:id="rId19"/>
    <p:sldMasterId id="2147483696" r:id="rId20"/>
    <p:sldMasterId id="2147483698" r:id="rId21"/>
  </p:sldMasterIdLst>
  <p:notesMasterIdLst>
    <p:notesMasterId r:id="rId90"/>
  </p:notesMasterIdLst>
  <p:sldIdLst>
    <p:sldId id="324" r:id="rId22"/>
    <p:sldId id="325" r:id="rId23"/>
    <p:sldId id="348" r:id="rId24"/>
    <p:sldId id="326" r:id="rId25"/>
    <p:sldId id="256" r:id="rId26"/>
    <p:sldId id="258" r:id="rId27"/>
    <p:sldId id="259" r:id="rId28"/>
    <p:sldId id="292" r:id="rId29"/>
    <p:sldId id="267" r:id="rId30"/>
    <p:sldId id="297" r:id="rId31"/>
    <p:sldId id="269" r:id="rId32"/>
    <p:sldId id="272" r:id="rId33"/>
    <p:sldId id="275" r:id="rId34"/>
    <p:sldId id="276" r:id="rId35"/>
    <p:sldId id="277" r:id="rId36"/>
    <p:sldId id="283" r:id="rId37"/>
    <p:sldId id="284" r:id="rId38"/>
    <p:sldId id="278" r:id="rId39"/>
    <p:sldId id="296" r:id="rId40"/>
    <p:sldId id="285" r:id="rId41"/>
    <p:sldId id="286" r:id="rId42"/>
    <p:sldId id="280" r:id="rId43"/>
    <p:sldId id="281" r:id="rId44"/>
    <p:sldId id="287" r:id="rId45"/>
    <p:sldId id="299" r:id="rId46"/>
    <p:sldId id="289" r:id="rId47"/>
    <p:sldId id="290" r:id="rId48"/>
    <p:sldId id="291" r:id="rId49"/>
    <p:sldId id="298" r:id="rId50"/>
    <p:sldId id="300" r:id="rId51"/>
    <p:sldId id="301" r:id="rId52"/>
    <p:sldId id="303" r:id="rId53"/>
    <p:sldId id="305"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7" r:id="rId69"/>
    <p:sldId id="328" r:id="rId70"/>
    <p:sldId id="329" r:id="rId71"/>
    <p:sldId id="330" r:id="rId72"/>
    <p:sldId id="331" r:id="rId73"/>
    <p:sldId id="332" r:id="rId74"/>
    <p:sldId id="333" r:id="rId75"/>
    <p:sldId id="334" r:id="rId76"/>
    <p:sldId id="335" r:id="rId77"/>
    <p:sldId id="336" r:id="rId78"/>
    <p:sldId id="337" r:id="rId79"/>
    <p:sldId id="338" r:id="rId80"/>
    <p:sldId id="339" r:id="rId81"/>
    <p:sldId id="340" r:id="rId82"/>
    <p:sldId id="341" r:id="rId83"/>
    <p:sldId id="342" r:id="rId84"/>
    <p:sldId id="343" r:id="rId85"/>
    <p:sldId id="344" r:id="rId86"/>
    <p:sldId id="345" r:id="rId87"/>
    <p:sldId id="346" r:id="rId88"/>
    <p:sldId id="347" r:id="rId8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37" autoAdjust="0"/>
  </p:normalViewPr>
  <p:slideViewPr>
    <p:cSldViewPr snapToGrid="0" snapToObjects="1">
      <p:cViewPr varScale="1">
        <p:scale>
          <a:sx n="69" d="100"/>
          <a:sy n="69" d="100"/>
        </p:scale>
        <p:origin x="1786"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5.xml"/><Relationship Id="rId39" Type="http://schemas.openxmlformats.org/officeDocument/2006/relationships/slide" Target="slides/slide18.xml"/><Relationship Id="rId21" Type="http://schemas.openxmlformats.org/officeDocument/2006/relationships/slideMaster" Target="slideMasters/slideMaster21.xml"/><Relationship Id="rId34" Type="http://schemas.openxmlformats.org/officeDocument/2006/relationships/slide" Target="slides/slide13.xml"/><Relationship Id="rId42" Type="http://schemas.openxmlformats.org/officeDocument/2006/relationships/slide" Target="slides/slide21.xml"/><Relationship Id="rId47" Type="http://schemas.openxmlformats.org/officeDocument/2006/relationships/slide" Target="slides/slide26.xml"/><Relationship Id="rId50" Type="http://schemas.openxmlformats.org/officeDocument/2006/relationships/slide" Target="slides/slide29.xml"/><Relationship Id="rId55" Type="http://schemas.openxmlformats.org/officeDocument/2006/relationships/slide" Target="slides/slide34.xml"/><Relationship Id="rId63" Type="http://schemas.openxmlformats.org/officeDocument/2006/relationships/slide" Target="slides/slide42.xml"/><Relationship Id="rId68" Type="http://schemas.openxmlformats.org/officeDocument/2006/relationships/slide" Target="slides/slide47.xml"/><Relationship Id="rId76" Type="http://schemas.openxmlformats.org/officeDocument/2006/relationships/slide" Target="slides/slide55.xml"/><Relationship Id="rId84" Type="http://schemas.openxmlformats.org/officeDocument/2006/relationships/slide" Target="slides/slide63.xml"/><Relationship Id="rId89" Type="http://schemas.openxmlformats.org/officeDocument/2006/relationships/slide" Target="slides/slide68.xml"/><Relationship Id="rId7" Type="http://schemas.openxmlformats.org/officeDocument/2006/relationships/slideMaster" Target="slideMasters/slideMaster7.xml"/><Relationship Id="rId71" Type="http://schemas.openxmlformats.org/officeDocument/2006/relationships/slide" Target="slides/slide50.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8.xml"/><Relationship Id="rId11" Type="http://schemas.openxmlformats.org/officeDocument/2006/relationships/slideMaster" Target="slideMasters/slideMaster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slide" Target="slides/slide24.xml"/><Relationship Id="rId53" Type="http://schemas.openxmlformats.org/officeDocument/2006/relationships/slide" Target="slides/slide32.xml"/><Relationship Id="rId58" Type="http://schemas.openxmlformats.org/officeDocument/2006/relationships/slide" Target="slides/slide37.xml"/><Relationship Id="rId66" Type="http://schemas.openxmlformats.org/officeDocument/2006/relationships/slide" Target="slides/slide45.xml"/><Relationship Id="rId74" Type="http://schemas.openxmlformats.org/officeDocument/2006/relationships/slide" Target="slides/slide53.xml"/><Relationship Id="rId79" Type="http://schemas.openxmlformats.org/officeDocument/2006/relationships/slide" Target="slides/slide58.xml"/><Relationship Id="rId87" Type="http://schemas.openxmlformats.org/officeDocument/2006/relationships/slide" Target="slides/slide66.xml"/><Relationship Id="rId5" Type="http://schemas.openxmlformats.org/officeDocument/2006/relationships/slideMaster" Target="slideMasters/slideMaster5.xml"/><Relationship Id="rId61" Type="http://schemas.openxmlformats.org/officeDocument/2006/relationships/slide" Target="slides/slide40.xml"/><Relationship Id="rId82" Type="http://schemas.openxmlformats.org/officeDocument/2006/relationships/slide" Target="slides/slide61.xml"/><Relationship Id="rId90" Type="http://schemas.openxmlformats.org/officeDocument/2006/relationships/notesMaster" Target="notesMasters/notesMaster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56" Type="http://schemas.openxmlformats.org/officeDocument/2006/relationships/slide" Target="slides/slide35.xml"/><Relationship Id="rId64" Type="http://schemas.openxmlformats.org/officeDocument/2006/relationships/slide" Target="slides/slide43.xml"/><Relationship Id="rId69" Type="http://schemas.openxmlformats.org/officeDocument/2006/relationships/slide" Target="slides/slide48.xml"/><Relationship Id="rId77" Type="http://schemas.openxmlformats.org/officeDocument/2006/relationships/slide" Target="slides/slide56.xml"/><Relationship Id="rId8" Type="http://schemas.openxmlformats.org/officeDocument/2006/relationships/slideMaster" Target="slideMasters/slideMaster8.xml"/><Relationship Id="rId51" Type="http://schemas.openxmlformats.org/officeDocument/2006/relationships/slide" Target="slides/slide30.xml"/><Relationship Id="rId72" Type="http://schemas.openxmlformats.org/officeDocument/2006/relationships/slide" Target="slides/slide51.xml"/><Relationship Id="rId80" Type="http://schemas.openxmlformats.org/officeDocument/2006/relationships/slide" Target="slides/slide59.xml"/><Relationship Id="rId85" Type="http://schemas.openxmlformats.org/officeDocument/2006/relationships/slide" Target="slides/slide64.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openxmlformats.org/officeDocument/2006/relationships/slide" Target="slides/slide38.xml"/><Relationship Id="rId67" Type="http://schemas.openxmlformats.org/officeDocument/2006/relationships/slide" Target="slides/slide46.xml"/><Relationship Id="rId20" Type="http://schemas.openxmlformats.org/officeDocument/2006/relationships/slideMaster" Target="slideMasters/slideMaster20.xml"/><Relationship Id="rId41" Type="http://schemas.openxmlformats.org/officeDocument/2006/relationships/slide" Target="slides/slide20.xml"/><Relationship Id="rId54" Type="http://schemas.openxmlformats.org/officeDocument/2006/relationships/slide" Target="slides/slide33.xml"/><Relationship Id="rId62" Type="http://schemas.openxmlformats.org/officeDocument/2006/relationships/slide" Target="slides/slide41.xml"/><Relationship Id="rId70" Type="http://schemas.openxmlformats.org/officeDocument/2006/relationships/slide" Target="slides/slide49.xml"/><Relationship Id="rId75" Type="http://schemas.openxmlformats.org/officeDocument/2006/relationships/slide" Target="slides/slide54.xml"/><Relationship Id="rId83" Type="http://schemas.openxmlformats.org/officeDocument/2006/relationships/slide" Target="slides/slide62.xml"/><Relationship Id="rId88" Type="http://schemas.openxmlformats.org/officeDocument/2006/relationships/slide" Target="slides/slide6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slide" Target="slides/slide36.xml"/><Relationship Id="rId10" Type="http://schemas.openxmlformats.org/officeDocument/2006/relationships/slideMaster" Target="slideMasters/slideMaster10.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slide" Target="slides/slide39.xml"/><Relationship Id="rId65" Type="http://schemas.openxmlformats.org/officeDocument/2006/relationships/slide" Target="slides/slide44.xml"/><Relationship Id="rId73" Type="http://schemas.openxmlformats.org/officeDocument/2006/relationships/slide" Target="slides/slide52.xml"/><Relationship Id="rId78" Type="http://schemas.openxmlformats.org/officeDocument/2006/relationships/slide" Target="slides/slide57.xml"/><Relationship Id="rId81" Type="http://schemas.openxmlformats.org/officeDocument/2006/relationships/slide" Target="slides/slide60.xml"/><Relationship Id="rId86" Type="http://schemas.openxmlformats.org/officeDocument/2006/relationships/slide" Target="slides/slide65.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6B189D-C2D7-42F0-8C08-7AC4EE5E8479}" type="datetimeFigureOut">
              <a:rPr lang="en-US" smtClean="0"/>
              <a:t>3/20/2015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C5FFC9-F178-4647-BE93-0B2D82B465DE}" type="slidenum">
              <a:rPr lang="en-US" smtClean="0"/>
              <a:t>‹#›</a:t>
            </a:fld>
            <a:endParaRPr lang="en-US" dirty="0"/>
          </a:p>
        </p:txBody>
      </p:sp>
    </p:spTree>
    <p:extLst>
      <p:ext uri="{BB962C8B-B14F-4D97-AF65-F5344CB8AC3E}">
        <p14:creationId xmlns:p14="http://schemas.microsoft.com/office/powerpoint/2010/main" val="1283026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B258F3-793D-42D1-A62B-5F60F6ADD60D}" type="slidenum">
              <a:rPr lang="en-US" smtClean="0"/>
              <a:t>8</a:t>
            </a:fld>
            <a:endParaRPr lang="en-US" dirty="0"/>
          </a:p>
        </p:txBody>
      </p:sp>
    </p:spTree>
    <p:extLst>
      <p:ext uri="{BB962C8B-B14F-4D97-AF65-F5344CB8AC3E}">
        <p14:creationId xmlns:p14="http://schemas.microsoft.com/office/powerpoint/2010/main" val="2690482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10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210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918">
              <a:defRPr sz="2400">
                <a:solidFill>
                  <a:srgbClr val="FFFFFF"/>
                </a:solidFill>
                <a:latin typeface="Times New Roman" pitchFamily="18" charset="0"/>
              </a:defRPr>
            </a:lvl1pPr>
            <a:lvl2pPr marL="734458" indent="-282484" defTabSz="925918">
              <a:defRPr sz="2400">
                <a:solidFill>
                  <a:srgbClr val="FFFFFF"/>
                </a:solidFill>
                <a:latin typeface="Times New Roman" pitchFamily="18" charset="0"/>
              </a:defRPr>
            </a:lvl2pPr>
            <a:lvl3pPr marL="1129935" indent="-225987" defTabSz="925918">
              <a:defRPr sz="2400">
                <a:solidFill>
                  <a:srgbClr val="FFFFFF"/>
                </a:solidFill>
                <a:latin typeface="Times New Roman" pitchFamily="18" charset="0"/>
              </a:defRPr>
            </a:lvl3pPr>
            <a:lvl4pPr marL="1581909" indent="-225987" defTabSz="925918">
              <a:defRPr sz="2400">
                <a:solidFill>
                  <a:srgbClr val="FFFFFF"/>
                </a:solidFill>
                <a:latin typeface="Times New Roman" pitchFamily="18" charset="0"/>
              </a:defRPr>
            </a:lvl4pPr>
            <a:lvl5pPr marL="2033882" indent="-225987" defTabSz="925918">
              <a:defRPr sz="2400">
                <a:solidFill>
                  <a:srgbClr val="FFFFFF"/>
                </a:solidFill>
                <a:latin typeface="Times New Roman" pitchFamily="18" charset="0"/>
              </a:defRPr>
            </a:lvl5pPr>
            <a:lvl6pPr marL="2485856" indent="-225987" defTabSz="925918" eaLnBrk="0" fontAlgn="base" hangingPunct="0">
              <a:spcBef>
                <a:spcPts val="494"/>
              </a:spcBef>
              <a:spcAft>
                <a:spcPts val="494"/>
              </a:spcAft>
              <a:defRPr sz="2400">
                <a:solidFill>
                  <a:srgbClr val="FFFFFF"/>
                </a:solidFill>
                <a:latin typeface="Times New Roman" pitchFamily="18" charset="0"/>
              </a:defRPr>
            </a:lvl6pPr>
            <a:lvl7pPr marL="2937830" indent="-225987" defTabSz="925918" eaLnBrk="0" fontAlgn="base" hangingPunct="0">
              <a:spcBef>
                <a:spcPts val="494"/>
              </a:spcBef>
              <a:spcAft>
                <a:spcPts val="494"/>
              </a:spcAft>
              <a:defRPr sz="2400">
                <a:solidFill>
                  <a:srgbClr val="FFFFFF"/>
                </a:solidFill>
                <a:latin typeface="Times New Roman" pitchFamily="18" charset="0"/>
              </a:defRPr>
            </a:lvl7pPr>
            <a:lvl8pPr marL="3389804" indent="-225987" defTabSz="925918" eaLnBrk="0" fontAlgn="base" hangingPunct="0">
              <a:spcBef>
                <a:spcPts val="494"/>
              </a:spcBef>
              <a:spcAft>
                <a:spcPts val="494"/>
              </a:spcAft>
              <a:defRPr sz="2400">
                <a:solidFill>
                  <a:srgbClr val="FFFFFF"/>
                </a:solidFill>
                <a:latin typeface="Times New Roman" pitchFamily="18" charset="0"/>
              </a:defRPr>
            </a:lvl8pPr>
            <a:lvl9pPr marL="3841778" indent="-225987" defTabSz="925918" eaLnBrk="0" fontAlgn="base" hangingPunct="0">
              <a:spcBef>
                <a:spcPts val="494"/>
              </a:spcBef>
              <a:spcAft>
                <a:spcPts val="494"/>
              </a:spcAft>
              <a:defRPr sz="2400">
                <a:solidFill>
                  <a:srgbClr val="FFFFFF"/>
                </a:solidFill>
                <a:latin typeface="Times New Roman" pitchFamily="18" charset="0"/>
              </a:defRPr>
            </a:lvl9pPr>
          </a:lstStyle>
          <a:p>
            <a:fld id="{59361B9F-90EE-49FF-A858-07B74C61E8ED}" type="slidenum">
              <a:rPr lang="en-US" sz="1200">
                <a:solidFill>
                  <a:srgbClr val="000000"/>
                </a:solidFill>
              </a:rPr>
              <a:pPr/>
              <a:t>21</a:t>
            </a:fld>
            <a:endParaRPr lang="en-US" sz="1200" dirty="0">
              <a:solidFill>
                <a:srgbClr val="000000"/>
              </a:solidFill>
            </a:endParaRPr>
          </a:p>
        </p:txBody>
      </p:sp>
    </p:spTree>
    <p:extLst>
      <p:ext uri="{BB962C8B-B14F-4D97-AF65-F5344CB8AC3E}">
        <p14:creationId xmlns:p14="http://schemas.microsoft.com/office/powerpoint/2010/main" val="3867661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B258F3-793D-42D1-A62B-5F60F6ADD60D}" type="slidenum">
              <a:rPr lang="en-US" smtClean="0"/>
              <a:t>22</a:t>
            </a:fld>
            <a:endParaRPr lang="en-US" dirty="0"/>
          </a:p>
        </p:txBody>
      </p:sp>
    </p:spTree>
    <p:extLst>
      <p:ext uri="{BB962C8B-B14F-4D97-AF65-F5344CB8AC3E}">
        <p14:creationId xmlns:p14="http://schemas.microsoft.com/office/powerpoint/2010/main" val="1858927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B258F3-793D-42D1-A62B-5F60F6ADD60D}" type="slidenum">
              <a:rPr lang="en-US" smtClean="0"/>
              <a:t>23</a:t>
            </a:fld>
            <a:endParaRPr lang="en-US" dirty="0"/>
          </a:p>
        </p:txBody>
      </p:sp>
    </p:spTree>
    <p:extLst>
      <p:ext uri="{BB962C8B-B14F-4D97-AF65-F5344CB8AC3E}">
        <p14:creationId xmlns:p14="http://schemas.microsoft.com/office/powerpoint/2010/main" val="1449539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918">
              <a:spcBef>
                <a:spcPct val="30000"/>
              </a:spcBef>
              <a:spcAft>
                <a:spcPct val="0"/>
              </a:spcAft>
              <a:defRPr sz="1200">
                <a:solidFill>
                  <a:schemeClr val="tx1"/>
                </a:solidFill>
                <a:latin typeface="Times New Roman" pitchFamily="18" charset="0"/>
              </a:defRPr>
            </a:lvl1pPr>
            <a:lvl2pPr marL="734458" indent="-282484" defTabSz="925918">
              <a:spcBef>
                <a:spcPct val="30000"/>
              </a:spcBef>
              <a:spcAft>
                <a:spcPct val="0"/>
              </a:spcAft>
              <a:defRPr sz="1200">
                <a:solidFill>
                  <a:schemeClr val="tx1"/>
                </a:solidFill>
                <a:latin typeface="Times New Roman" pitchFamily="18" charset="0"/>
              </a:defRPr>
            </a:lvl2pPr>
            <a:lvl3pPr marL="1129935" indent="-225987" defTabSz="925918">
              <a:spcBef>
                <a:spcPct val="30000"/>
              </a:spcBef>
              <a:spcAft>
                <a:spcPct val="0"/>
              </a:spcAft>
              <a:defRPr sz="1200">
                <a:solidFill>
                  <a:schemeClr val="tx1"/>
                </a:solidFill>
                <a:latin typeface="Times New Roman" pitchFamily="18" charset="0"/>
              </a:defRPr>
            </a:lvl3pPr>
            <a:lvl4pPr marL="1581909" indent="-225987" defTabSz="925918">
              <a:spcBef>
                <a:spcPct val="30000"/>
              </a:spcBef>
              <a:spcAft>
                <a:spcPct val="0"/>
              </a:spcAft>
              <a:defRPr sz="1200">
                <a:solidFill>
                  <a:schemeClr val="tx1"/>
                </a:solidFill>
                <a:latin typeface="Times New Roman" pitchFamily="18" charset="0"/>
              </a:defRPr>
            </a:lvl4pPr>
            <a:lvl5pPr marL="2033882" indent="-225987" defTabSz="925918">
              <a:spcBef>
                <a:spcPct val="30000"/>
              </a:spcBef>
              <a:spcAft>
                <a:spcPct val="0"/>
              </a:spcAft>
              <a:defRPr sz="1200">
                <a:solidFill>
                  <a:schemeClr val="tx1"/>
                </a:solidFill>
                <a:latin typeface="Times New Roman" pitchFamily="18" charset="0"/>
              </a:defRPr>
            </a:lvl5pPr>
            <a:lvl6pPr marL="2485856" indent="-225987" defTabSz="925918" eaLnBrk="0" fontAlgn="base" hangingPunct="0">
              <a:spcBef>
                <a:spcPct val="30000"/>
              </a:spcBef>
              <a:spcAft>
                <a:spcPct val="0"/>
              </a:spcAft>
              <a:defRPr sz="1200">
                <a:solidFill>
                  <a:schemeClr val="tx1"/>
                </a:solidFill>
                <a:latin typeface="Times New Roman" pitchFamily="18" charset="0"/>
              </a:defRPr>
            </a:lvl6pPr>
            <a:lvl7pPr marL="2937830" indent="-225987" defTabSz="925918" eaLnBrk="0" fontAlgn="base" hangingPunct="0">
              <a:spcBef>
                <a:spcPct val="30000"/>
              </a:spcBef>
              <a:spcAft>
                <a:spcPct val="0"/>
              </a:spcAft>
              <a:defRPr sz="1200">
                <a:solidFill>
                  <a:schemeClr val="tx1"/>
                </a:solidFill>
                <a:latin typeface="Times New Roman" pitchFamily="18" charset="0"/>
              </a:defRPr>
            </a:lvl7pPr>
            <a:lvl8pPr marL="3389804" indent="-225987" defTabSz="925918" eaLnBrk="0" fontAlgn="base" hangingPunct="0">
              <a:spcBef>
                <a:spcPct val="30000"/>
              </a:spcBef>
              <a:spcAft>
                <a:spcPct val="0"/>
              </a:spcAft>
              <a:defRPr sz="1200">
                <a:solidFill>
                  <a:schemeClr val="tx1"/>
                </a:solidFill>
                <a:latin typeface="Times New Roman" pitchFamily="18" charset="0"/>
              </a:defRPr>
            </a:lvl8pPr>
            <a:lvl9pPr marL="3841778" indent="-225987" defTabSz="925918"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CD178C22-A78B-4848-8BBC-062FF3AF286F}" type="slidenum">
              <a:rPr lang="en-US" altLang="en-US" smtClean="0"/>
              <a:pPr>
                <a:spcBef>
                  <a:spcPct val="0"/>
                </a:spcBef>
              </a:pPr>
              <a:t>26</a:t>
            </a:fld>
            <a:endParaRPr lang="en-US" altLang="en-US" dirty="0" smtClean="0"/>
          </a:p>
        </p:txBody>
      </p:sp>
    </p:spTree>
    <p:extLst>
      <p:ext uri="{BB962C8B-B14F-4D97-AF65-F5344CB8AC3E}">
        <p14:creationId xmlns:p14="http://schemas.microsoft.com/office/powerpoint/2010/main" val="1919693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Use all the reasons Mitre gives on why this is great on the slide – workflow integration and what not</a:t>
            </a:r>
          </a:p>
          <a:p>
            <a:endParaRPr lang="en-US" altLang="en-US" dirty="0" smtClean="0"/>
          </a:p>
          <a:p>
            <a:r>
              <a:rPr lang="en-US" altLang="en-US" dirty="0" smtClean="0"/>
              <a:t>Ease of use</a:t>
            </a:r>
            <a:endParaRPr lang="en-US" altLang="en-US" sz="500" dirty="0"/>
          </a:p>
          <a:p>
            <a:pPr lvl="1"/>
            <a:r>
              <a:rPr lang="en-US" altLang="en-US" dirty="0" smtClean="0"/>
              <a:t>Registering -  no more notarized authorization forms, registrations, </a:t>
            </a:r>
          </a:p>
          <a:p>
            <a:pPr lvl="1"/>
            <a:r>
              <a:rPr lang="en-US" altLang="en-US" dirty="0" smtClean="0"/>
              <a:t>Using - user name, passwords</a:t>
            </a:r>
          </a:p>
          <a:p>
            <a:pPr lvl="1"/>
            <a:r>
              <a:rPr lang="en-US" altLang="en-US" dirty="0" smtClean="0"/>
              <a:t>Save times</a:t>
            </a:r>
          </a:p>
          <a:p>
            <a:r>
              <a:rPr lang="en-US" altLang="en-US" b="1" dirty="0" smtClean="0"/>
              <a:t>Ease of Use - </a:t>
            </a:r>
            <a:r>
              <a:rPr lang="en-US" altLang="en-US" dirty="0" smtClean="0"/>
              <a:t>Providers with EHR software have the opportunity to have the PDMP data directly integrated into their software.</a:t>
            </a:r>
          </a:p>
          <a:p>
            <a:endParaRPr lang="en-US" altLang="en-US" dirty="0" smtClean="0"/>
          </a:p>
          <a:p>
            <a:r>
              <a:rPr lang="en-US" altLang="en-US" b="1" dirty="0" smtClean="0"/>
              <a:t>Prescribers already using the IHIE and/or Regenstrief/Careweb network will have Single Sign-on Access to the PDMP.</a:t>
            </a:r>
            <a:endParaRPr lang="en-US" altLang="en-US" dirty="0" smtClean="0"/>
          </a:p>
          <a:p>
            <a:r>
              <a:rPr lang="en-US" altLang="en-US" b="1" dirty="0" smtClean="0"/>
              <a:t>Fit with Workflow</a:t>
            </a:r>
            <a:endParaRPr lang="en-US" altLang="en-US" dirty="0" smtClean="0"/>
          </a:p>
          <a:p>
            <a:r>
              <a:rPr lang="en-US" altLang="en-US" b="1" dirty="0" smtClean="0"/>
              <a:t>Technical Impact</a:t>
            </a:r>
            <a:endParaRPr lang="en-US" altLang="en-US" dirty="0" smtClean="0"/>
          </a:p>
          <a:p>
            <a:r>
              <a:rPr lang="en-US" altLang="en-US" dirty="0" smtClean="0"/>
              <a:t>Integration with an HIE will streamline access from EHRs to the PDMP.</a:t>
            </a:r>
          </a:p>
          <a:p>
            <a:r>
              <a:rPr lang="en-US" altLang="en-US" dirty="0" smtClean="0"/>
              <a:t>Successful HIE integration will provide a model for HIEs nationwide to integrate with their PDMP.</a:t>
            </a:r>
          </a:p>
          <a:p>
            <a:endParaRPr lang="en-US" altLang="en-US" dirty="0" smtClean="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918">
              <a:spcBef>
                <a:spcPct val="30000"/>
              </a:spcBef>
              <a:spcAft>
                <a:spcPct val="0"/>
              </a:spcAft>
              <a:defRPr sz="1200">
                <a:solidFill>
                  <a:schemeClr val="tx1"/>
                </a:solidFill>
                <a:latin typeface="Times New Roman" pitchFamily="18" charset="0"/>
              </a:defRPr>
            </a:lvl1pPr>
            <a:lvl2pPr marL="734458" indent="-282484" defTabSz="925918">
              <a:spcBef>
                <a:spcPct val="30000"/>
              </a:spcBef>
              <a:spcAft>
                <a:spcPct val="0"/>
              </a:spcAft>
              <a:defRPr sz="1200">
                <a:solidFill>
                  <a:schemeClr val="tx1"/>
                </a:solidFill>
                <a:latin typeface="Times New Roman" pitchFamily="18" charset="0"/>
              </a:defRPr>
            </a:lvl2pPr>
            <a:lvl3pPr marL="1129935" indent="-225987" defTabSz="925918">
              <a:spcBef>
                <a:spcPct val="30000"/>
              </a:spcBef>
              <a:spcAft>
                <a:spcPct val="0"/>
              </a:spcAft>
              <a:defRPr sz="1200">
                <a:solidFill>
                  <a:schemeClr val="tx1"/>
                </a:solidFill>
                <a:latin typeface="Times New Roman" pitchFamily="18" charset="0"/>
              </a:defRPr>
            </a:lvl3pPr>
            <a:lvl4pPr marL="1581909" indent="-225987" defTabSz="925918">
              <a:spcBef>
                <a:spcPct val="30000"/>
              </a:spcBef>
              <a:spcAft>
                <a:spcPct val="0"/>
              </a:spcAft>
              <a:defRPr sz="1200">
                <a:solidFill>
                  <a:schemeClr val="tx1"/>
                </a:solidFill>
                <a:latin typeface="Times New Roman" pitchFamily="18" charset="0"/>
              </a:defRPr>
            </a:lvl4pPr>
            <a:lvl5pPr marL="2033882" indent="-225987" defTabSz="925918">
              <a:spcBef>
                <a:spcPct val="30000"/>
              </a:spcBef>
              <a:spcAft>
                <a:spcPct val="0"/>
              </a:spcAft>
              <a:defRPr sz="1200">
                <a:solidFill>
                  <a:schemeClr val="tx1"/>
                </a:solidFill>
                <a:latin typeface="Times New Roman" pitchFamily="18" charset="0"/>
              </a:defRPr>
            </a:lvl5pPr>
            <a:lvl6pPr marL="2485856" indent="-225987" defTabSz="925918" eaLnBrk="0" fontAlgn="base" hangingPunct="0">
              <a:spcBef>
                <a:spcPct val="30000"/>
              </a:spcBef>
              <a:spcAft>
                <a:spcPct val="0"/>
              </a:spcAft>
              <a:defRPr sz="1200">
                <a:solidFill>
                  <a:schemeClr val="tx1"/>
                </a:solidFill>
                <a:latin typeface="Times New Roman" pitchFamily="18" charset="0"/>
              </a:defRPr>
            </a:lvl6pPr>
            <a:lvl7pPr marL="2937830" indent="-225987" defTabSz="925918" eaLnBrk="0" fontAlgn="base" hangingPunct="0">
              <a:spcBef>
                <a:spcPct val="30000"/>
              </a:spcBef>
              <a:spcAft>
                <a:spcPct val="0"/>
              </a:spcAft>
              <a:defRPr sz="1200">
                <a:solidFill>
                  <a:schemeClr val="tx1"/>
                </a:solidFill>
                <a:latin typeface="Times New Roman" pitchFamily="18" charset="0"/>
              </a:defRPr>
            </a:lvl7pPr>
            <a:lvl8pPr marL="3389804" indent="-225987" defTabSz="925918" eaLnBrk="0" fontAlgn="base" hangingPunct="0">
              <a:spcBef>
                <a:spcPct val="30000"/>
              </a:spcBef>
              <a:spcAft>
                <a:spcPct val="0"/>
              </a:spcAft>
              <a:defRPr sz="1200">
                <a:solidFill>
                  <a:schemeClr val="tx1"/>
                </a:solidFill>
                <a:latin typeface="Times New Roman" pitchFamily="18" charset="0"/>
              </a:defRPr>
            </a:lvl8pPr>
            <a:lvl9pPr marL="3841778" indent="-225987" defTabSz="925918"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CD178C22-A78B-4848-8BBC-062FF3AF286F}" type="slidenum">
              <a:rPr lang="en-US" altLang="en-US" smtClean="0"/>
              <a:pPr>
                <a:spcBef>
                  <a:spcPct val="0"/>
                </a:spcBef>
              </a:pPr>
              <a:t>27</a:t>
            </a:fld>
            <a:endParaRPr lang="en-US" altLang="en-US" dirty="0" smtClean="0"/>
          </a:p>
        </p:txBody>
      </p:sp>
    </p:spTree>
    <p:extLst>
      <p:ext uri="{BB962C8B-B14F-4D97-AF65-F5344CB8AC3E}">
        <p14:creationId xmlns:p14="http://schemas.microsoft.com/office/powerpoint/2010/main" val="2878703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C5FFC9-F178-4647-BE93-0B2D82B465DE}" type="slidenum">
              <a:rPr lang="en-US" smtClean="0"/>
              <a:t>30</a:t>
            </a:fld>
            <a:endParaRPr lang="en-US"/>
          </a:p>
        </p:txBody>
      </p:sp>
    </p:spTree>
    <p:extLst>
      <p:ext uri="{BB962C8B-B14F-4D97-AF65-F5344CB8AC3E}">
        <p14:creationId xmlns:p14="http://schemas.microsoft.com/office/powerpoint/2010/main" val="18287603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6075" y="315913"/>
            <a:ext cx="3625850" cy="2720975"/>
          </a:xfrm>
        </p:spPr>
      </p:sp>
      <p:sp>
        <p:nvSpPr>
          <p:cNvPr id="3" name="Notes Placeholder 2"/>
          <p:cNvSpPr>
            <a:spLocks noGrp="1"/>
          </p:cNvSpPr>
          <p:nvPr>
            <p:ph type="body" idx="1"/>
          </p:nvPr>
        </p:nvSpPr>
        <p:spPr/>
        <p:txBody>
          <a:bodyPr>
            <a:normAutofit/>
          </a:bodyPr>
          <a:lstStyle/>
          <a:p>
            <a:pPr>
              <a:buFontTx/>
              <a:buChar char="-"/>
            </a:pPr>
            <a:r>
              <a:rPr lang="en-US" dirty="0" smtClean="0"/>
              <a:t>A</a:t>
            </a:r>
            <a:r>
              <a:rPr lang="en-US" baseline="0" dirty="0" smtClean="0"/>
              <a:t> key issue with using our HIE is that our law and rules provide access to providers and not facilities or health systems.  Legal felt there was a need to still track in our audit log who the provider was that made the query</a:t>
            </a:r>
          </a:p>
          <a:p>
            <a:pPr>
              <a:buFontTx/>
              <a:buChar char="-"/>
            </a:pPr>
            <a:endParaRPr lang="en-US" dirty="0"/>
          </a:p>
        </p:txBody>
      </p:sp>
      <p:sp>
        <p:nvSpPr>
          <p:cNvPr id="4" name="Slide Number Placeholder 3"/>
          <p:cNvSpPr>
            <a:spLocks noGrp="1"/>
          </p:cNvSpPr>
          <p:nvPr>
            <p:ph type="sldNum" sz="quarter" idx="10"/>
          </p:nvPr>
        </p:nvSpPr>
        <p:spPr/>
        <p:txBody>
          <a:bodyPr/>
          <a:lstStyle/>
          <a:p>
            <a:pPr>
              <a:defRPr/>
            </a:pPr>
            <a:fld id="{99BEC5C9-D9E7-4FF6-AB0D-0AF5B52FAF7D}" type="slidenum">
              <a:rPr lang="en-US" smtClean="0">
                <a:solidFill>
                  <a:prstClr val="black"/>
                </a:solidFill>
              </a:rPr>
              <a:pPr>
                <a:defRPr/>
              </a:pPr>
              <a:t>53</a:t>
            </a:fld>
            <a:endParaRPr lang="en-US" dirty="0">
              <a:solidFill>
                <a:prstClr val="black"/>
              </a:solidFill>
            </a:endParaRPr>
          </a:p>
        </p:txBody>
      </p:sp>
    </p:spTree>
    <p:extLst>
      <p:ext uri="{BB962C8B-B14F-4D97-AF65-F5344CB8AC3E}">
        <p14:creationId xmlns:p14="http://schemas.microsoft.com/office/powerpoint/2010/main" val="14220640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6075" y="315913"/>
            <a:ext cx="3625850" cy="2720975"/>
          </a:xfrm>
        </p:spPr>
      </p:sp>
      <p:sp>
        <p:nvSpPr>
          <p:cNvPr id="3" name="Notes Placeholder 2"/>
          <p:cNvSpPr>
            <a:spLocks noGrp="1"/>
          </p:cNvSpPr>
          <p:nvPr>
            <p:ph type="body" idx="1"/>
          </p:nvPr>
        </p:nvSpPr>
        <p:spPr/>
        <p:txBody>
          <a:bodyPr>
            <a:normAutofit/>
          </a:bodyPr>
          <a:lstStyle/>
          <a:p>
            <a:pPr>
              <a:buFontTx/>
              <a:buChar char="-"/>
            </a:pPr>
            <a:endParaRPr lang="en-US" dirty="0"/>
          </a:p>
        </p:txBody>
      </p:sp>
      <p:sp>
        <p:nvSpPr>
          <p:cNvPr id="4" name="Slide Number Placeholder 3"/>
          <p:cNvSpPr>
            <a:spLocks noGrp="1"/>
          </p:cNvSpPr>
          <p:nvPr>
            <p:ph type="sldNum" sz="quarter" idx="10"/>
          </p:nvPr>
        </p:nvSpPr>
        <p:spPr/>
        <p:txBody>
          <a:bodyPr/>
          <a:lstStyle/>
          <a:p>
            <a:pPr>
              <a:defRPr/>
            </a:pPr>
            <a:fld id="{99BEC5C9-D9E7-4FF6-AB0D-0AF5B52FAF7D}" type="slidenum">
              <a:rPr lang="en-US" smtClean="0">
                <a:solidFill>
                  <a:prstClr val="black"/>
                </a:solidFill>
              </a:rPr>
              <a:pPr>
                <a:defRPr/>
              </a:pPr>
              <a:t>57</a:t>
            </a:fld>
            <a:endParaRPr lang="en-US" dirty="0">
              <a:solidFill>
                <a:prstClr val="black"/>
              </a:solidFill>
            </a:endParaRPr>
          </a:p>
        </p:txBody>
      </p:sp>
    </p:spTree>
    <p:extLst>
      <p:ext uri="{BB962C8B-B14F-4D97-AF65-F5344CB8AC3E}">
        <p14:creationId xmlns:p14="http://schemas.microsoft.com/office/powerpoint/2010/main" val="38322842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6075" y="315913"/>
            <a:ext cx="3625850" cy="2720975"/>
          </a:xfrm>
        </p:spPr>
      </p:sp>
      <p:sp>
        <p:nvSpPr>
          <p:cNvPr id="3" name="Notes Placeholder 2"/>
          <p:cNvSpPr>
            <a:spLocks noGrp="1"/>
          </p:cNvSpPr>
          <p:nvPr>
            <p:ph type="body" idx="1"/>
          </p:nvPr>
        </p:nvSpPr>
        <p:spPr/>
        <p:txBody>
          <a:bodyPr>
            <a:normAutofit/>
          </a:bodyPr>
          <a:lstStyle/>
          <a:p>
            <a:pPr>
              <a:buFontTx/>
              <a:buChar char="-"/>
            </a:pPr>
            <a:endParaRPr lang="en-US" dirty="0"/>
          </a:p>
        </p:txBody>
      </p:sp>
      <p:sp>
        <p:nvSpPr>
          <p:cNvPr id="4" name="Slide Number Placeholder 3"/>
          <p:cNvSpPr>
            <a:spLocks noGrp="1"/>
          </p:cNvSpPr>
          <p:nvPr>
            <p:ph type="sldNum" sz="quarter" idx="10"/>
          </p:nvPr>
        </p:nvSpPr>
        <p:spPr/>
        <p:txBody>
          <a:bodyPr/>
          <a:lstStyle/>
          <a:p>
            <a:pPr>
              <a:defRPr/>
            </a:pPr>
            <a:fld id="{99BEC5C9-D9E7-4FF6-AB0D-0AF5B52FAF7D}" type="slidenum">
              <a:rPr lang="en-US" smtClean="0">
                <a:solidFill>
                  <a:prstClr val="black"/>
                </a:solidFill>
              </a:rPr>
              <a:pPr>
                <a:defRPr/>
              </a:pPr>
              <a:t>58</a:t>
            </a:fld>
            <a:endParaRPr lang="en-US" dirty="0">
              <a:solidFill>
                <a:prstClr val="black"/>
              </a:solidFill>
            </a:endParaRPr>
          </a:p>
        </p:txBody>
      </p:sp>
    </p:spTree>
    <p:extLst>
      <p:ext uri="{BB962C8B-B14F-4D97-AF65-F5344CB8AC3E}">
        <p14:creationId xmlns:p14="http://schemas.microsoft.com/office/powerpoint/2010/main" val="29848721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6075" y="315913"/>
            <a:ext cx="3625850" cy="27209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BEC5C9-D9E7-4FF6-AB0D-0AF5B52FAF7D}" type="slidenum">
              <a:rPr lang="en-US" smtClean="0">
                <a:solidFill>
                  <a:prstClr val="black"/>
                </a:solidFill>
              </a:rPr>
              <a:pPr>
                <a:defRPr/>
              </a:pPr>
              <a:t>65</a:t>
            </a:fld>
            <a:endParaRPr lang="en-US" dirty="0">
              <a:solidFill>
                <a:prstClr val="black"/>
              </a:solidFill>
            </a:endParaRPr>
          </a:p>
        </p:txBody>
      </p:sp>
    </p:spTree>
    <p:extLst>
      <p:ext uri="{BB962C8B-B14F-4D97-AF65-F5344CB8AC3E}">
        <p14:creationId xmlns:p14="http://schemas.microsoft.com/office/powerpoint/2010/main" val="3799583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F5942B-073D-4713-AC77-D914118B22D0}" type="slidenum">
              <a:rPr lang="en-US" smtClean="0"/>
              <a:pPr>
                <a:defRPr/>
              </a:pPr>
              <a:t>9</a:t>
            </a:fld>
            <a:endParaRPr lang="en-US" dirty="0"/>
          </a:p>
        </p:txBody>
      </p:sp>
    </p:spTree>
    <p:extLst>
      <p:ext uri="{BB962C8B-B14F-4D97-AF65-F5344CB8AC3E}">
        <p14:creationId xmlns:p14="http://schemas.microsoft.com/office/powerpoint/2010/main" val="1138934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B258F3-793D-42D1-A62B-5F60F6ADD60D}" type="slidenum">
              <a:rPr lang="en-US" smtClean="0"/>
              <a:t>12</a:t>
            </a:fld>
            <a:endParaRPr lang="en-US" dirty="0"/>
          </a:p>
        </p:txBody>
      </p:sp>
    </p:spTree>
    <p:extLst>
      <p:ext uri="{BB962C8B-B14F-4D97-AF65-F5344CB8AC3E}">
        <p14:creationId xmlns:p14="http://schemas.microsoft.com/office/powerpoint/2010/main" val="1694296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B258F3-793D-42D1-A62B-5F60F6ADD60D}" type="slidenum">
              <a:rPr lang="en-US" smtClean="0"/>
              <a:t>13</a:t>
            </a:fld>
            <a:endParaRPr lang="en-US" dirty="0"/>
          </a:p>
        </p:txBody>
      </p:sp>
    </p:spTree>
    <p:extLst>
      <p:ext uri="{BB962C8B-B14F-4D97-AF65-F5344CB8AC3E}">
        <p14:creationId xmlns:p14="http://schemas.microsoft.com/office/powerpoint/2010/main" val="3221476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B258F3-793D-42D1-A62B-5F60F6ADD60D}" type="slidenum">
              <a:rPr lang="en-US" smtClean="0"/>
              <a:t>14</a:t>
            </a:fld>
            <a:endParaRPr lang="en-US" dirty="0"/>
          </a:p>
        </p:txBody>
      </p:sp>
    </p:spTree>
    <p:extLst>
      <p:ext uri="{BB962C8B-B14F-4D97-AF65-F5344CB8AC3E}">
        <p14:creationId xmlns:p14="http://schemas.microsoft.com/office/powerpoint/2010/main" val="1555983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F5942B-073D-4713-AC77-D914118B22D0}" type="slidenum">
              <a:rPr lang="en-US" smtClean="0"/>
              <a:pPr>
                <a:defRPr/>
              </a:pPr>
              <a:t>16</a:t>
            </a:fld>
            <a:endParaRPr lang="en-US" dirty="0"/>
          </a:p>
        </p:txBody>
      </p:sp>
    </p:spTree>
    <p:extLst>
      <p:ext uri="{BB962C8B-B14F-4D97-AF65-F5344CB8AC3E}">
        <p14:creationId xmlns:p14="http://schemas.microsoft.com/office/powerpoint/2010/main" val="4013934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F5942B-073D-4713-AC77-D914118B22D0}" type="slidenum">
              <a:rPr lang="en-US" smtClean="0"/>
              <a:pPr>
                <a:defRPr/>
              </a:pPr>
              <a:t>17</a:t>
            </a:fld>
            <a:endParaRPr lang="en-US" dirty="0"/>
          </a:p>
        </p:txBody>
      </p:sp>
    </p:spTree>
    <p:extLst>
      <p:ext uri="{BB962C8B-B14F-4D97-AF65-F5344CB8AC3E}">
        <p14:creationId xmlns:p14="http://schemas.microsoft.com/office/powerpoint/2010/main" val="2613606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350">
              <a:defRPr sz="2400">
                <a:solidFill>
                  <a:srgbClr val="FFFFFF"/>
                </a:solidFill>
                <a:latin typeface="Times New Roman" pitchFamily="18" charset="0"/>
              </a:defRPr>
            </a:lvl1pPr>
            <a:lvl2pPr marL="732888" indent="-280916" defTabSz="924350">
              <a:defRPr sz="2400">
                <a:solidFill>
                  <a:srgbClr val="FFFFFF"/>
                </a:solidFill>
                <a:latin typeface="Times New Roman" pitchFamily="18" charset="0"/>
              </a:defRPr>
            </a:lvl2pPr>
            <a:lvl3pPr marL="1128366" indent="-224418" defTabSz="924350">
              <a:defRPr sz="2400">
                <a:solidFill>
                  <a:srgbClr val="FFFFFF"/>
                </a:solidFill>
                <a:latin typeface="Times New Roman" pitchFamily="18" charset="0"/>
              </a:defRPr>
            </a:lvl3pPr>
            <a:lvl4pPr marL="1580339" indent="-224418" defTabSz="924350">
              <a:defRPr sz="2400">
                <a:solidFill>
                  <a:srgbClr val="FFFFFF"/>
                </a:solidFill>
                <a:latin typeface="Times New Roman" pitchFamily="18" charset="0"/>
              </a:defRPr>
            </a:lvl4pPr>
            <a:lvl5pPr marL="2032313" indent="-224418" defTabSz="924350">
              <a:defRPr sz="2400">
                <a:solidFill>
                  <a:srgbClr val="FFFFFF"/>
                </a:solidFill>
                <a:latin typeface="Times New Roman" pitchFamily="18" charset="0"/>
              </a:defRPr>
            </a:lvl5pPr>
            <a:lvl6pPr marL="2484288" indent="-224418" defTabSz="924350" eaLnBrk="0" fontAlgn="base" hangingPunct="0">
              <a:spcBef>
                <a:spcPts val="494"/>
              </a:spcBef>
              <a:spcAft>
                <a:spcPts val="494"/>
              </a:spcAft>
              <a:defRPr sz="2400">
                <a:solidFill>
                  <a:srgbClr val="FFFFFF"/>
                </a:solidFill>
                <a:latin typeface="Times New Roman" pitchFamily="18" charset="0"/>
              </a:defRPr>
            </a:lvl6pPr>
            <a:lvl7pPr marL="2936262" indent="-224418" defTabSz="924350" eaLnBrk="0" fontAlgn="base" hangingPunct="0">
              <a:spcBef>
                <a:spcPts val="494"/>
              </a:spcBef>
              <a:spcAft>
                <a:spcPts val="494"/>
              </a:spcAft>
              <a:defRPr sz="2400">
                <a:solidFill>
                  <a:srgbClr val="FFFFFF"/>
                </a:solidFill>
                <a:latin typeface="Times New Roman" pitchFamily="18" charset="0"/>
              </a:defRPr>
            </a:lvl7pPr>
            <a:lvl8pPr marL="3388235" indent="-224418" defTabSz="924350" eaLnBrk="0" fontAlgn="base" hangingPunct="0">
              <a:spcBef>
                <a:spcPts val="494"/>
              </a:spcBef>
              <a:spcAft>
                <a:spcPts val="494"/>
              </a:spcAft>
              <a:defRPr sz="2400">
                <a:solidFill>
                  <a:srgbClr val="FFFFFF"/>
                </a:solidFill>
                <a:latin typeface="Times New Roman" pitchFamily="18" charset="0"/>
              </a:defRPr>
            </a:lvl8pPr>
            <a:lvl9pPr marL="3840209" indent="-224418" defTabSz="924350" eaLnBrk="0" fontAlgn="base" hangingPunct="0">
              <a:spcBef>
                <a:spcPts val="494"/>
              </a:spcBef>
              <a:spcAft>
                <a:spcPts val="494"/>
              </a:spcAft>
              <a:defRPr sz="2400">
                <a:solidFill>
                  <a:srgbClr val="FFFFFF"/>
                </a:solidFill>
                <a:latin typeface="Times New Roman" pitchFamily="18" charset="0"/>
              </a:defRPr>
            </a:lvl9pPr>
          </a:lstStyle>
          <a:p>
            <a:fld id="{01CD1322-0EE6-4F45-9E51-CE8DB56B50CD}" type="slidenum">
              <a:rPr lang="en-US" altLang="en-US" sz="1200">
                <a:solidFill>
                  <a:srgbClr val="000000"/>
                </a:solidFill>
              </a:rPr>
              <a:pPr/>
              <a:t>18</a:t>
            </a:fld>
            <a:endParaRPr lang="en-US" altLang="en-US" sz="1200" dirty="0">
              <a:solidFill>
                <a:srgbClr val="000000"/>
              </a:solidFill>
            </a:endParaRPr>
          </a:p>
        </p:txBody>
      </p:sp>
    </p:spTree>
    <p:extLst>
      <p:ext uri="{BB962C8B-B14F-4D97-AF65-F5344CB8AC3E}">
        <p14:creationId xmlns:p14="http://schemas.microsoft.com/office/powerpoint/2010/main" val="3731070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103F94-51BA-44A6-BDBC-026BBA6E7DE5}" type="slidenum">
              <a:rPr lang="en-US" altLang="en-US"/>
              <a:pPr/>
              <a:t>19</a:t>
            </a:fld>
            <a:endParaRPr lang="en-US" altLang="en-US" dirty="0"/>
          </a:p>
        </p:txBody>
      </p:sp>
      <p:sp>
        <p:nvSpPr>
          <p:cNvPr id="4098" name="Rectangle 2"/>
          <p:cNvSpPr>
            <a:spLocks noGrp="1" noRot="1" noChangeAspect="1" noChangeArrowheads="1" noTextEdit="1"/>
          </p:cNvSpPr>
          <p:nvPr>
            <p:ph type="sldImg"/>
          </p:nvPr>
        </p:nvSpPr>
        <p:spPr>
          <a:xfrm>
            <a:off x="1163638" y="714375"/>
            <a:ext cx="4530725" cy="3397250"/>
          </a:xfrm>
          <a:ln w="12700" cap="flat">
            <a:solidFill>
              <a:schemeClr val="tx1"/>
            </a:solidFill>
          </a:ln>
          <a:extLst>
            <a:ext uri="{909E8E84-426E-40DD-AFC4-6F175D3DCCD1}">
              <a14:hiddenFill xmlns:a14="http://schemas.microsoft.com/office/drawing/2010/main">
                <a:noFill/>
              </a14:hiddenFill>
            </a:ext>
          </a:extLst>
        </p:spPr>
      </p:sp>
      <p:sp>
        <p:nvSpPr>
          <p:cNvPr id="4099" name="Rectangle 3"/>
          <p:cNvSpPr>
            <a:spLocks noGrp="1" noChangeArrowheads="1"/>
          </p:cNvSpPr>
          <p:nvPr>
            <p:ph type="body" idx="1"/>
          </p:nvPr>
        </p:nvSpPr>
        <p:spPr>
          <a:xfrm>
            <a:off x="903288" y="4344988"/>
            <a:ext cx="5051425" cy="4090987"/>
          </a:xfrm>
          <a:noFill/>
          <a:ln/>
        </p:spPr>
        <p:txBody>
          <a:bodyPr lIns="90777" tIns="45389" rIns="90777" bIns="45389"/>
          <a:lstStyle/>
          <a:p>
            <a:endParaRPr lang="en-US" altLang="en-US" sz="1400" dirty="0">
              <a:latin typeface="Arial" charset="0"/>
            </a:endParaRPr>
          </a:p>
        </p:txBody>
      </p:sp>
    </p:spTree>
    <p:extLst>
      <p:ext uri="{BB962C8B-B14F-4D97-AF65-F5344CB8AC3E}">
        <p14:creationId xmlns:p14="http://schemas.microsoft.com/office/powerpoint/2010/main" val="2950707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2087"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9D5259-840F-7F45-908A-7EF2FA83ABC2}" type="datetimeFigureOut">
              <a:rPr lang="en-US" smtClean="0"/>
              <a:t>3/20/2015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B1ACDC-837A-CD43-9033-F7C4AB177EB9}" type="slidenum">
              <a:rPr lang="en-US" smtClean="0"/>
              <a:t>‹#›</a:t>
            </a:fld>
            <a:endParaRPr lang="en-US" dirty="0"/>
          </a:p>
        </p:txBody>
      </p:sp>
    </p:spTree>
    <p:extLst>
      <p:ext uri="{BB962C8B-B14F-4D97-AF65-F5344CB8AC3E}">
        <p14:creationId xmlns:p14="http://schemas.microsoft.com/office/powerpoint/2010/main" val="256530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9D5259-840F-7F45-908A-7EF2FA83ABC2}" type="datetimeFigureOut">
              <a:rPr lang="en-US" smtClean="0"/>
              <a:t>3/20/2015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B1ACDC-837A-CD43-9033-F7C4AB177EB9}" type="slidenum">
              <a:rPr lang="en-US" smtClean="0"/>
              <a:t>‹#›</a:t>
            </a:fld>
            <a:endParaRPr lang="en-US" dirty="0"/>
          </a:p>
        </p:txBody>
      </p:sp>
    </p:spTree>
    <p:extLst>
      <p:ext uri="{BB962C8B-B14F-4D97-AF65-F5344CB8AC3E}">
        <p14:creationId xmlns:p14="http://schemas.microsoft.com/office/powerpoint/2010/main" val="2406906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9D5259-840F-7F45-908A-7EF2FA83ABC2}" type="datetimeFigureOut">
              <a:rPr lang="en-US" smtClean="0"/>
              <a:t>3/20/2015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B1ACDC-837A-CD43-9033-F7C4AB177EB9}" type="slidenum">
              <a:rPr lang="en-US" smtClean="0"/>
              <a:t>‹#›</a:t>
            </a:fld>
            <a:endParaRPr lang="en-US" dirty="0"/>
          </a:p>
        </p:txBody>
      </p:sp>
    </p:spTree>
    <p:extLst>
      <p:ext uri="{BB962C8B-B14F-4D97-AF65-F5344CB8AC3E}">
        <p14:creationId xmlns:p14="http://schemas.microsoft.com/office/powerpoint/2010/main" val="181664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9D5259-840F-7F45-908A-7EF2FA83ABC2}" type="datetimeFigureOut">
              <a:rPr lang="en-US" smtClean="0">
                <a:solidFill>
                  <a:prstClr val="black">
                    <a:tint val="75000"/>
                  </a:prstClr>
                </a:solidFill>
              </a:rPr>
              <a:pPr/>
              <a:t>3/20/2015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B1ACDC-837A-CD43-9033-F7C4AB177E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0011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9D5259-840F-7F45-908A-7EF2FA83ABC2}" type="datetimeFigureOut">
              <a:rPr lang="en-US" smtClean="0">
                <a:solidFill>
                  <a:prstClr val="black">
                    <a:tint val="75000"/>
                  </a:prstClr>
                </a:solidFill>
              </a:rPr>
              <a:pPr/>
              <a:t>3/20/2015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B1ACDC-837A-CD43-9033-F7C4AB177E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785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9D5259-840F-7F45-908A-7EF2FA83ABC2}" type="datetimeFigureOut">
              <a:rPr lang="en-US" smtClean="0">
                <a:solidFill>
                  <a:prstClr val="black">
                    <a:tint val="75000"/>
                  </a:prstClr>
                </a:solidFill>
              </a:rPr>
              <a:pPr/>
              <a:t>3/20/2015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B1ACDC-837A-CD43-9033-F7C4AB177E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6227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9D5259-840F-7F45-908A-7EF2FA83ABC2}" type="datetimeFigureOut">
              <a:rPr lang="en-US" smtClean="0">
                <a:solidFill>
                  <a:prstClr val="black">
                    <a:tint val="75000"/>
                  </a:prstClr>
                </a:solidFill>
              </a:rPr>
              <a:pPr/>
              <a:t>3/20/2015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B1ACDC-837A-CD43-9033-F7C4AB177E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61183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9D5259-840F-7F45-908A-7EF2FA83ABC2}" type="datetimeFigureOut">
              <a:rPr lang="en-US" smtClean="0">
                <a:solidFill>
                  <a:prstClr val="black">
                    <a:tint val="75000"/>
                  </a:prstClr>
                </a:solidFill>
              </a:rPr>
              <a:pPr/>
              <a:t>3/20/2015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B1ACDC-837A-CD43-9033-F7C4AB177E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2094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9D5259-840F-7F45-908A-7EF2FA83ABC2}" type="datetimeFigureOut">
              <a:rPr lang="en-US" smtClean="0">
                <a:solidFill>
                  <a:prstClr val="black">
                    <a:tint val="75000"/>
                  </a:prstClr>
                </a:solidFill>
              </a:rPr>
              <a:pPr/>
              <a:t>3/20/2015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B1ACDC-837A-CD43-9033-F7C4AB177E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4378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9D5259-840F-7F45-908A-7EF2FA83ABC2}" type="datetimeFigureOut">
              <a:rPr lang="en-US" smtClean="0">
                <a:solidFill>
                  <a:prstClr val="black">
                    <a:tint val="75000"/>
                  </a:prstClr>
                </a:solidFill>
              </a:rPr>
              <a:pPr/>
              <a:t>3/20/2015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B1ACDC-837A-CD43-9033-F7C4AB177E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25119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9D5259-840F-7F45-908A-7EF2FA83ABC2}" type="datetimeFigureOut">
              <a:rPr lang="en-US" smtClean="0">
                <a:solidFill>
                  <a:prstClr val="black">
                    <a:tint val="75000"/>
                  </a:prstClr>
                </a:solidFill>
              </a:rPr>
              <a:pPr/>
              <a:t>3/20/2015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B1ACDC-837A-CD43-9033-F7C4AB177E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7751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D9D5259-840F-7F45-908A-7EF2FA83ABC2}" type="datetimeFigureOut">
              <a:rPr lang="en-US" smtClean="0"/>
              <a:t>3/20/2015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B1ACDC-837A-CD43-9033-F7C4AB177EB9}" type="slidenum">
              <a:rPr lang="en-US" smtClean="0"/>
              <a:t>‹#›</a:t>
            </a:fld>
            <a:endParaRPr lang="en-US" dirty="0"/>
          </a:p>
        </p:txBody>
      </p:sp>
    </p:spTree>
    <p:extLst>
      <p:ext uri="{BB962C8B-B14F-4D97-AF65-F5344CB8AC3E}">
        <p14:creationId xmlns:p14="http://schemas.microsoft.com/office/powerpoint/2010/main" val="3531753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9D5259-840F-7F45-908A-7EF2FA83ABC2}" type="datetimeFigureOut">
              <a:rPr lang="en-US" smtClean="0">
                <a:solidFill>
                  <a:prstClr val="black">
                    <a:tint val="75000"/>
                  </a:prstClr>
                </a:solidFill>
              </a:rPr>
              <a:pPr/>
              <a:t>3/20/2015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B1ACDC-837A-CD43-9033-F7C4AB177E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57673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9D5259-840F-7F45-908A-7EF2FA83ABC2}" type="datetimeFigureOut">
              <a:rPr lang="en-US" smtClean="0">
                <a:solidFill>
                  <a:prstClr val="black">
                    <a:tint val="75000"/>
                  </a:prstClr>
                </a:solidFill>
              </a:rPr>
              <a:pPr/>
              <a:t>3/20/2015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B1ACDC-837A-CD43-9033-F7C4AB177E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31722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9D5259-840F-7F45-908A-7EF2FA83ABC2}" type="datetimeFigureOut">
              <a:rPr lang="en-US" smtClean="0">
                <a:solidFill>
                  <a:prstClr val="black">
                    <a:tint val="75000"/>
                  </a:prstClr>
                </a:solidFill>
              </a:rPr>
              <a:pPr/>
              <a:t>3/20/2015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B1ACDC-837A-CD43-9033-F7C4AB177E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65481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9D5259-840F-7F45-908A-7EF2FA83ABC2}" type="datetimeFigureOut">
              <a:rPr lang="en-US" smtClean="0">
                <a:solidFill>
                  <a:prstClr val="black">
                    <a:tint val="75000"/>
                  </a:prstClr>
                </a:solidFill>
              </a:rPr>
              <a:pPr/>
              <a:t>3/20/2015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B1ACDC-837A-CD43-9033-F7C4AB177E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8726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9D5259-840F-7F45-908A-7EF2FA83ABC2}" type="datetimeFigureOut">
              <a:rPr lang="en-US" smtClean="0">
                <a:solidFill>
                  <a:prstClr val="black">
                    <a:tint val="75000"/>
                  </a:prstClr>
                </a:solidFill>
              </a:rPr>
              <a:pPr/>
              <a:t>3/20/2015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3B1ACDC-837A-CD43-9033-F7C4AB177E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28891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9D5259-840F-7F45-908A-7EF2FA83ABC2}" type="datetimeFigureOut">
              <a:rPr lang="en-US" smtClean="0">
                <a:solidFill>
                  <a:prstClr val="black">
                    <a:tint val="75000"/>
                  </a:prstClr>
                </a:solidFill>
              </a:rPr>
              <a:pPr/>
              <a:t>3/20/2015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B1ACDC-837A-CD43-9033-F7C4AB177E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3556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9D5259-840F-7F45-908A-7EF2FA83ABC2}" type="datetimeFigureOut">
              <a:rPr lang="en-US" smtClean="0">
                <a:solidFill>
                  <a:prstClr val="black">
                    <a:tint val="75000"/>
                  </a:prstClr>
                </a:solidFill>
              </a:rPr>
              <a:pPr/>
              <a:t>3/20/2015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3B1ACDC-837A-CD43-9033-F7C4AB177E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60332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9D5259-840F-7F45-908A-7EF2FA83ABC2}" type="datetimeFigureOut">
              <a:rPr lang="en-US" smtClean="0">
                <a:solidFill>
                  <a:prstClr val="black">
                    <a:tint val="75000"/>
                  </a:prstClr>
                </a:solidFill>
              </a:rPr>
              <a:pPr/>
              <a:t>3/20/2015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B1ACDC-837A-CD43-9033-F7C4AB177E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01696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9D5259-840F-7F45-908A-7EF2FA83ABC2}" type="datetimeFigureOut">
              <a:rPr lang="en-US" smtClean="0">
                <a:solidFill>
                  <a:prstClr val="black">
                    <a:tint val="75000"/>
                  </a:prstClr>
                </a:solidFill>
              </a:rPr>
              <a:pPr/>
              <a:t>3/20/2015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B1ACDC-837A-CD43-9033-F7C4AB177E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03001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9D5259-840F-7F45-908A-7EF2FA83ABC2}" type="datetimeFigureOut">
              <a:rPr lang="en-US" smtClean="0">
                <a:solidFill>
                  <a:prstClr val="black">
                    <a:tint val="75000"/>
                  </a:prstClr>
                </a:solidFill>
              </a:rPr>
              <a:pPr/>
              <a:t>3/20/2015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B1ACDC-837A-CD43-9033-F7C4AB177E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1629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9D5259-840F-7F45-908A-7EF2FA83ABC2}" type="datetimeFigureOut">
              <a:rPr lang="en-US" smtClean="0"/>
              <a:t>3/20/2015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B1ACDC-837A-CD43-9033-F7C4AB177EB9}" type="slidenum">
              <a:rPr lang="en-US" smtClean="0"/>
              <a:t>‹#›</a:t>
            </a:fld>
            <a:endParaRPr lang="en-US" dirty="0"/>
          </a:p>
        </p:txBody>
      </p:sp>
    </p:spTree>
    <p:extLst>
      <p:ext uri="{BB962C8B-B14F-4D97-AF65-F5344CB8AC3E}">
        <p14:creationId xmlns:p14="http://schemas.microsoft.com/office/powerpoint/2010/main" val="33411617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9D5259-840F-7F45-908A-7EF2FA83ABC2}" type="datetimeFigureOut">
              <a:rPr lang="en-US" smtClean="0">
                <a:solidFill>
                  <a:prstClr val="black">
                    <a:tint val="75000"/>
                  </a:prstClr>
                </a:solidFill>
              </a:rPr>
              <a:pPr/>
              <a:t>3/20/2015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B1ACDC-837A-CD43-9033-F7C4AB177E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10346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36412" y="1458914"/>
            <a:ext cx="8017933" cy="4421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520096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2087"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9D5259-840F-7F45-908A-7EF2FA83ABC2}" type="datetimeFigureOut">
              <a:rPr lang="en-US" smtClean="0"/>
              <a:t>3/20/2015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B1ACDC-837A-CD43-9033-F7C4AB177EB9}" type="slidenum">
              <a:rPr lang="en-US" smtClean="0"/>
              <a:t>‹#›</a:t>
            </a:fld>
            <a:endParaRPr lang="en-US" dirty="0"/>
          </a:p>
        </p:txBody>
      </p:sp>
    </p:spTree>
    <p:extLst>
      <p:ext uri="{BB962C8B-B14F-4D97-AF65-F5344CB8AC3E}">
        <p14:creationId xmlns:p14="http://schemas.microsoft.com/office/powerpoint/2010/main" val="3607856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9D5259-840F-7F45-908A-7EF2FA83ABC2}" type="datetimeFigureOut">
              <a:rPr lang="en-US" smtClean="0"/>
              <a:t>3/20/2015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B1ACDC-837A-CD43-9033-F7C4AB177EB9}" type="slidenum">
              <a:rPr lang="en-US" smtClean="0"/>
              <a:t>‹#›</a:t>
            </a:fld>
            <a:endParaRPr lang="en-US" dirty="0"/>
          </a:p>
        </p:txBody>
      </p:sp>
    </p:spTree>
    <p:extLst>
      <p:ext uri="{BB962C8B-B14F-4D97-AF65-F5344CB8AC3E}">
        <p14:creationId xmlns:p14="http://schemas.microsoft.com/office/powerpoint/2010/main" val="326417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9D5259-840F-7F45-908A-7EF2FA83ABC2}" type="datetimeFigureOut">
              <a:rPr lang="en-US" smtClean="0"/>
              <a:t>3/20/2015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3B1ACDC-837A-CD43-9033-F7C4AB177EB9}" type="slidenum">
              <a:rPr lang="en-US" smtClean="0"/>
              <a:t>‹#›</a:t>
            </a:fld>
            <a:endParaRPr lang="en-US" dirty="0"/>
          </a:p>
        </p:txBody>
      </p:sp>
    </p:spTree>
    <p:extLst>
      <p:ext uri="{BB962C8B-B14F-4D97-AF65-F5344CB8AC3E}">
        <p14:creationId xmlns:p14="http://schemas.microsoft.com/office/powerpoint/2010/main" val="3288294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9D5259-840F-7F45-908A-7EF2FA83ABC2}" type="datetimeFigureOut">
              <a:rPr lang="en-US" smtClean="0"/>
              <a:t>3/20/2015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3B1ACDC-837A-CD43-9033-F7C4AB177EB9}" type="slidenum">
              <a:rPr lang="en-US" smtClean="0"/>
              <a:t>‹#›</a:t>
            </a:fld>
            <a:endParaRPr lang="en-US" dirty="0"/>
          </a:p>
        </p:txBody>
      </p:sp>
    </p:spTree>
    <p:extLst>
      <p:ext uri="{BB962C8B-B14F-4D97-AF65-F5344CB8AC3E}">
        <p14:creationId xmlns:p14="http://schemas.microsoft.com/office/powerpoint/2010/main" val="4163241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9D5259-840F-7F45-908A-7EF2FA83ABC2}" type="datetimeFigureOut">
              <a:rPr lang="en-US" smtClean="0"/>
              <a:t>3/20/2015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3B1ACDC-837A-CD43-9033-F7C4AB177EB9}" type="slidenum">
              <a:rPr lang="en-US" smtClean="0"/>
              <a:t>‹#›</a:t>
            </a:fld>
            <a:endParaRPr lang="en-US" dirty="0"/>
          </a:p>
        </p:txBody>
      </p:sp>
    </p:spTree>
    <p:extLst>
      <p:ext uri="{BB962C8B-B14F-4D97-AF65-F5344CB8AC3E}">
        <p14:creationId xmlns:p14="http://schemas.microsoft.com/office/powerpoint/2010/main" val="1217553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9D5259-840F-7F45-908A-7EF2FA83ABC2}" type="datetimeFigureOut">
              <a:rPr lang="en-US" smtClean="0"/>
              <a:t>3/20/2015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B1ACDC-837A-CD43-9033-F7C4AB177EB9}" type="slidenum">
              <a:rPr lang="en-US" smtClean="0"/>
              <a:t>‹#›</a:t>
            </a:fld>
            <a:endParaRPr lang="en-US" dirty="0"/>
          </a:p>
        </p:txBody>
      </p:sp>
    </p:spTree>
    <p:extLst>
      <p:ext uri="{BB962C8B-B14F-4D97-AF65-F5344CB8AC3E}">
        <p14:creationId xmlns:p14="http://schemas.microsoft.com/office/powerpoint/2010/main" val="2016667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9D5259-840F-7F45-908A-7EF2FA83ABC2}" type="datetimeFigureOut">
              <a:rPr lang="en-US" smtClean="0"/>
              <a:t>3/20/2015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B1ACDC-837A-CD43-9033-F7C4AB177EB9}" type="slidenum">
              <a:rPr lang="en-US" smtClean="0"/>
              <a:t>‹#›</a:t>
            </a:fld>
            <a:endParaRPr lang="en-US" dirty="0"/>
          </a:p>
        </p:txBody>
      </p:sp>
    </p:spTree>
    <p:extLst>
      <p:ext uri="{BB962C8B-B14F-4D97-AF65-F5344CB8AC3E}">
        <p14:creationId xmlns:p14="http://schemas.microsoft.com/office/powerpoint/2010/main" val="759218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0.xml"/><Relationship Id="rId1" Type="http://schemas.openxmlformats.org/officeDocument/2006/relationships/slideLayout" Target="../slideLayouts/slideLayout2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1.xml"/><Relationship Id="rId1" Type="http://schemas.openxmlformats.org/officeDocument/2006/relationships/slideLayout" Target="../slideLayouts/slideLayout2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2.xml"/><Relationship Id="rId1" Type="http://schemas.openxmlformats.org/officeDocument/2006/relationships/slideLayout" Target="../slideLayouts/slideLayout2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3.xml"/><Relationship Id="rId1" Type="http://schemas.openxmlformats.org/officeDocument/2006/relationships/slideLayout" Target="../slideLayouts/slideLayout23.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4.xml"/><Relationship Id="rId1" Type="http://schemas.openxmlformats.org/officeDocument/2006/relationships/slideLayout" Target="../slideLayouts/slideLayout24.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5.xml"/><Relationship Id="rId1" Type="http://schemas.openxmlformats.org/officeDocument/2006/relationships/slideLayout" Target="../slideLayouts/slideLayout25.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6.xml"/><Relationship Id="rId1" Type="http://schemas.openxmlformats.org/officeDocument/2006/relationships/slideLayout" Target="../slideLayouts/slideLayout26.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7.xml"/><Relationship Id="rId1" Type="http://schemas.openxmlformats.org/officeDocument/2006/relationships/slideLayout" Target="../slideLayouts/slideLayout27.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8.xml"/><Relationship Id="rId1" Type="http://schemas.openxmlformats.org/officeDocument/2006/relationships/slideLayout" Target="../slideLayouts/slideLayout28.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9.xml"/><Relationship Id="rId1" Type="http://schemas.openxmlformats.org/officeDocument/2006/relationships/slideLayout" Target="../slideLayouts/slideLayout2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0.xml"/><Relationship Id="rId1" Type="http://schemas.openxmlformats.org/officeDocument/2006/relationships/slideLayout" Target="../slideLayouts/slideLayout30.xml"/></Relationships>
</file>

<file path=ppt/slideMasters/_rels/slideMaster21.xml.rels><?xml version="1.0" encoding="UTF-8" standalone="yes"?>
<Relationships xmlns="http://schemas.openxmlformats.org/package/2006/relationships"><Relationship Id="rId3" Type="http://schemas.openxmlformats.org/officeDocument/2006/relationships/theme" Target="../theme/theme21.xml"/><Relationship Id="rId2" Type="http://schemas.openxmlformats.org/officeDocument/2006/relationships/slideLayout" Target="../slideLayouts/slideLayout32.xml"/><Relationship Id="rId1" Type="http://schemas.openxmlformats.org/officeDocument/2006/relationships/slideLayout" Target="../slideLayouts/slideLayout31.xml"/><Relationship Id="rId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8.xml"/><Relationship Id="rId1" Type="http://schemas.openxmlformats.org/officeDocument/2006/relationships/slideLayout" Target="../slideLayouts/slideLayout1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9.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9D5259-840F-7F45-908A-7EF2FA83ABC2}" type="datetimeFigureOut">
              <a:rPr lang="en-US" smtClean="0"/>
              <a:t>3/20/2015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1ACDC-837A-CD43-9033-F7C4AB177EB9}" type="slidenum">
              <a:rPr lang="en-US" smtClean="0"/>
              <a:t>‹#›</a:t>
            </a:fld>
            <a:endParaRPr lang="en-US" dirty="0"/>
          </a:p>
        </p:txBody>
      </p:sp>
    </p:spTree>
    <p:extLst>
      <p:ext uri="{BB962C8B-B14F-4D97-AF65-F5344CB8AC3E}">
        <p14:creationId xmlns:p14="http://schemas.microsoft.com/office/powerpoint/2010/main" val="6922460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9D5259-840F-7F45-908A-7EF2FA83ABC2}" type="datetimeFigureOut">
              <a:rPr lang="en-US" smtClean="0">
                <a:solidFill>
                  <a:prstClr val="black">
                    <a:tint val="75000"/>
                  </a:prstClr>
                </a:solidFill>
              </a:rPr>
              <a:pPr/>
              <a:t>3/20/2015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1ACDC-837A-CD43-9033-F7C4AB177E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3505963"/>
      </p:ext>
    </p:extLst>
  </p:cSld>
  <p:clrMap bg1="lt1" tx1="dk1" bg2="lt2" tx2="dk2" accent1="accent1" accent2="accent2" accent3="accent3" accent4="accent4" accent5="accent5" accent6="accent6" hlink="hlink" folHlink="folHlink"/>
  <p:sldLayoutIdLst>
    <p:sldLayoutId id="214748367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9D5259-840F-7F45-908A-7EF2FA83ABC2}" type="datetimeFigureOut">
              <a:rPr lang="en-US" smtClean="0">
                <a:solidFill>
                  <a:prstClr val="black">
                    <a:tint val="75000"/>
                  </a:prstClr>
                </a:solidFill>
              </a:rPr>
              <a:pPr/>
              <a:t>3/20/2015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1ACDC-837A-CD43-9033-F7C4AB177E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3387272"/>
      </p:ext>
    </p:extLst>
  </p:cSld>
  <p:clrMap bg1="lt1" tx1="dk1" bg2="lt2" tx2="dk2" accent1="accent1" accent2="accent2" accent3="accent3" accent4="accent4" accent5="accent5" accent6="accent6" hlink="hlink" folHlink="folHlink"/>
  <p:sldLayoutIdLst>
    <p:sldLayoutId id="214748367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9D5259-840F-7F45-908A-7EF2FA83ABC2}" type="datetimeFigureOut">
              <a:rPr lang="en-US" smtClean="0">
                <a:solidFill>
                  <a:prstClr val="black">
                    <a:tint val="75000"/>
                  </a:prstClr>
                </a:solidFill>
              </a:rPr>
              <a:pPr/>
              <a:t>3/20/2015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1ACDC-837A-CD43-9033-F7C4AB177E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8864488"/>
      </p:ext>
    </p:extLst>
  </p:cSld>
  <p:clrMap bg1="lt1" tx1="dk1" bg2="lt2" tx2="dk2" accent1="accent1" accent2="accent2" accent3="accent3" accent4="accent4" accent5="accent5" accent6="accent6" hlink="hlink" folHlink="folHlink"/>
  <p:sldLayoutIdLst>
    <p:sldLayoutId id="214748368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9D5259-840F-7F45-908A-7EF2FA83ABC2}" type="datetimeFigureOut">
              <a:rPr lang="en-US" smtClean="0">
                <a:solidFill>
                  <a:prstClr val="black">
                    <a:tint val="75000"/>
                  </a:prstClr>
                </a:solidFill>
              </a:rPr>
              <a:pPr/>
              <a:t>3/20/2015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1ACDC-837A-CD43-9033-F7C4AB177E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3410016"/>
      </p:ext>
    </p:extLst>
  </p:cSld>
  <p:clrMap bg1="lt1" tx1="dk1" bg2="lt2" tx2="dk2" accent1="accent1" accent2="accent2" accent3="accent3" accent4="accent4" accent5="accent5" accent6="accent6" hlink="hlink" folHlink="folHlink"/>
  <p:sldLayoutIdLst>
    <p:sldLayoutId id="214748368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9D5259-840F-7F45-908A-7EF2FA83ABC2}" type="datetimeFigureOut">
              <a:rPr lang="en-US" smtClean="0">
                <a:solidFill>
                  <a:prstClr val="black">
                    <a:tint val="75000"/>
                  </a:prstClr>
                </a:solidFill>
              </a:rPr>
              <a:pPr/>
              <a:t>3/20/2015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1ACDC-837A-CD43-9033-F7C4AB177E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8818888"/>
      </p:ext>
    </p:extLst>
  </p:cSld>
  <p:clrMap bg1="lt1" tx1="dk1" bg2="lt2" tx2="dk2" accent1="accent1" accent2="accent2" accent3="accent3" accent4="accent4" accent5="accent5" accent6="accent6" hlink="hlink" folHlink="folHlink"/>
  <p:sldLayoutIdLst>
    <p:sldLayoutId id="214748368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9D5259-840F-7F45-908A-7EF2FA83ABC2}" type="datetimeFigureOut">
              <a:rPr lang="en-US" smtClean="0">
                <a:solidFill>
                  <a:prstClr val="black">
                    <a:tint val="75000"/>
                  </a:prstClr>
                </a:solidFill>
              </a:rPr>
              <a:pPr/>
              <a:t>3/20/2015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1ACDC-837A-CD43-9033-F7C4AB177E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7762315"/>
      </p:ext>
    </p:extLst>
  </p:cSld>
  <p:clrMap bg1="lt1" tx1="dk1" bg2="lt2" tx2="dk2" accent1="accent1" accent2="accent2" accent3="accent3" accent4="accent4" accent5="accent5" accent6="accent6" hlink="hlink" folHlink="folHlink"/>
  <p:sldLayoutIdLst>
    <p:sldLayoutId id="214748368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9D5259-840F-7F45-908A-7EF2FA83ABC2}" type="datetimeFigureOut">
              <a:rPr lang="en-US" smtClean="0">
                <a:solidFill>
                  <a:prstClr val="black">
                    <a:tint val="75000"/>
                  </a:prstClr>
                </a:solidFill>
              </a:rPr>
              <a:pPr/>
              <a:t>3/20/2015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1ACDC-837A-CD43-9033-F7C4AB177E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9439902"/>
      </p:ext>
    </p:extLst>
  </p:cSld>
  <p:clrMap bg1="lt1" tx1="dk1" bg2="lt2" tx2="dk2" accent1="accent1" accent2="accent2" accent3="accent3" accent4="accent4" accent5="accent5" accent6="accent6" hlink="hlink" folHlink="folHlink"/>
  <p:sldLayoutIdLst>
    <p:sldLayoutId id="214748368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9D5259-840F-7F45-908A-7EF2FA83ABC2}" type="datetimeFigureOut">
              <a:rPr lang="en-US" smtClean="0">
                <a:solidFill>
                  <a:prstClr val="black">
                    <a:tint val="75000"/>
                  </a:prstClr>
                </a:solidFill>
              </a:rPr>
              <a:pPr/>
              <a:t>3/20/2015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1ACDC-837A-CD43-9033-F7C4AB177E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1496994"/>
      </p:ext>
    </p:extLst>
  </p:cSld>
  <p:clrMap bg1="lt1" tx1="dk1" bg2="lt2" tx2="dk2" accent1="accent1" accent2="accent2" accent3="accent3" accent4="accent4" accent5="accent5" accent6="accent6" hlink="hlink" folHlink="folHlink"/>
  <p:sldLayoutIdLst>
    <p:sldLayoutId id="214748369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9D5259-840F-7F45-908A-7EF2FA83ABC2}" type="datetimeFigureOut">
              <a:rPr lang="en-US" smtClean="0">
                <a:solidFill>
                  <a:prstClr val="black">
                    <a:tint val="75000"/>
                  </a:prstClr>
                </a:solidFill>
              </a:rPr>
              <a:pPr/>
              <a:t>3/20/2015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1ACDC-837A-CD43-9033-F7C4AB177E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7173738"/>
      </p:ext>
    </p:extLst>
  </p:cSld>
  <p:clrMap bg1="lt1" tx1="dk1" bg2="lt2" tx2="dk2" accent1="accent1" accent2="accent2" accent3="accent3" accent4="accent4" accent5="accent5" accent6="accent6" hlink="hlink" folHlink="folHlink"/>
  <p:sldLayoutIdLst>
    <p:sldLayoutId id="214748369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9D5259-840F-7F45-908A-7EF2FA83ABC2}" type="datetimeFigureOut">
              <a:rPr lang="en-US" smtClean="0">
                <a:solidFill>
                  <a:prstClr val="black">
                    <a:tint val="75000"/>
                  </a:prstClr>
                </a:solidFill>
              </a:rPr>
              <a:pPr/>
              <a:t>3/20/2015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1ACDC-837A-CD43-9033-F7C4AB177E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3204615"/>
      </p:ext>
    </p:extLst>
  </p:cSld>
  <p:clrMap bg1="lt1" tx1="dk1" bg2="lt2" tx2="dk2" accent1="accent1" accent2="accent2" accent3="accent3" accent4="accent4" accent5="accent5" accent6="accent6" hlink="hlink" folHlink="folHlink"/>
  <p:sldLayoutIdLst>
    <p:sldLayoutId id="214748369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9D5259-840F-7F45-908A-7EF2FA83ABC2}" type="datetimeFigureOut">
              <a:rPr lang="en-US" smtClean="0">
                <a:solidFill>
                  <a:prstClr val="black">
                    <a:tint val="75000"/>
                  </a:prstClr>
                </a:solidFill>
              </a:rPr>
              <a:pPr/>
              <a:t>3/20/2015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1ACDC-837A-CD43-9033-F7C4AB177E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577961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9D5259-840F-7F45-908A-7EF2FA83ABC2}" type="datetimeFigureOut">
              <a:rPr lang="en-US" smtClean="0">
                <a:solidFill>
                  <a:prstClr val="black">
                    <a:tint val="75000"/>
                  </a:prstClr>
                </a:solidFill>
              </a:rPr>
              <a:pPr/>
              <a:t>3/20/2015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1ACDC-837A-CD43-9033-F7C4AB177E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6788469"/>
      </p:ext>
    </p:extLst>
  </p:cSld>
  <p:clrMap bg1="lt1" tx1="dk1" bg2="lt2" tx2="dk2" accent1="accent1" accent2="accent2" accent3="accent3" accent4="accent4" accent5="accent5" accent6="accent6" hlink="hlink" folHlink="folHlink"/>
  <p:sldLayoutIdLst>
    <p:sldLayoutId id="214748369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9D5259-840F-7F45-908A-7EF2FA83ABC2}" type="datetimeFigureOut">
              <a:rPr lang="en-US" smtClean="0">
                <a:solidFill>
                  <a:prstClr val="black">
                    <a:tint val="75000"/>
                  </a:prstClr>
                </a:solidFill>
              </a:rPr>
              <a:pPr/>
              <a:t>3/20/2015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1ACDC-837A-CD43-9033-F7C4AB177E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1511915"/>
      </p:ext>
    </p:extLst>
  </p:cSld>
  <p:clrMap bg1="lt1" tx1="dk1" bg2="lt2" tx2="dk2" accent1="accent1" accent2="accent2" accent3="accent3" accent4="accent4" accent5="accent5" accent6="accent6" hlink="hlink" folHlink="folHlink"/>
  <p:sldLayoutIdLst>
    <p:sldLayoutId id="2147483699" r:id="rId1"/>
    <p:sldLayoutId id="2147483700"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9D5259-840F-7F45-908A-7EF2FA83ABC2}" type="datetimeFigureOut">
              <a:rPr lang="en-US" smtClean="0">
                <a:solidFill>
                  <a:prstClr val="black">
                    <a:tint val="75000"/>
                  </a:prstClr>
                </a:solidFill>
              </a:rPr>
              <a:pPr/>
              <a:t>3/20/2015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1ACDC-837A-CD43-9033-F7C4AB177E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5032679"/>
      </p:ext>
    </p:extLst>
  </p:cSld>
  <p:clrMap bg1="lt1" tx1="dk1" bg2="lt2" tx2="dk2" accent1="accent1" accent2="accent2" accent3="accent3" accent4="accent4" accent5="accent5" accent6="accent6" hlink="hlink" folHlink="folHlink"/>
  <p:sldLayoutIdLst>
    <p:sldLayoutId id="214748366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9D5259-840F-7F45-908A-7EF2FA83ABC2}" type="datetimeFigureOut">
              <a:rPr lang="en-US" smtClean="0">
                <a:solidFill>
                  <a:prstClr val="black">
                    <a:tint val="75000"/>
                  </a:prstClr>
                </a:solidFill>
              </a:rPr>
              <a:pPr/>
              <a:t>3/20/2015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1ACDC-837A-CD43-9033-F7C4AB177E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6193620"/>
      </p:ext>
    </p:extLst>
  </p:cSld>
  <p:clrMap bg1="lt1" tx1="dk1" bg2="lt2" tx2="dk2" accent1="accent1" accent2="accent2" accent3="accent3" accent4="accent4" accent5="accent5" accent6="accent6" hlink="hlink" folHlink="folHlink"/>
  <p:sldLayoutIdLst>
    <p:sldLayoutId id="214748366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9D5259-840F-7F45-908A-7EF2FA83ABC2}" type="datetimeFigureOut">
              <a:rPr lang="en-US" smtClean="0">
                <a:solidFill>
                  <a:prstClr val="black">
                    <a:tint val="75000"/>
                  </a:prstClr>
                </a:solidFill>
              </a:rPr>
              <a:pPr/>
              <a:t>3/20/2015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1ACDC-837A-CD43-9033-F7C4AB177E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7471349"/>
      </p:ext>
    </p:extLst>
  </p:cSld>
  <p:clrMap bg1="lt1" tx1="dk1" bg2="lt2" tx2="dk2" accent1="accent1" accent2="accent2" accent3="accent3" accent4="accent4" accent5="accent5" accent6="accent6" hlink="hlink" folHlink="folHlink"/>
  <p:sldLayoutIdLst>
    <p:sldLayoutId id="214748366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9D5259-840F-7F45-908A-7EF2FA83ABC2}" type="datetimeFigureOut">
              <a:rPr lang="en-US" smtClean="0">
                <a:solidFill>
                  <a:prstClr val="black">
                    <a:tint val="75000"/>
                  </a:prstClr>
                </a:solidFill>
              </a:rPr>
              <a:pPr/>
              <a:t>3/20/2015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1ACDC-837A-CD43-9033-F7C4AB177E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9676228"/>
      </p:ext>
    </p:extLst>
  </p:cSld>
  <p:clrMap bg1="lt1" tx1="dk1" bg2="lt2" tx2="dk2" accent1="accent1" accent2="accent2" accent3="accent3" accent4="accent4" accent5="accent5" accent6="accent6" hlink="hlink" folHlink="folHlink"/>
  <p:sldLayoutIdLst>
    <p:sldLayoutId id="214748366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9D5259-840F-7F45-908A-7EF2FA83ABC2}" type="datetimeFigureOut">
              <a:rPr lang="en-US" smtClean="0">
                <a:solidFill>
                  <a:prstClr val="black">
                    <a:tint val="75000"/>
                  </a:prstClr>
                </a:solidFill>
              </a:rPr>
              <a:pPr/>
              <a:t>3/20/2015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1ACDC-837A-CD43-9033-F7C4AB177E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5117142"/>
      </p:ext>
    </p:extLst>
  </p:cSld>
  <p:clrMap bg1="lt1" tx1="dk1" bg2="lt2" tx2="dk2" accent1="accent1" accent2="accent2" accent3="accent3" accent4="accent4" accent5="accent5" accent6="accent6" hlink="hlink" folHlink="folHlink"/>
  <p:sldLayoutIdLst>
    <p:sldLayoutId id="214748367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9D5259-840F-7F45-908A-7EF2FA83ABC2}" type="datetimeFigureOut">
              <a:rPr lang="en-US" smtClean="0">
                <a:solidFill>
                  <a:prstClr val="black">
                    <a:tint val="75000"/>
                  </a:prstClr>
                </a:solidFill>
              </a:rPr>
              <a:pPr/>
              <a:t>3/20/2015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1ACDC-837A-CD43-9033-F7C4AB177E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6621819"/>
      </p:ext>
    </p:extLst>
  </p:cSld>
  <p:clrMap bg1="lt1" tx1="dk1" bg2="lt2" tx2="dk2" accent1="accent1" accent2="accent2" accent3="accent3" accent4="accent4" accent5="accent5" accent6="accent6" hlink="hlink" folHlink="folHlink"/>
  <p:sldLayoutIdLst>
    <p:sldLayoutId id="214748367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9D5259-840F-7F45-908A-7EF2FA83ABC2}" type="datetimeFigureOut">
              <a:rPr lang="en-US" smtClean="0">
                <a:solidFill>
                  <a:prstClr val="black">
                    <a:tint val="75000"/>
                  </a:prstClr>
                </a:solidFill>
              </a:rPr>
              <a:pPr/>
              <a:t>3/20/2015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1ACDC-837A-CD43-9033-F7C4AB177E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730305"/>
      </p:ext>
    </p:extLst>
  </p:cSld>
  <p:clrMap bg1="lt1" tx1="dk1" bg2="lt2" tx2="dk2" accent1="accent1" accent2="accent2" accent3="accent3" accent4="accent4" accent5="accent5" accent6="accent6" hlink="hlink" folHlink="folHlink"/>
  <p:sldLayoutIdLst>
    <p:sldLayoutId id="214748367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58.xml.rels><?xml version="1.0" encoding="UTF-8" standalone="yes"?>
<Relationships xmlns="http://schemas.openxmlformats.org/package/2006/relationships"><Relationship Id="rId3" Type="http://schemas.openxmlformats.org/officeDocument/2006/relationships/hyperlink" Target="http://www.wapmp.org/practitioner/pharmacist/" TargetMode="External"/><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5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6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doh.wa.gov/healthit" TargetMode="External"/><Relationship Id="rId1" Type="http://schemas.openxmlformats.org/officeDocument/2006/relationships/slideLayout" Target="../slideLayouts/slideLayout30.xml"/></Relationships>
</file>

<file path=ppt/slides/_rels/slide67.xml.rels><?xml version="1.0" encoding="UTF-8" standalone="yes"?>
<Relationships xmlns="http://schemas.openxmlformats.org/package/2006/relationships"><Relationship Id="rId3" Type="http://schemas.openxmlformats.org/officeDocument/2006/relationships/hyperlink" Target="http://www.doh.wa.gov/pmp" TargetMode="External"/><Relationship Id="rId2" Type="http://schemas.openxmlformats.org/officeDocument/2006/relationships/hyperlink" Target="mailto:prescriptionmonitoring@doh.wa.gov" TargetMode="External"/><Relationship Id="rId1" Type="http://schemas.openxmlformats.org/officeDocument/2006/relationships/slideLayout" Target="../slideLayouts/slideLayout31.xml"/><Relationship Id="rId4" Type="http://schemas.openxmlformats.org/officeDocument/2006/relationships/image" Target="../media/image33.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03064"/>
            <a:ext cx="7772400" cy="1470025"/>
          </a:xfrm>
        </p:spPr>
        <p:txBody>
          <a:bodyPr>
            <a:normAutofit fontScale="90000"/>
          </a:bodyPr>
          <a:lstStyle/>
          <a:p>
            <a:r>
              <a:rPr lang="en-US" dirty="0"/>
              <a:t>PDMP </a:t>
            </a:r>
            <a:r>
              <a:rPr lang="en-US" dirty="0" smtClean="0"/>
              <a:t>Track:</a:t>
            </a:r>
            <a:br>
              <a:rPr lang="en-US" dirty="0" smtClean="0"/>
            </a:br>
            <a:r>
              <a:rPr lang="en-US" dirty="0" smtClean="0"/>
              <a:t>Improving </a:t>
            </a:r>
            <a:r>
              <a:rPr lang="en-US" dirty="0"/>
              <a:t>Utilization of PDMPs</a:t>
            </a:r>
          </a:p>
        </p:txBody>
      </p:sp>
      <p:sp>
        <p:nvSpPr>
          <p:cNvPr id="3" name="Subtitle 2"/>
          <p:cNvSpPr>
            <a:spLocks noGrp="1"/>
          </p:cNvSpPr>
          <p:nvPr>
            <p:ph type="subTitle" idx="1"/>
          </p:nvPr>
        </p:nvSpPr>
        <p:spPr>
          <a:xfrm>
            <a:off x="1371600" y="2531324"/>
            <a:ext cx="6400800" cy="3412272"/>
          </a:xfrm>
        </p:spPr>
        <p:txBody>
          <a:bodyPr>
            <a:noAutofit/>
          </a:bodyPr>
          <a:lstStyle/>
          <a:p>
            <a:pPr algn="l"/>
            <a:r>
              <a:rPr lang="en-US" sz="1600" dirty="0" smtClean="0"/>
              <a:t>Presenters:</a:t>
            </a:r>
          </a:p>
          <a:p>
            <a:pPr marL="457200" indent="-457200" algn="l">
              <a:buFont typeface="Arial" panose="020B0604020202020204" pitchFamily="34" charset="0"/>
              <a:buChar char="•"/>
            </a:pPr>
            <a:r>
              <a:rPr lang="en-US" sz="1600" dirty="0"/>
              <a:t>Joe Adams, </a:t>
            </a:r>
            <a:r>
              <a:rPr lang="en-US" sz="1600" dirty="0" err="1" smtClean="0"/>
              <a:t>RPh</a:t>
            </a:r>
            <a:r>
              <a:rPr lang="en-US" sz="1600" dirty="0" smtClean="0"/>
              <a:t>, President</a:t>
            </a:r>
            <a:r>
              <a:rPr lang="en-US" sz="1600" dirty="0"/>
              <a:t>, National Association of Boards of </a:t>
            </a:r>
            <a:r>
              <a:rPr lang="en-US" sz="1600" dirty="0" smtClean="0"/>
              <a:t>Pharmacy</a:t>
            </a:r>
          </a:p>
          <a:p>
            <a:pPr marL="457200" indent="-457200" algn="l">
              <a:buFont typeface="Arial" panose="020B0604020202020204" pitchFamily="34" charset="0"/>
              <a:buChar char="•"/>
            </a:pPr>
            <a:r>
              <a:rPr lang="en-US" sz="1600" dirty="0" smtClean="0"/>
              <a:t>Danna </a:t>
            </a:r>
            <a:r>
              <a:rPr lang="en-US" sz="1600" dirty="0"/>
              <a:t>E. Droz, JD, </a:t>
            </a:r>
            <a:r>
              <a:rPr lang="en-US" sz="1600" dirty="0" err="1"/>
              <a:t>RPh</a:t>
            </a:r>
            <a:r>
              <a:rPr lang="en-US" sz="1600" dirty="0"/>
              <a:t>, Prescription Monitoring Program Liaison, National Association of Boards of </a:t>
            </a:r>
            <a:r>
              <a:rPr lang="en-US" sz="1600" dirty="0" smtClean="0"/>
              <a:t>Pharmacy</a:t>
            </a:r>
          </a:p>
          <a:p>
            <a:pPr marL="457200" indent="-457200" algn="l">
              <a:buFont typeface="Arial" panose="020B0604020202020204" pitchFamily="34" charset="0"/>
              <a:buChar char="•"/>
            </a:pPr>
            <a:r>
              <a:rPr lang="en-US" sz="1600" dirty="0" smtClean="0"/>
              <a:t>Shawn </a:t>
            </a:r>
            <a:r>
              <a:rPr lang="en-US" sz="1600" dirty="0"/>
              <a:t>A. Ryan, MD, MBA, Assistant Professor, Department of Emergency Medicine, University of </a:t>
            </a:r>
            <a:r>
              <a:rPr lang="en-US" sz="1600" dirty="0" smtClean="0"/>
              <a:t>Cincinnati; Chair, Quality and Patient </a:t>
            </a:r>
            <a:r>
              <a:rPr lang="en-US" sz="1600" dirty="0"/>
              <a:t>Safety, Jewish Hospital-Mercy Health </a:t>
            </a:r>
            <a:r>
              <a:rPr lang="en-US" sz="1600" dirty="0" smtClean="0"/>
              <a:t>Partners</a:t>
            </a:r>
          </a:p>
          <a:p>
            <a:pPr marL="457200" indent="-457200" algn="l">
              <a:buFont typeface="Arial" panose="020B0604020202020204" pitchFamily="34" charset="0"/>
              <a:buChar char="•"/>
            </a:pPr>
            <a:r>
              <a:rPr lang="en-US" sz="1600" dirty="0"/>
              <a:t>Chris Baumgartner, PMP Director, Washington State Department of </a:t>
            </a:r>
            <a:r>
              <a:rPr lang="en-US" sz="1600" dirty="0" smtClean="0"/>
              <a:t>Health</a:t>
            </a:r>
          </a:p>
          <a:p>
            <a:pPr algn="l">
              <a:spcBef>
                <a:spcPts val="1200"/>
              </a:spcBef>
            </a:pPr>
            <a:r>
              <a:rPr lang="en-US" sz="1600" dirty="0" smtClean="0"/>
              <a:t>Moderator: </a:t>
            </a:r>
            <a:r>
              <a:rPr lang="en-US" sz="1600" dirty="0"/>
              <a:t>Karen H. Perry, Co-Founder and Executive Director, Narcotics Overdose Prevention and Education (NOPE) Task Force, and Member, Rx Summit National Advisory Board</a:t>
            </a:r>
          </a:p>
        </p:txBody>
      </p:sp>
    </p:spTree>
    <p:extLst>
      <p:ext uri="{BB962C8B-B14F-4D97-AF65-F5344CB8AC3E}">
        <p14:creationId xmlns:p14="http://schemas.microsoft.com/office/powerpoint/2010/main" val="24244376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2828" y="1093975"/>
            <a:ext cx="9071172" cy="5676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sz="3600" kern="0" dirty="0">
                <a:solidFill>
                  <a:sysClr val="windowText" lastClr="000000"/>
                </a:solidFill>
                <a:effectLst>
                  <a:outerShdw blurRad="38100" dist="38100" dir="2700000" algn="tl">
                    <a:srgbClr val="000000">
                      <a:alpha val="43137"/>
                    </a:srgbClr>
                  </a:outerShdw>
                </a:effectLst>
              </a:rPr>
              <a:t>Status of State </a:t>
            </a:r>
            <a:r>
              <a:rPr lang="en-US" sz="3600" kern="0" dirty="0" smtClean="0">
                <a:solidFill>
                  <a:sysClr val="windowText" lastClr="000000"/>
                </a:solidFill>
                <a:effectLst>
                  <a:outerShdw blurRad="38100" dist="38100" dir="2700000" algn="tl">
                    <a:srgbClr val="000000">
                      <a:alpha val="43137"/>
                    </a:srgbClr>
                  </a:outerShdw>
                </a:effectLst>
              </a:rPr>
              <a:t>PMPs</a:t>
            </a:r>
            <a:endParaRPr lang="en-US" sz="3600" dirty="0"/>
          </a:p>
        </p:txBody>
      </p:sp>
    </p:spTree>
    <p:extLst>
      <p:ext uri="{BB962C8B-B14F-4D97-AF65-F5344CB8AC3E}">
        <p14:creationId xmlns:p14="http://schemas.microsoft.com/office/powerpoint/2010/main" val="28449329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Oval 2"/>
          <p:cNvSpPr>
            <a:spLocks noChangeArrowheads="1"/>
          </p:cNvSpPr>
          <p:nvPr/>
        </p:nvSpPr>
        <p:spPr bwMode="auto">
          <a:xfrm>
            <a:off x="457200" y="2387946"/>
            <a:ext cx="2410966" cy="149253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cs typeface="Arial" pitchFamily="34" charset="0"/>
            </a:endParaRPr>
          </a:p>
        </p:txBody>
      </p:sp>
      <p:sp>
        <p:nvSpPr>
          <p:cNvPr id="107523" name="AutoShape 3"/>
          <p:cNvSpPr>
            <a:spLocks noChangeArrowheads="1"/>
          </p:cNvSpPr>
          <p:nvPr/>
        </p:nvSpPr>
        <p:spPr bwMode="auto">
          <a:xfrm>
            <a:off x="3657600" y="2476500"/>
            <a:ext cx="1524000" cy="1143000"/>
          </a:xfrm>
          <a:prstGeom prst="hexagon">
            <a:avLst>
              <a:gd name="adj" fmla="val 33333"/>
              <a:gd name="vf" fmla="val 11547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cs typeface="Arial" pitchFamily="34" charset="0"/>
            </a:endParaRPr>
          </a:p>
        </p:txBody>
      </p:sp>
      <p:sp>
        <p:nvSpPr>
          <p:cNvPr id="107524" name="Rectangle 4"/>
          <p:cNvSpPr>
            <a:spLocks noGrp="1" noChangeArrowheads="1"/>
          </p:cNvSpPr>
          <p:nvPr>
            <p:ph type="title"/>
          </p:nvPr>
        </p:nvSpPr>
        <p:spPr>
          <a:xfrm>
            <a:off x="457200" y="76200"/>
            <a:ext cx="8229600" cy="1143000"/>
          </a:xfrm>
        </p:spPr>
        <p:txBody>
          <a:bodyPr>
            <a:normAutofit/>
          </a:bodyPr>
          <a:lstStyle/>
          <a:p>
            <a:r>
              <a:rPr lang="en-US" alt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PMPs</a:t>
            </a:r>
            <a:endParaRPr lang="en-US" alt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7531" name="Text Box 11"/>
          <p:cNvSpPr txBox="1">
            <a:spLocks noChangeArrowheads="1"/>
          </p:cNvSpPr>
          <p:nvPr/>
        </p:nvSpPr>
        <p:spPr bwMode="auto">
          <a:xfrm>
            <a:off x="457199" y="2711077"/>
            <a:ext cx="241096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1400" b="1" dirty="0" smtClean="0">
                <a:latin typeface="Arial" pitchFamily="34" charset="0"/>
                <a:cs typeface="Arial" pitchFamily="34" charset="0"/>
              </a:rPr>
              <a:t>Pharmacies and other dispensers</a:t>
            </a:r>
          </a:p>
          <a:p>
            <a:pPr algn="ctr"/>
            <a:r>
              <a:rPr lang="en-US" altLang="en-US" sz="1400" b="1" dirty="0" smtClean="0">
                <a:latin typeface="Arial" pitchFamily="34" charset="0"/>
                <a:cs typeface="Arial" pitchFamily="34" charset="0"/>
              </a:rPr>
              <a:t>submit prescription data</a:t>
            </a:r>
            <a:endParaRPr lang="en-US" altLang="en-US" sz="1400" b="1" dirty="0">
              <a:latin typeface="Arial" pitchFamily="34" charset="0"/>
              <a:cs typeface="Arial" pitchFamily="34" charset="0"/>
            </a:endParaRPr>
          </a:p>
        </p:txBody>
      </p:sp>
      <p:sp>
        <p:nvSpPr>
          <p:cNvPr id="107532" name="AutoShape 12"/>
          <p:cNvSpPr>
            <a:spLocks noChangeArrowheads="1"/>
          </p:cNvSpPr>
          <p:nvPr/>
        </p:nvSpPr>
        <p:spPr bwMode="auto">
          <a:xfrm>
            <a:off x="6671939" y="4568309"/>
            <a:ext cx="1262358" cy="526470"/>
          </a:xfrm>
          <a:prstGeom prst="octagon">
            <a:avLst>
              <a:gd name="adj" fmla="val 2928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dirty="0">
                <a:latin typeface="Arial" pitchFamily="34" charset="0"/>
                <a:cs typeface="Arial" pitchFamily="34" charset="0"/>
              </a:rPr>
              <a:t>Law </a:t>
            </a:r>
            <a:endParaRPr lang="en-US" altLang="en-US" sz="1400" b="1" dirty="0" smtClean="0">
              <a:latin typeface="Arial" pitchFamily="34" charset="0"/>
              <a:cs typeface="Arial" pitchFamily="34" charset="0"/>
            </a:endParaRPr>
          </a:p>
          <a:p>
            <a:pPr algn="ctr"/>
            <a:r>
              <a:rPr lang="en-US" altLang="en-US" sz="1400" b="1" dirty="0" smtClean="0">
                <a:latin typeface="Arial" pitchFamily="34" charset="0"/>
                <a:cs typeface="Arial" pitchFamily="34" charset="0"/>
              </a:rPr>
              <a:t>Enforcement</a:t>
            </a:r>
            <a:endParaRPr lang="en-US" altLang="en-US" sz="1400" b="1" dirty="0">
              <a:latin typeface="Arial" pitchFamily="34" charset="0"/>
              <a:cs typeface="Arial" pitchFamily="34" charset="0"/>
            </a:endParaRPr>
          </a:p>
        </p:txBody>
      </p:sp>
      <p:sp>
        <p:nvSpPr>
          <p:cNvPr id="107533" name="Oval 13"/>
          <p:cNvSpPr>
            <a:spLocks noChangeArrowheads="1"/>
          </p:cNvSpPr>
          <p:nvPr/>
        </p:nvSpPr>
        <p:spPr bwMode="auto">
          <a:xfrm>
            <a:off x="6043014" y="1265542"/>
            <a:ext cx="2576310" cy="201982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cs typeface="Arial" pitchFamily="34" charset="0"/>
            </a:endParaRPr>
          </a:p>
        </p:txBody>
      </p:sp>
      <p:sp>
        <p:nvSpPr>
          <p:cNvPr id="107534" name="Text Box 14"/>
          <p:cNvSpPr txBox="1">
            <a:spLocks noChangeArrowheads="1"/>
          </p:cNvSpPr>
          <p:nvPr/>
        </p:nvSpPr>
        <p:spPr bwMode="auto">
          <a:xfrm>
            <a:off x="6305461" y="1573820"/>
            <a:ext cx="204682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2400" b="1" dirty="0">
                <a:latin typeface="Arial" pitchFamily="34" charset="0"/>
                <a:cs typeface="Arial" pitchFamily="34" charset="0"/>
              </a:rPr>
              <a:t>Prescribers</a:t>
            </a:r>
            <a:r>
              <a:rPr lang="en-US" altLang="en-US" sz="2400" b="1" dirty="0">
                <a:solidFill>
                  <a:schemeClr val="bg1"/>
                </a:solidFill>
                <a:latin typeface="Arial" pitchFamily="34" charset="0"/>
                <a:cs typeface="Arial" pitchFamily="34" charset="0"/>
              </a:rPr>
              <a:t> </a:t>
            </a:r>
            <a:r>
              <a:rPr lang="en-US" altLang="en-US" sz="2400" b="1" dirty="0" smtClean="0">
                <a:latin typeface="Arial" pitchFamily="34" charset="0"/>
                <a:cs typeface="Arial" pitchFamily="34" charset="0"/>
              </a:rPr>
              <a:t>and </a:t>
            </a:r>
            <a:r>
              <a:rPr lang="en-US" altLang="en-US" sz="2400" b="1" dirty="0">
                <a:latin typeface="Arial" pitchFamily="34" charset="0"/>
                <a:cs typeface="Arial" pitchFamily="34" charset="0"/>
              </a:rPr>
              <a:t>Pharmacists</a:t>
            </a:r>
          </a:p>
        </p:txBody>
      </p:sp>
      <p:sp>
        <p:nvSpPr>
          <p:cNvPr id="107536" name="Line 16"/>
          <p:cNvSpPr>
            <a:spLocks noChangeShapeType="1"/>
          </p:cNvSpPr>
          <p:nvPr/>
        </p:nvSpPr>
        <p:spPr bwMode="auto">
          <a:xfrm flipV="1">
            <a:off x="2868167" y="3048000"/>
            <a:ext cx="789434" cy="3371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Arial" pitchFamily="34" charset="0"/>
              <a:cs typeface="Arial" pitchFamily="34" charset="0"/>
            </a:endParaRPr>
          </a:p>
        </p:txBody>
      </p:sp>
      <p:sp>
        <p:nvSpPr>
          <p:cNvPr id="107538" name="Rectangle 18"/>
          <p:cNvSpPr>
            <a:spLocks noChangeArrowheads="1"/>
          </p:cNvSpPr>
          <p:nvPr/>
        </p:nvSpPr>
        <p:spPr bwMode="auto">
          <a:xfrm>
            <a:off x="7089750" y="3493956"/>
            <a:ext cx="1010108" cy="6424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dirty="0" smtClean="0">
                <a:latin typeface="Arial" pitchFamily="34" charset="0"/>
                <a:cs typeface="Arial" pitchFamily="34" charset="0"/>
              </a:rPr>
              <a:t>Regulatory</a:t>
            </a:r>
            <a:endParaRPr lang="en-US" altLang="en-US" b="1" dirty="0">
              <a:latin typeface="Arial" pitchFamily="34" charset="0"/>
              <a:cs typeface="Arial" pitchFamily="34" charset="0"/>
            </a:endParaRPr>
          </a:p>
          <a:p>
            <a:pPr algn="ctr"/>
            <a:r>
              <a:rPr lang="en-US" altLang="en-US" sz="1400" b="1" dirty="0" smtClean="0">
                <a:latin typeface="Arial" pitchFamily="34" charset="0"/>
                <a:cs typeface="Arial" pitchFamily="34" charset="0"/>
              </a:rPr>
              <a:t>Boards</a:t>
            </a:r>
            <a:endParaRPr lang="en-US" altLang="en-US" sz="1400" b="1" dirty="0">
              <a:latin typeface="Arial" pitchFamily="34" charset="0"/>
              <a:cs typeface="Arial" pitchFamily="34" charset="0"/>
            </a:endParaRPr>
          </a:p>
        </p:txBody>
      </p:sp>
      <p:sp>
        <p:nvSpPr>
          <p:cNvPr id="107541" name="Oval 21"/>
          <p:cNvSpPr>
            <a:spLocks noChangeArrowheads="1"/>
          </p:cNvSpPr>
          <p:nvPr/>
        </p:nvSpPr>
        <p:spPr bwMode="auto">
          <a:xfrm>
            <a:off x="5829219" y="5176579"/>
            <a:ext cx="1441704" cy="85504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cs typeface="Arial" pitchFamily="34" charset="0"/>
            </a:endParaRPr>
          </a:p>
        </p:txBody>
      </p:sp>
      <p:sp>
        <p:nvSpPr>
          <p:cNvPr id="107542" name="Text Box 22"/>
          <p:cNvSpPr txBox="1">
            <a:spLocks noChangeArrowheads="1"/>
          </p:cNvSpPr>
          <p:nvPr/>
        </p:nvSpPr>
        <p:spPr bwMode="auto">
          <a:xfrm>
            <a:off x="5673771" y="5280938"/>
            <a:ext cx="1752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dirty="0" smtClean="0">
                <a:latin typeface="Arial" pitchFamily="34" charset="0"/>
                <a:cs typeface="Arial" pitchFamily="34" charset="0"/>
              </a:rPr>
              <a:t>Miscellaneous Authorized Requestors</a:t>
            </a:r>
            <a:endParaRPr lang="en-US" altLang="en-US" sz="1200" b="1" dirty="0">
              <a:latin typeface="Arial" pitchFamily="34" charset="0"/>
              <a:cs typeface="Arial" pitchFamily="34" charset="0"/>
            </a:endParaRPr>
          </a:p>
        </p:txBody>
      </p:sp>
      <p:sp>
        <p:nvSpPr>
          <p:cNvPr id="107548" name="Text Box 28"/>
          <p:cNvSpPr txBox="1">
            <a:spLocks noChangeArrowheads="1"/>
          </p:cNvSpPr>
          <p:nvPr/>
        </p:nvSpPr>
        <p:spPr bwMode="auto">
          <a:xfrm>
            <a:off x="3848100" y="2819400"/>
            <a:ext cx="1143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dirty="0" smtClean="0">
                <a:latin typeface="Arial" pitchFamily="34" charset="0"/>
                <a:cs typeface="Arial" pitchFamily="34" charset="0"/>
              </a:rPr>
              <a:t>PMP</a:t>
            </a:r>
            <a:endParaRPr lang="en-US" altLang="en-US" b="1" dirty="0">
              <a:latin typeface="Arial" pitchFamily="34" charset="0"/>
              <a:cs typeface="Arial" pitchFamily="34" charset="0"/>
            </a:endParaRPr>
          </a:p>
        </p:txBody>
      </p:sp>
      <p:sp>
        <p:nvSpPr>
          <p:cNvPr id="2" name="TextBox 1"/>
          <p:cNvSpPr txBox="1"/>
          <p:nvPr/>
        </p:nvSpPr>
        <p:spPr>
          <a:xfrm rot="19952171">
            <a:off x="4869096" y="2044391"/>
            <a:ext cx="1016031" cy="307777"/>
          </a:xfrm>
          <a:prstGeom prst="rect">
            <a:avLst/>
          </a:prstGeom>
          <a:noFill/>
        </p:spPr>
        <p:txBody>
          <a:bodyPr wrap="square" rtlCol="0">
            <a:spAutoFit/>
          </a:bodyPr>
          <a:lstStyle/>
          <a:p>
            <a:r>
              <a:rPr lang="en-US" sz="1400" i="1" dirty="0" smtClean="0">
                <a:latin typeface="Arial" panose="020B0604020202020204" pitchFamily="34" charset="0"/>
                <a:cs typeface="Arial" panose="020B0604020202020204" pitchFamily="34" charset="0"/>
              </a:rPr>
              <a:t>Request</a:t>
            </a:r>
            <a:endParaRPr lang="en-US" sz="1400" i="1" dirty="0">
              <a:latin typeface="Arial" panose="020B0604020202020204" pitchFamily="34" charset="0"/>
              <a:cs typeface="Arial" panose="020B0604020202020204" pitchFamily="34" charset="0"/>
            </a:endParaRPr>
          </a:p>
        </p:txBody>
      </p:sp>
      <p:sp>
        <p:nvSpPr>
          <p:cNvPr id="25" name="TextBox 24"/>
          <p:cNvSpPr txBox="1"/>
          <p:nvPr/>
        </p:nvSpPr>
        <p:spPr>
          <a:xfrm rot="19952171">
            <a:off x="5082136" y="2385712"/>
            <a:ext cx="1016031" cy="307777"/>
          </a:xfrm>
          <a:prstGeom prst="rect">
            <a:avLst/>
          </a:prstGeom>
          <a:noFill/>
        </p:spPr>
        <p:txBody>
          <a:bodyPr wrap="square" rtlCol="0">
            <a:spAutoFit/>
          </a:bodyPr>
          <a:lstStyle/>
          <a:p>
            <a:r>
              <a:rPr lang="en-US" sz="1400" i="1" dirty="0" smtClean="0">
                <a:latin typeface="Arial" panose="020B0604020202020204" pitchFamily="34" charset="0"/>
                <a:cs typeface="Arial" panose="020B0604020202020204" pitchFamily="34" charset="0"/>
              </a:rPr>
              <a:t>Report</a:t>
            </a:r>
            <a:endParaRPr lang="en-US" sz="1400" i="1" dirty="0">
              <a:latin typeface="Arial" panose="020B0604020202020204" pitchFamily="34" charset="0"/>
              <a:cs typeface="Arial" panose="020B0604020202020204" pitchFamily="34" charset="0"/>
            </a:endParaRPr>
          </a:p>
        </p:txBody>
      </p:sp>
      <p:cxnSp>
        <p:nvCxnSpPr>
          <p:cNvPr id="4" name="Straight Arrow Connector 3"/>
          <p:cNvCxnSpPr/>
          <p:nvPr/>
        </p:nvCxnSpPr>
        <p:spPr>
          <a:xfrm flipV="1">
            <a:off x="4991100" y="2155111"/>
            <a:ext cx="1048562" cy="5108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flipH="1">
            <a:off x="4874971" y="2004739"/>
            <a:ext cx="1174807" cy="5780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flipV="1">
            <a:off x="5181600" y="3134215"/>
            <a:ext cx="1882395" cy="63052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5181600" y="3239037"/>
            <a:ext cx="1856638" cy="64144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flipV="1">
            <a:off x="4991100" y="3449741"/>
            <a:ext cx="1733381" cy="11654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4908130" y="3526151"/>
            <a:ext cx="1738053" cy="119634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endCxn id="107523" idx="1"/>
          </p:cNvCxnSpPr>
          <p:nvPr/>
        </p:nvCxnSpPr>
        <p:spPr>
          <a:xfrm flipH="1" flipV="1">
            <a:off x="4800604" y="3619500"/>
            <a:ext cx="1309315" cy="15570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4669104" y="3634407"/>
            <a:ext cx="1370558" cy="16465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2868167" y="2769429"/>
            <a:ext cx="619500" cy="646331"/>
          </a:xfrm>
          <a:prstGeom prst="rect">
            <a:avLst/>
          </a:prstGeom>
          <a:noFill/>
        </p:spPr>
        <p:txBody>
          <a:bodyPr wrap="square" rtlCol="0">
            <a:spAutoFit/>
          </a:bodyPr>
          <a:lstStyle/>
          <a:p>
            <a:r>
              <a:rPr lang="en-US" dirty="0" smtClean="0"/>
              <a:t>Data file</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Shortcomings of PMPs</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371600" y="1722437"/>
            <a:ext cx="6248400" cy="4525963"/>
          </a:xfrm>
        </p:spPr>
        <p:txBody>
          <a:bodyPr>
            <a:normAutofit/>
          </a:bodyPr>
          <a:lstStyle/>
          <a:p>
            <a:pPr>
              <a:spcBef>
                <a:spcPts val="2400"/>
              </a:spcBef>
            </a:pPr>
            <a:r>
              <a:rPr lang="en-US" dirty="0" smtClean="0">
                <a:latin typeface="Arial" panose="020B0604020202020204" pitchFamily="34" charset="0"/>
                <a:cs typeface="Arial" panose="020B0604020202020204" pitchFamily="34" charset="0"/>
              </a:rPr>
              <a:t>Patients </a:t>
            </a:r>
            <a:r>
              <a:rPr lang="en-US" dirty="0">
                <a:latin typeface="Arial" panose="020B0604020202020204" pitchFamily="34" charset="0"/>
                <a:cs typeface="Arial" panose="020B0604020202020204" pitchFamily="34" charset="0"/>
              </a:rPr>
              <a:t>c</a:t>
            </a:r>
            <a:r>
              <a:rPr lang="en-US" dirty="0" smtClean="0">
                <a:latin typeface="Arial" panose="020B0604020202020204" pitchFamily="34" charset="0"/>
                <a:cs typeface="Arial" panose="020B0604020202020204" pitchFamily="34" charset="0"/>
              </a:rPr>
              <a:t>ross state borders</a:t>
            </a:r>
          </a:p>
          <a:p>
            <a:pPr>
              <a:spcBef>
                <a:spcPts val="2400"/>
              </a:spcBef>
            </a:pPr>
            <a:r>
              <a:rPr lang="en-US" dirty="0" smtClean="0">
                <a:latin typeface="Arial" panose="020B0604020202020204" pitchFamily="34" charset="0"/>
                <a:cs typeface="Arial" panose="020B0604020202020204" pitchFamily="34" charset="0"/>
              </a:rPr>
              <a:t>Low utilization by health care</a:t>
            </a:r>
          </a:p>
          <a:p>
            <a:pPr marL="342900" lvl="2" indent="-342900">
              <a:spcBef>
                <a:spcPts val="2400"/>
              </a:spcBef>
            </a:pPr>
            <a:r>
              <a:rPr lang="en-US" sz="3200" dirty="0"/>
              <a:t>Impacts workflow</a:t>
            </a:r>
          </a:p>
          <a:p>
            <a:pPr lvl="2">
              <a:spcBef>
                <a:spcPts val="2400"/>
              </a:spcBef>
            </a:pPr>
            <a:r>
              <a:rPr lang="en-US" sz="2800" dirty="0" smtClean="0">
                <a:latin typeface="Arial" panose="020B0604020202020204" pitchFamily="34" charset="0"/>
                <a:cs typeface="Arial" panose="020B0604020202020204" pitchFamily="34" charset="0"/>
              </a:rPr>
              <a:t>Separate website</a:t>
            </a:r>
            <a:endParaRPr lang="en-US" sz="2800" dirty="0">
              <a:latin typeface="Arial" panose="020B0604020202020204" pitchFamily="34" charset="0"/>
              <a:cs typeface="Arial" panose="020B0604020202020204" pitchFamily="34" charset="0"/>
            </a:endParaRPr>
          </a:p>
          <a:p>
            <a:pPr lvl="2">
              <a:spcBef>
                <a:spcPts val="2400"/>
              </a:spcBef>
            </a:pPr>
            <a:r>
              <a:rPr lang="en-US" sz="2800" dirty="0" smtClean="0">
                <a:latin typeface="Arial" panose="020B0604020202020204" pitchFamily="34" charset="0"/>
                <a:cs typeface="Arial" panose="020B0604020202020204" pitchFamily="34" charset="0"/>
              </a:rPr>
              <a:t>Registration and login</a:t>
            </a:r>
            <a:endParaRPr lang="en-US" sz="2800" dirty="0">
              <a:latin typeface="Arial" panose="020B0604020202020204" pitchFamily="34" charset="0"/>
              <a:cs typeface="Arial" panose="020B0604020202020204" pitchFamily="34" charset="0"/>
            </a:endParaRPr>
          </a:p>
          <a:p>
            <a:pPr lvl="2">
              <a:spcBef>
                <a:spcPts val="2400"/>
              </a:spcBef>
            </a:pPr>
            <a:r>
              <a:rPr lang="en-US" sz="2800" dirty="0" smtClean="0">
                <a:latin typeface="Arial" panose="020B0604020202020204" pitchFamily="34" charset="0"/>
                <a:cs typeface="Arial" panose="020B0604020202020204" pitchFamily="34" charset="0"/>
              </a:rPr>
              <a:t>Data entry required</a:t>
            </a:r>
          </a:p>
        </p:txBody>
      </p:sp>
    </p:spTree>
    <p:extLst>
      <p:ext uri="{BB962C8B-B14F-4D97-AF65-F5344CB8AC3E}">
        <p14:creationId xmlns:p14="http://schemas.microsoft.com/office/powerpoint/2010/main" val="31173373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latin typeface="Arial" panose="020B0604020202020204" pitchFamily="34" charset="0"/>
                <a:cs typeface="Arial" panose="020B0604020202020204" pitchFamily="34" charset="0"/>
              </a:rPr>
              <a:t>Low Utilization of PMPs</a:t>
            </a:r>
            <a:br>
              <a:rPr lang="en-US"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Perception of Low Value for Time Invested</a:t>
            </a:r>
            <a:endParaRPr lang="en-US" sz="2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853076"/>
            <a:ext cx="8229600" cy="4273087"/>
          </a:xfrm>
        </p:spPr>
        <p:txBody>
          <a:bodyPr>
            <a:normAutofit/>
          </a:bodyPr>
          <a:lstStyle/>
          <a:p>
            <a:pPr>
              <a:spcBef>
                <a:spcPts val="2400"/>
              </a:spcBef>
            </a:pPr>
            <a:r>
              <a:rPr lang="en-US" sz="2400" dirty="0" smtClean="0">
                <a:latin typeface="Arial" panose="020B0604020202020204" pitchFamily="34" charset="0"/>
                <a:cs typeface="Arial" panose="020B0604020202020204" pitchFamily="34" charset="0"/>
              </a:rPr>
              <a:t>Prescribers expect pharmacists to be the watchdog.</a:t>
            </a:r>
          </a:p>
          <a:p>
            <a:pPr>
              <a:spcBef>
                <a:spcPts val="2400"/>
              </a:spcBef>
            </a:pPr>
            <a:r>
              <a:rPr lang="en-US" sz="2400" dirty="0" smtClean="0">
                <a:latin typeface="Arial" panose="020B0604020202020204" pitchFamily="34" charset="0"/>
                <a:cs typeface="Arial" panose="020B0604020202020204" pitchFamily="34" charset="0"/>
              </a:rPr>
              <a:t>Pharmacists expect prescribers to take the initiative.</a:t>
            </a:r>
          </a:p>
          <a:p>
            <a:pPr>
              <a:spcBef>
                <a:spcPts val="2400"/>
              </a:spcBef>
            </a:pPr>
            <a:r>
              <a:rPr lang="en-US" sz="2400" dirty="0" smtClean="0">
                <a:latin typeface="Arial" panose="020B0604020202020204" pitchFamily="34" charset="0"/>
                <a:cs typeface="Arial" panose="020B0604020202020204" pitchFamily="34" charset="0"/>
              </a:rPr>
              <a:t>Hospital prescribers and pharmacists do not see abuse, addiction, or diversion as an in-house issue.</a:t>
            </a:r>
          </a:p>
          <a:p>
            <a:pPr>
              <a:spcBef>
                <a:spcPts val="2400"/>
              </a:spcBef>
            </a:pPr>
            <a:r>
              <a:rPr lang="en-US" sz="2400" dirty="0" smtClean="0">
                <a:latin typeface="Arial" panose="020B0604020202020204" pitchFamily="34" charset="0"/>
                <a:cs typeface="Arial" panose="020B0604020202020204" pitchFamily="34" charset="0"/>
              </a:rPr>
              <a:t>Reports do not include diagnosis or prescriber specialty.</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61317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latin typeface="Arial" panose="020B0604020202020204" pitchFamily="34" charset="0"/>
                <a:cs typeface="Arial" panose="020B0604020202020204" pitchFamily="34" charset="0"/>
              </a:rPr>
              <a:t>Result Is Low </a:t>
            </a:r>
            <a:r>
              <a:rPr lang="en-US" dirty="0">
                <a:latin typeface="Arial" panose="020B0604020202020204" pitchFamily="34" charset="0"/>
                <a:cs typeface="Arial" panose="020B0604020202020204" pitchFamily="34" charset="0"/>
              </a:rPr>
              <a:t>U</a:t>
            </a:r>
            <a:r>
              <a:rPr lang="en-US" dirty="0" smtClean="0">
                <a:latin typeface="Arial" panose="020B0604020202020204" pitchFamily="34" charset="0"/>
                <a:cs typeface="Arial" panose="020B0604020202020204" pitchFamily="34" charset="0"/>
              </a:rPr>
              <a:t>tilization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by Health Care Professionals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874837"/>
            <a:ext cx="8229600" cy="4525963"/>
          </a:xfrm>
        </p:spPr>
        <p:txBody>
          <a:bodyPr>
            <a:normAutofit/>
          </a:bodyPr>
          <a:lstStyle/>
          <a:p>
            <a:pPr>
              <a:spcBef>
                <a:spcPts val="1800"/>
              </a:spcBef>
            </a:pPr>
            <a:r>
              <a:rPr lang="en-US" dirty="0" smtClean="0">
                <a:latin typeface="Arial" panose="020B0604020202020204" pitchFamily="34" charset="0"/>
                <a:cs typeface="Arial" panose="020B0604020202020204" pitchFamily="34" charset="0"/>
              </a:rPr>
              <a:t>If voluntary, utilization </a:t>
            </a:r>
            <a:r>
              <a:rPr lang="en-US" dirty="0">
                <a:latin typeface="Arial" panose="020B0604020202020204" pitchFamily="34" charset="0"/>
                <a:cs typeface="Arial" panose="020B0604020202020204" pitchFamily="34" charset="0"/>
              </a:rPr>
              <a:t>is low </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only </a:t>
            </a: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10-30</a:t>
            </a:r>
            <a:r>
              <a:rPr lang="en-US" dirty="0">
                <a:latin typeface="Arial" panose="020B0604020202020204" pitchFamily="34" charset="0"/>
                <a:cs typeface="Arial" panose="020B0604020202020204" pitchFamily="34" charset="0"/>
              </a:rPr>
              <a:t>% of </a:t>
            </a:r>
            <a:r>
              <a:rPr lang="en-US" dirty="0" smtClean="0">
                <a:latin typeface="Arial" panose="020B0604020202020204" pitchFamily="34" charset="0"/>
                <a:cs typeface="Arial" panose="020B0604020202020204" pitchFamily="34" charset="0"/>
              </a:rPr>
              <a:t>eligible prescribers </a:t>
            </a:r>
            <a:r>
              <a:rPr lang="en-US" dirty="0">
                <a:latin typeface="Arial" panose="020B0604020202020204" pitchFamily="34" charset="0"/>
                <a:cs typeface="Arial" panose="020B0604020202020204" pitchFamily="34" charset="0"/>
              </a:rPr>
              <a:t>use </a:t>
            </a:r>
            <a:r>
              <a:rPr lang="en-US" dirty="0" smtClean="0">
                <a:latin typeface="Arial" panose="020B0604020202020204" pitchFamily="34" charset="0"/>
                <a:cs typeface="Arial" panose="020B0604020202020204" pitchFamily="34" charset="0"/>
              </a:rPr>
              <a:t>PMP.</a:t>
            </a:r>
          </a:p>
          <a:p>
            <a:pPr>
              <a:spcBef>
                <a:spcPts val="1800"/>
              </a:spcBef>
            </a:pPr>
            <a:r>
              <a:rPr lang="en-US" dirty="0" smtClean="0">
                <a:latin typeface="Arial" panose="020B0604020202020204" pitchFamily="34" charset="0"/>
                <a:cs typeface="Arial" panose="020B0604020202020204" pitchFamily="34" charset="0"/>
              </a:rPr>
              <a:t>States did not require health care professionals to utilize the PMP until prescription drug abuse became an epidemic.</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0576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How States Are Responding</a:t>
            </a:r>
          </a:p>
        </p:txBody>
      </p:sp>
      <p:sp>
        <p:nvSpPr>
          <p:cNvPr id="3" name="Content Placeholder 2"/>
          <p:cNvSpPr>
            <a:spLocks noGrp="1"/>
          </p:cNvSpPr>
          <p:nvPr>
            <p:ph idx="1"/>
          </p:nvPr>
        </p:nvSpPr>
        <p:spPr>
          <a:xfrm>
            <a:off x="1295400" y="1600200"/>
            <a:ext cx="7391400" cy="4525963"/>
          </a:xfrm>
        </p:spPr>
        <p:txBody>
          <a:bodyPr>
            <a:noAutofit/>
          </a:bodyPr>
          <a:lstStyle/>
          <a:p>
            <a:pPr>
              <a:spcBef>
                <a:spcPts val="2400"/>
              </a:spcBef>
            </a:pPr>
            <a:r>
              <a:rPr lang="en-US" dirty="0" smtClean="0">
                <a:latin typeface="Arial" panose="020B0604020202020204" pitchFamily="34" charset="0"/>
                <a:cs typeface="Arial" panose="020B0604020202020204" pitchFamily="34" charset="0"/>
              </a:rPr>
              <a:t>Interstate Data Sharing</a:t>
            </a:r>
          </a:p>
          <a:p>
            <a:pPr lvl="1">
              <a:spcBef>
                <a:spcPts val="2400"/>
              </a:spcBef>
            </a:pPr>
            <a:r>
              <a:rPr lang="en-US" dirty="0" smtClean="0">
                <a:latin typeface="Arial" panose="020B0604020202020204" pitchFamily="34" charset="0"/>
                <a:cs typeface="Arial" panose="020B0604020202020204" pitchFamily="34" charset="0"/>
              </a:rPr>
              <a:t>National Association of Boards of Pharmacy</a:t>
            </a:r>
            <a:r>
              <a:rPr lang="en-US" baseline="30000" dirty="0" smtClean="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 (NABP</a:t>
            </a:r>
            <a:r>
              <a:rPr lang="en-US" baseline="30000" dirty="0" smtClean="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 PMP InterConnect</a:t>
            </a:r>
            <a:r>
              <a:rPr lang="en-US" baseline="30000" dirty="0" smtClean="0">
                <a:latin typeface="Arial" panose="020B0604020202020204" pitchFamily="34" charset="0"/>
                <a:cs typeface="Arial" panose="020B0604020202020204" pitchFamily="34" charset="0"/>
              </a:rPr>
              <a:t>® </a:t>
            </a:r>
          </a:p>
          <a:p>
            <a:pPr lvl="1">
              <a:spcBef>
                <a:spcPts val="2400"/>
              </a:spcBef>
            </a:pPr>
            <a:r>
              <a:rPr lang="en-US" dirty="0" smtClean="0">
                <a:latin typeface="Arial" panose="020B0604020202020204" pitchFamily="34" charset="0"/>
                <a:cs typeface="Arial" panose="020B0604020202020204" pitchFamily="34" charset="0"/>
              </a:rPr>
              <a:t>RxCheck</a:t>
            </a:r>
            <a:endParaRPr lang="en-US" baseline="30000" dirty="0" smtClean="0">
              <a:latin typeface="Arial" panose="020B0604020202020204" pitchFamily="34" charset="0"/>
              <a:cs typeface="Arial" panose="020B0604020202020204" pitchFamily="34" charset="0"/>
            </a:endParaRPr>
          </a:p>
          <a:p>
            <a:pPr>
              <a:spcBef>
                <a:spcPts val="2400"/>
              </a:spcBef>
            </a:pPr>
            <a:r>
              <a:rPr lang="en-US" dirty="0" smtClean="0">
                <a:latin typeface="Arial" panose="020B0604020202020204" pitchFamily="34" charset="0"/>
                <a:cs typeface="Arial" panose="020B0604020202020204" pitchFamily="34" charset="0"/>
              </a:rPr>
              <a:t>Mandatory Registration</a:t>
            </a:r>
          </a:p>
          <a:p>
            <a:pPr>
              <a:spcBef>
                <a:spcPts val="2400"/>
              </a:spcBef>
            </a:pPr>
            <a:r>
              <a:rPr lang="en-US" dirty="0" smtClean="0">
                <a:latin typeface="Arial" panose="020B0604020202020204" pitchFamily="34" charset="0"/>
                <a:cs typeface="Arial" panose="020B0604020202020204" pitchFamily="34" charset="0"/>
              </a:rPr>
              <a:t>Mandatory Use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62717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rtlCol="0">
            <a:normAutofit/>
          </a:bodyPr>
          <a:lstStyle/>
          <a:p>
            <a:pPr eaLnBrk="1" fontAlgn="auto" hangingPunct="1">
              <a:spcAft>
                <a:spcPts val="0"/>
              </a:spcAft>
              <a:defRPr/>
            </a:pPr>
            <a:r>
              <a:rPr lang="en-US" sz="4000" dirty="0" smtClean="0">
                <a:latin typeface="Arial" panose="020B0604020202020204" pitchFamily="34" charset="0"/>
                <a:cs typeface="Arial" panose="020B0604020202020204" pitchFamily="34" charset="0"/>
              </a:rPr>
              <a:t>Background on NABP Involvement</a:t>
            </a:r>
            <a:endParaRPr lang="en-US"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81000" y="1315848"/>
            <a:ext cx="8763000" cy="4495800"/>
          </a:xfrm>
        </p:spPr>
        <p:txBody>
          <a:bodyPr rtlCol="0">
            <a:normAutofit/>
          </a:bodyPr>
          <a:lstStyle/>
          <a:p>
            <a:pPr lvl="1" eaLnBrk="1" fontAlgn="auto" hangingPunct="1">
              <a:spcBef>
                <a:spcPts val="3000"/>
              </a:spcBef>
              <a:buFont typeface="Arial" panose="020B0604020202020204" pitchFamily="34" charset="0"/>
              <a:buChar char="•"/>
              <a:defRPr/>
            </a:pPr>
            <a:r>
              <a:rPr lang="en-US" sz="2400" dirty="0" smtClean="0">
                <a:latin typeface="Arial" panose="020B0604020202020204" pitchFamily="34" charset="0"/>
                <a:cs typeface="Arial" panose="020B0604020202020204" pitchFamily="34" charset="0"/>
              </a:rPr>
              <a:t>NABP’s mission is to support boards of pharmacy and assist other regulators to protect the public health.</a:t>
            </a:r>
          </a:p>
          <a:p>
            <a:pPr lvl="1" eaLnBrk="1" fontAlgn="auto" hangingPunct="1">
              <a:spcBef>
                <a:spcPts val="3000"/>
              </a:spcBef>
              <a:buFont typeface="Arial" panose="020B0604020202020204" pitchFamily="34" charset="0"/>
              <a:buChar char="•"/>
              <a:defRPr/>
            </a:pPr>
            <a:r>
              <a:rPr lang="en-US" sz="2400" dirty="0" smtClean="0">
                <a:latin typeface="Arial" panose="020B0604020202020204" pitchFamily="34" charset="0"/>
                <a:cs typeface="Arial" panose="020B0604020202020204" pitchFamily="34" charset="0"/>
              </a:rPr>
              <a:t>In fall 2010, NABP was approached by several members. </a:t>
            </a:r>
          </a:p>
          <a:p>
            <a:pPr lvl="1" eaLnBrk="1" fontAlgn="auto" hangingPunct="1">
              <a:spcBef>
                <a:spcPts val="3000"/>
              </a:spcBef>
              <a:buFont typeface="Arial" panose="020B0604020202020204" pitchFamily="34" charset="0"/>
              <a:buChar char="•"/>
              <a:defRPr/>
            </a:pPr>
            <a:r>
              <a:rPr lang="en-US" sz="2400" dirty="0" smtClean="0">
                <a:latin typeface="Arial" panose="020B0604020202020204" pitchFamily="34" charset="0"/>
                <a:cs typeface="Arial" panose="020B0604020202020204" pitchFamily="34" charset="0"/>
              </a:rPr>
              <a:t>They requested a low-cost, easy-to-implement, highly enhanced solution for interstate data sharing.</a:t>
            </a:r>
          </a:p>
          <a:p>
            <a:pPr marL="0" indent="0" eaLnBrk="1" fontAlgn="auto" hangingPunct="1">
              <a:spcBef>
                <a:spcPts val="3000"/>
              </a:spcBef>
              <a:buFontTx/>
              <a:buNone/>
              <a:defRPr/>
            </a:pPr>
            <a:endParaRPr lang="en-US" dirty="0">
              <a:latin typeface="Arial" panose="020B0604020202020204" pitchFamily="34" charset="0"/>
              <a:cs typeface="Arial" panose="020B0604020202020204" pitchFamily="34" charset="0"/>
            </a:endParaRPr>
          </a:p>
        </p:txBody>
      </p:sp>
      <p:pic>
        <p:nvPicPr>
          <p:cNvPr id="4"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2057400" y="4343400"/>
            <a:ext cx="4495800" cy="87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64540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Content Placeholder 2"/>
          <p:cNvSpPr>
            <a:spLocks noGrp="1"/>
          </p:cNvSpPr>
          <p:nvPr>
            <p:ph idx="1"/>
          </p:nvPr>
        </p:nvSpPr>
        <p:spPr>
          <a:xfrm>
            <a:off x="1143000" y="1524000"/>
            <a:ext cx="7239000" cy="4495800"/>
          </a:xfrm>
        </p:spPr>
        <p:txBody>
          <a:bodyPr rtlCol="0">
            <a:normAutofit lnSpcReduction="10000"/>
          </a:bodyPr>
          <a:lstStyle/>
          <a:p>
            <a:pPr eaLnBrk="1" fontAlgn="auto" hangingPunct="1">
              <a:lnSpc>
                <a:spcPct val="120000"/>
              </a:lnSpc>
              <a:spcBef>
                <a:spcPts val="1200"/>
              </a:spcBef>
              <a:defRPr/>
            </a:pPr>
            <a:r>
              <a:rPr lang="en-US" dirty="0" smtClean="0">
                <a:latin typeface="Arial" panose="020B0604020202020204" pitchFamily="34" charset="0"/>
                <a:cs typeface="Arial" panose="020B0604020202020204" pitchFamily="34" charset="0"/>
              </a:rPr>
              <a:t>Built using open standards</a:t>
            </a:r>
          </a:p>
          <a:p>
            <a:pPr eaLnBrk="1" fontAlgn="auto" hangingPunct="1">
              <a:lnSpc>
                <a:spcPct val="120000"/>
              </a:lnSpc>
              <a:spcBef>
                <a:spcPts val="1200"/>
              </a:spcBef>
              <a:defRPr/>
            </a:pPr>
            <a:r>
              <a:rPr lang="en-US" dirty="0" smtClean="0">
                <a:latin typeface="Arial" panose="020B0604020202020204" pitchFamily="34" charset="0"/>
                <a:cs typeface="Arial" panose="020B0604020202020204" pitchFamily="34" charset="0"/>
              </a:rPr>
              <a:t>Cost effective </a:t>
            </a:r>
            <a:r>
              <a:rPr lang="en-US" sz="2400" dirty="0" smtClean="0">
                <a:latin typeface="Arial" panose="020B0604020202020204" pitchFamily="34" charset="0"/>
                <a:cs typeface="Arial" panose="020B0604020202020204" pitchFamily="34" charset="0"/>
              </a:rPr>
              <a:t>(NABP covers up-front costs.)</a:t>
            </a:r>
            <a:endParaRPr lang="en-US" dirty="0" smtClean="0">
              <a:latin typeface="Arial" panose="020B0604020202020204" pitchFamily="34" charset="0"/>
              <a:cs typeface="Arial" panose="020B0604020202020204" pitchFamily="34" charset="0"/>
            </a:endParaRPr>
          </a:p>
          <a:p>
            <a:pPr eaLnBrk="1" fontAlgn="auto" hangingPunct="1">
              <a:lnSpc>
                <a:spcPct val="120000"/>
              </a:lnSpc>
              <a:spcBef>
                <a:spcPts val="1200"/>
              </a:spcBef>
              <a:defRPr/>
            </a:pPr>
            <a:r>
              <a:rPr lang="en-US" dirty="0" smtClean="0">
                <a:latin typeface="Arial" panose="020B0604020202020204" pitchFamily="34" charset="0"/>
                <a:cs typeface="Arial" panose="020B0604020202020204" pitchFamily="34" charset="0"/>
              </a:rPr>
              <a:t>Easy to implement</a:t>
            </a:r>
          </a:p>
          <a:p>
            <a:pPr fontAlgn="auto">
              <a:lnSpc>
                <a:spcPct val="120000"/>
              </a:lnSpc>
              <a:spcBef>
                <a:spcPts val="1200"/>
              </a:spcBef>
              <a:defRPr/>
            </a:pPr>
            <a:r>
              <a:rPr lang="en-US" dirty="0" smtClean="0">
                <a:latin typeface="Arial" panose="020B0604020202020204" pitchFamily="34" charset="0"/>
                <a:cs typeface="Arial" panose="020B0604020202020204" pitchFamily="34" charset="0"/>
              </a:rPr>
              <a:t>Low </a:t>
            </a:r>
            <a:r>
              <a:rPr lang="en-US" dirty="0">
                <a:latin typeface="Arial" panose="020B0604020202020204" pitchFamily="34" charset="0"/>
                <a:cs typeface="Arial" panose="020B0604020202020204" pitchFamily="34" charset="0"/>
              </a:rPr>
              <a:t>maintenance </a:t>
            </a:r>
            <a:r>
              <a:rPr lang="en-US" sz="2000" dirty="0" smtClean="0">
                <a:latin typeface="Arial" panose="020B0604020202020204" pitchFamily="34" charset="0"/>
                <a:cs typeface="Arial" panose="020B0604020202020204" pitchFamily="34" charset="0"/>
              </a:rPr>
              <a:t>(NABP </a:t>
            </a:r>
            <a:r>
              <a:rPr lang="en-US" sz="2000" dirty="0">
                <a:latin typeface="Arial" panose="020B0604020202020204" pitchFamily="34" charset="0"/>
                <a:cs typeface="Arial" panose="020B0604020202020204" pitchFamily="34" charset="0"/>
              </a:rPr>
              <a:t>covers </a:t>
            </a:r>
            <a:r>
              <a:rPr lang="en-US" sz="2000" dirty="0" smtClean="0">
                <a:latin typeface="Arial" panose="020B0604020202020204" pitchFamily="34" charset="0"/>
                <a:cs typeface="Arial" panose="020B0604020202020204" pitchFamily="34" charset="0"/>
              </a:rPr>
              <a:t>maintenance through June 30, 2016.)</a:t>
            </a:r>
            <a:endParaRPr lang="en-US" dirty="0" smtClean="0">
              <a:latin typeface="Arial" panose="020B0604020202020204" pitchFamily="34" charset="0"/>
              <a:cs typeface="Arial" panose="020B0604020202020204" pitchFamily="34" charset="0"/>
            </a:endParaRPr>
          </a:p>
          <a:p>
            <a:pPr eaLnBrk="1" fontAlgn="auto" hangingPunct="1">
              <a:lnSpc>
                <a:spcPct val="120000"/>
              </a:lnSpc>
              <a:spcBef>
                <a:spcPts val="1200"/>
              </a:spcBef>
              <a:defRPr/>
            </a:pPr>
            <a:r>
              <a:rPr lang="en-US" dirty="0" smtClean="0">
                <a:latin typeface="Arial" panose="020B0604020202020204" pitchFamily="34" charset="0"/>
                <a:cs typeface="Arial" panose="020B0604020202020204" pitchFamily="34" charset="0"/>
              </a:rPr>
              <a:t>Supports states’ autonomy over PMP data</a:t>
            </a:r>
            <a:endParaRPr lang="en-US" dirty="0" smtClean="0"/>
          </a:p>
          <a:p>
            <a:pPr eaLnBrk="1" fontAlgn="auto" hangingPunct="1">
              <a:defRPr/>
            </a:pPr>
            <a:endParaRPr lang="en-US" dirty="0" smtClean="0"/>
          </a:p>
          <a:p>
            <a:pPr eaLnBrk="1" fontAlgn="auto" hangingPunct="1">
              <a:defRPr/>
            </a:pPr>
            <a:endParaRPr lang="en-US" dirty="0" smtClean="0"/>
          </a:p>
          <a:p>
            <a:pPr eaLnBrk="1" fontAlgn="auto" hangingPunct="1">
              <a:defRPr/>
            </a:pPr>
            <a:endParaRPr lang="en-US" dirty="0" smtClean="0"/>
          </a:p>
        </p:txBody>
      </p:sp>
      <p:pic>
        <p:nvPicPr>
          <p:cNvPr id="77827"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2171700" y="441081"/>
            <a:ext cx="4495800" cy="87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35764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457200" y="1174804"/>
            <a:ext cx="8382000" cy="4529517"/>
          </a:xfrm>
        </p:spPr>
        <p:txBody>
          <a:bodyPr>
            <a:normAutofit fontScale="92500" lnSpcReduction="10000"/>
          </a:bodyPr>
          <a:lstStyle/>
          <a:p>
            <a:pPr>
              <a:spcBef>
                <a:spcPts val="1200"/>
              </a:spcBef>
              <a:spcAft>
                <a:spcPct val="0"/>
              </a:spcAft>
            </a:pPr>
            <a:r>
              <a:rPr lang="en-US" altLang="en-US" sz="3500" dirty="0" smtClean="0">
                <a:latin typeface="Arial" charset="0"/>
                <a:cs typeface="Arial" charset="0"/>
              </a:rPr>
              <a:t>28 PMPs are actively sharing data today</a:t>
            </a:r>
          </a:p>
          <a:p>
            <a:pPr lvl="1">
              <a:spcBef>
                <a:spcPts val="1200"/>
              </a:spcBef>
              <a:spcAft>
                <a:spcPct val="0"/>
              </a:spcAft>
            </a:pPr>
            <a:r>
              <a:rPr lang="en-US" altLang="en-US" dirty="0" smtClean="0">
                <a:latin typeface="Arial" charset="0"/>
                <a:cs typeface="Arial" charset="0"/>
              </a:rPr>
              <a:t>Arizona, Arkansas, Colorado, Connecticut, Delaware, Idaho, Illinois, Indiana, Kansas, Kentucky, Louisiana, Michigan, Minnesota, Mississippi, Nevada, New Jersey, New Mexico, North Dakota, Ohio, Oklahoma, Rhode Island, South Carolina, South Dakota, Tennessee, Utah, Virginia, West Virginia, and Wisconsin</a:t>
            </a:r>
          </a:p>
          <a:p>
            <a:pPr>
              <a:spcBef>
                <a:spcPts val="2400"/>
              </a:spcBef>
              <a:spcAft>
                <a:spcPct val="0"/>
              </a:spcAft>
            </a:pPr>
            <a:r>
              <a:rPr lang="en-US" altLang="en-US" sz="3500" dirty="0" smtClean="0">
                <a:latin typeface="Arial" charset="0"/>
                <a:cs typeface="Arial" charset="0"/>
              </a:rPr>
              <a:t>Expect 35 PMPs to be connected and sharing data by the end of 2015.</a:t>
            </a:r>
          </a:p>
        </p:txBody>
      </p:sp>
      <p:sp>
        <p:nvSpPr>
          <p:cNvPr id="25603" name="Title 1"/>
          <p:cNvSpPr>
            <a:spLocks noGrp="1"/>
          </p:cNvSpPr>
          <p:nvPr>
            <p:ph type="title"/>
          </p:nvPr>
        </p:nvSpPr>
        <p:spPr>
          <a:xfrm>
            <a:off x="457200" y="152400"/>
            <a:ext cx="8229600" cy="1143000"/>
          </a:xfrm>
        </p:spPr>
        <p:txBody>
          <a:bodyPr>
            <a:normAutofit/>
          </a:bodyPr>
          <a:lstStyle/>
          <a:p>
            <a:pPr>
              <a:defRPr/>
            </a:pPr>
            <a:r>
              <a:rPr lang="en-US" altLang="en-US" dirty="0" smtClean="0">
                <a:latin typeface="Arial" charset="0"/>
                <a:cs typeface="Arial" charset="0"/>
              </a:rPr>
              <a:t>PMP InterConnect Participation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reeform 3"/>
          <p:cNvSpPr>
            <a:spLocks/>
          </p:cNvSpPr>
          <p:nvPr/>
        </p:nvSpPr>
        <p:spPr bwMode="auto">
          <a:xfrm>
            <a:off x="8224103" y="1081591"/>
            <a:ext cx="620713" cy="966788"/>
          </a:xfrm>
          <a:custGeom>
            <a:avLst/>
            <a:gdLst>
              <a:gd name="T0" fmla="*/ 0 w 391"/>
              <a:gd name="T1" fmla="*/ 340 h 609"/>
              <a:gd name="T2" fmla="*/ 104 w 391"/>
              <a:gd name="T3" fmla="*/ 588 h 609"/>
              <a:gd name="T4" fmla="*/ 136 w 391"/>
              <a:gd name="T5" fmla="*/ 608 h 609"/>
              <a:gd name="T6" fmla="*/ 166 w 391"/>
              <a:gd name="T7" fmla="*/ 503 h 609"/>
              <a:gd name="T8" fmla="*/ 390 w 391"/>
              <a:gd name="T9" fmla="*/ 273 h 609"/>
              <a:gd name="T10" fmla="*/ 366 w 391"/>
              <a:gd name="T11" fmla="*/ 219 h 609"/>
              <a:gd name="T12" fmla="*/ 336 w 391"/>
              <a:gd name="T13" fmla="*/ 230 h 609"/>
              <a:gd name="T14" fmla="*/ 292 w 391"/>
              <a:gd name="T15" fmla="*/ 183 h 609"/>
              <a:gd name="T16" fmla="*/ 236 w 391"/>
              <a:gd name="T17" fmla="*/ 39 h 609"/>
              <a:gd name="T18" fmla="*/ 230 w 391"/>
              <a:gd name="T19" fmla="*/ 25 h 609"/>
              <a:gd name="T20" fmla="*/ 143 w 391"/>
              <a:gd name="T21" fmla="*/ 0 h 609"/>
              <a:gd name="T22" fmla="*/ 132 w 391"/>
              <a:gd name="T23" fmla="*/ 12 h 609"/>
              <a:gd name="T24" fmla="*/ 114 w 391"/>
              <a:gd name="T25" fmla="*/ 25 h 609"/>
              <a:gd name="T26" fmla="*/ 74 w 391"/>
              <a:gd name="T27" fmla="*/ 19 h 609"/>
              <a:gd name="T28" fmla="*/ 33 w 391"/>
              <a:gd name="T29" fmla="*/ 115 h 609"/>
              <a:gd name="T30" fmla="*/ 33 w 391"/>
              <a:gd name="T31" fmla="*/ 122 h 609"/>
              <a:gd name="T32" fmla="*/ 45 w 391"/>
              <a:gd name="T33" fmla="*/ 143 h 609"/>
              <a:gd name="T34" fmla="*/ 32 w 391"/>
              <a:gd name="T35" fmla="*/ 204 h 609"/>
              <a:gd name="T36" fmla="*/ 49 w 391"/>
              <a:gd name="T37" fmla="*/ 225 h 609"/>
              <a:gd name="T38" fmla="*/ 0 w 391"/>
              <a:gd name="T39" fmla="*/ 34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1" h="609">
                <a:moveTo>
                  <a:pt x="0" y="340"/>
                </a:moveTo>
                <a:lnTo>
                  <a:pt x="104" y="588"/>
                </a:lnTo>
                <a:lnTo>
                  <a:pt x="136" y="608"/>
                </a:lnTo>
                <a:lnTo>
                  <a:pt x="166" y="503"/>
                </a:lnTo>
                <a:lnTo>
                  <a:pt x="390" y="273"/>
                </a:lnTo>
                <a:lnTo>
                  <a:pt x="366" y="219"/>
                </a:lnTo>
                <a:lnTo>
                  <a:pt x="336" y="230"/>
                </a:lnTo>
                <a:lnTo>
                  <a:pt x="292" y="183"/>
                </a:lnTo>
                <a:lnTo>
                  <a:pt x="236" y="39"/>
                </a:lnTo>
                <a:lnTo>
                  <a:pt x="230" y="25"/>
                </a:lnTo>
                <a:lnTo>
                  <a:pt x="143" y="0"/>
                </a:lnTo>
                <a:lnTo>
                  <a:pt x="132" y="12"/>
                </a:lnTo>
                <a:lnTo>
                  <a:pt x="114" y="25"/>
                </a:lnTo>
                <a:lnTo>
                  <a:pt x="74" y="19"/>
                </a:lnTo>
                <a:lnTo>
                  <a:pt x="33" y="115"/>
                </a:lnTo>
                <a:lnTo>
                  <a:pt x="33" y="122"/>
                </a:lnTo>
                <a:lnTo>
                  <a:pt x="45" y="143"/>
                </a:lnTo>
                <a:lnTo>
                  <a:pt x="32" y="204"/>
                </a:lnTo>
                <a:lnTo>
                  <a:pt x="49" y="225"/>
                </a:lnTo>
                <a:lnTo>
                  <a:pt x="0" y="340"/>
                </a:lnTo>
              </a:path>
            </a:pathLst>
          </a:custGeom>
          <a:solidFill>
            <a:srgbClr val="FFFF00"/>
          </a:solidFill>
          <a:ln w="25400" cap="rnd" cmpd="sng">
            <a:solidFill>
              <a:srgbClr val="000000"/>
            </a:solidFill>
            <a:prstDash val="solid"/>
            <a:round/>
            <a:headEnd/>
            <a:tailEnd/>
          </a:ln>
          <a:effectLst/>
        </p:spPr>
        <p:txBody>
          <a:bodyPr/>
          <a:lstStyle/>
          <a:p>
            <a:endParaRPr lang="en-US" dirty="0"/>
          </a:p>
        </p:txBody>
      </p:sp>
      <p:sp>
        <p:nvSpPr>
          <p:cNvPr id="3076" name="Freeform 4"/>
          <p:cNvSpPr>
            <a:spLocks/>
          </p:cNvSpPr>
          <p:nvPr/>
        </p:nvSpPr>
        <p:spPr bwMode="auto">
          <a:xfrm>
            <a:off x="550128" y="1108579"/>
            <a:ext cx="1106488" cy="814387"/>
          </a:xfrm>
          <a:custGeom>
            <a:avLst/>
            <a:gdLst>
              <a:gd name="T0" fmla="*/ 397 w 697"/>
              <a:gd name="T1" fmla="*/ 459 h 513"/>
              <a:gd name="T2" fmla="*/ 163 w 697"/>
              <a:gd name="T3" fmla="*/ 466 h 513"/>
              <a:gd name="T4" fmla="*/ 107 w 697"/>
              <a:gd name="T5" fmla="*/ 438 h 513"/>
              <a:gd name="T6" fmla="*/ 111 w 697"/>
              <a:gd name="T7" fmla="*/ 386 h 513"/>
              <a:gd name="T8" fmla="*/ 17 w 697"/>
              <a:gd name="T9" fmla="*/ 348 h 513"/>
              <a:gd name="T10" fmla="*/ 8 w 697"/>
              <a:gd name="T11" fmla="*/ 332 h 513"/>
              <a:gd name="T12" fmla="*/ 17 w 697"/>
              <a:gd name="T13" fmla="*/ 212 h 513"/>
              <a:gd name="T14" fmla="*/ 17 w 697"/>
              <a:gd name="T15" fmla="*/ 199 h 513"/>
              <a:gd name="T16" fmla="*/ 13 w 697"/>
              <a:gd name="T17" fmla="*/ 164 h 513"/>
              <a:gd name="T18" fmla="*/ 6 w 697"/>
              <a:gd name="T19" fmla="*/ 133 h 513"/>
              <a:gd name="T20" fmla="*/ 0 w 697"/>
              <a:gd name="T21" fmla="*/ 93 h 513"/>
              <a:gd name="T22" fmla="*/ 34 w 697"/>
              <a:gd name="T23" fmla="*/ 41 h 513"/>
              <a:gd name="T24" fmla="*/ 124 w 697"/>
              <a:gd name="T25" fmla="*/ 111 h 513"/>
              <a:gd name="T26" fmla="*/ 168 w 697"/>
              <a:gd name="T27" fmla="*/ 60 h 513"/>
              <a:gd name="T28" fmla="*/ 163 w 697"/>
              <a:gd name="T29" fmla="*/ 41 h 513"/>
              <a:gd name="T30" fmla="*/ 163 w 697"/>
              <a:gd name="T31" fmla="*/ 13 h 513"/>
              <a:gd name="T32" fmla="*/ 168 w 697"/>
              <a:gd name="T33" fmla="*/ 0 h 513"/>
              <a:gd name="T34" fmla="*/ 696 w 697"/>
              <a:gd name="T35" fmla="*/ 107 h 513"/>
              <a:gd name="T36" fmla="*/ 636 w 697"/>
              <a:gd name="T37" fmla="*/ 512 h 513"/>
              <a:gd name="T38" fmla="*/ 397 w 697"/>
              <a:gd name="T39" fmla="*/ 459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7" h="513">
                <a:moveTo>
                  <a:pt x="397" y="459"/>
                </a:moveTo>
                <a:lnTo>
                  <a:pt x="163" y="466"/>
                </a:lnTo>
                <a:lnTo>
                  <a:pt x="107" y="438"/>
                </a:lnTo>
                <a:lnTo>
                  <a:pt x="111" y="386"/>
                </a:lnTo>
                <a:lnTo>
                  <a:pt x="17" y="348"/>
                </a:lnTo>
                <a:lnTo>
                  <a:pt x="8" y="332"/>
                </a:lnTo>
                <a:lnTo>
                  <a:pt x="17" y="212"/>
                </a:lnTo>
                <a:lnTo>
                  <a:pt x="17" y="199"/>
                </a:lnTo>
                <a:lnTo>
                  <a:pt x="13" y="164"/>
                </a:lnTo>
                <a:lnTo>
                  <a:pt x="6" y="133"/>
                </a:lnTo>
                <a:lnTo>
                  <a:pt x="0" y="93"/>
                </a:lnTo>
                <a:lnTo>
                  <a:pt x="34" y="41"/>
                </a:lnTo>
                <a:lnTo>
                  <a:pt x="124" y="111"/>
                </a:lnTo>
                <a:lnTo>
                  <a:pt x="168" y="60"/>
                </a:lnTo>
                <a:lnTo>
                  <a:pt x="163" y="41"/>
                </a:lnTo>
                <a:lnTo>
                  <a:pt x="163" y="13"/>
                </a:lnTo>
                <a:lnTo>
                  <a:pt x="168" y="0"/>
                </a:lnTo>
                <a:lnTo>
                  <a:pt x="696" y="107"/>
                </a:lnTo>
                <a:lnTo>
                  <a:pt x="636" y="512"/>
                </a:lnTo>
                <a:lnTo>
                  <a:pt x="397" y="459"/>
                </a:lnTo>
              </a:path>
            </a:pathLst>
          </a:custGeom>
          <a:noFill/>
          <a:ln w="25400" cap="rnd" cmpd="sng">
            <a:solidFill>
              <a:srgbClr val="000000"/>
            </a:solidFill>
            <a:prstDash val="solid"/>
            <a:round/>
            <a:headEnd/>
            <a:tailEnd/>
          </a:ln>
          <a:effectLst/>
        </p:spPr>
        <p:txBody>
          <a:bodyPr/>
          <a:lstStyle/>
          <a:p>
            <a:endParaRPr lang="en-US" dirty="0"/>
          </a:p>
        </p:txBody>
      </p:sp>
      <p:sp>
        <p:nvSpPr>
          <p:cNvPr id="3077" name="Freeform 5"/>
          <p:cNvSpPr>
            <a:spLocks/>
          </p:cNvSpPr>
          <p:nvPr/>
        </p:nvSpPr>
        <p:spPr bwMode="auto">
          <a:xfrm>
            <a:off x="196116" y="2489704"/>
            <a:ext cx="1362075" cy="2163762"/>
          </a:xfrm>
          <a:custGeom>
            <a:avLst/>
            <a:gdLst>
              <a:gd name="T0" fmla="*/ 72 w 858"/>
              <a:gd name="T1" fmla="*/ 0 h 1363"/>
              <a:gd name="T2" fmla="*/ 480 w 858"/>
              <a:gd name="T3" fmla="*/ 75 h 1363"/>
              <a:gd name="T4" fmla="*/ 384 w 858"/>
              <a:gd name="T5" fmla="*/ 454 h 1363"/>
              <a:gd name="T6" fmla="*/ 825 w 858"/>
              <a:gd name="T7" fmla="*/ 1024 h 1363"/>
              <a:gd name="T8" fmla="*/ 819 w 858"/>
              <a:gd name="T9" fmla="*/ 1038 h 1363"/>
              <a:gd name="T10" fmla="*/ 857 w 858"/>
              <a:gd name="T11" fmla="*/ 1165 h 1363"/>
              <a:gd name="T12" fmla="*/ 808 w 858"/>
              <a:gd name="T13" fmla="*/ 1198 h 1363"/>
              <a:gd name="T14" fmla="*/ 791 w 858"/>
              <a:gd name="T15" fmla="*/ 1270 h 1363"/>
              <a:gd name="T16" fmla="*/ 805 w 858"/>
              <a:gd name="T17" fmla="*/ 1298 h 1363"/>
              <a:gd name="T18" fmla="*/ 772 w 858"/>
              <a:gd name="T19" fmla="*/ 1362 h 1363"/>
              <a:gd name="T20" fmla="*/ 749 w 858"/>
              <a:gd name="T21" fmla="*/ 1344 h 1363"/>
              <a:gd name="T22" fmla="*/ 757 w 858"/>
              <a:gd name="T23" fmla="*/ 1326 h 1363"/>
              <a:gd name="T24" fmla="*/ 501 w 858"/>
              <a:gd name="T25" fmla="*/ 1298 h 1363"/>
              <a:gd name="T26" fmla="*/ 497 w 858"/>
              <a:gd name="T27" fmla="*/ 1285 h 1363"/>
              <a:gd name="T28" fmla="*/ 485 w 858"/>
              <a:gd name="T29" fmla="*/ 1225 h 1363"/>
              <a:gd name="T30" fmla="*/ 485 w 858"/>
              <a:gd name="T31" fmla="*/ 1205 h 1363"/>
              <a:gd name="T32" fmla="*/ 372 w 858"/>
              <a:gd name="T33" fmla="*/ 1078 h 1363"/>
              <a:gd name="T34" fmla="*/ 188 w 858"/>
              <a:gd name="T35" fmla="*/ 970 h 1363"/>
              <a:gd name="T36" fmla="*/ 196 w 858"/>
              <a:gd name="T37" fmla="*/ 911 h 1363"/>
              <a:gd name="T38" fmla="*/ 88 w 858"/>
              <a:gd name="T39" fmla="*/ 710 h 1363"/>
              <a:gd name="T40" fmla="*/ 130 w 858"/>
              <a:gd name="T41" fmla="*/ 685 h 1363"/>
              <a:gd name="T42" fmla="*/ 125 w 858"/>
              <a:gd name="T43" fmla="*/ 657 h 1363"/>
              <a:gd name="T44" fmla="*/ 72 w 858"/>
              <a:gd name="T45" fmla="*/ 644 h 1363"/>
              <a:gd name="T46" fmla="*/ 83 w 858"/>
              <a:gd name="T47" fmla="*/ 555 h 1363"/>
              <a:gd name="T48" fmla="*/ 133 w 858"/>
              <a:gd name="T49" fmla="*/ 580 h 1363"/>
              <a:gd name="T50" fmla="*/ 109 w 858"/>
              <a:gd name="T51" fmla="*/ 499 h 1363"/>
              <a:gd name="T52" fmla="*/ 83 w 858"/>
              <a:gd name="T53" fmla="*/ 525 h 1363"/>
              <a:gd name="T54" fmla="*/ 47 w 858"/>
              <a:gd name="T55" fmla="*/ 493 h 1363"/>
              <a:gd name="T56" fmla="*/ 23 w 858"/>
              <a:gd name="T57" fmla="*/ 406 h 1363"/>
              <a:gd name="T58" fmla="*/ 19 w 858"/>
              <a:gd name="T59" fmla="*/ 321 h 1363"/>
              <a:gd name="T60" fmla="*/ 35 w 858"/>
              <a:gd name="T61" fmla="*/ 254 h 1363"/>
              <a:gd name="T62" fmla="*/ 3 w 858"/>
              <a:gd name="T63" fmla="*/ 187 h 1363"/>
              <a:gd name="T64" fmla="*/ 0 w 858"/>
              <a:gd name="T65" fmla="*/ 174 h 1363"/>
              <a:gd name="T66" fmla="*/ 72 w 858"/>
              <a:gd name="T67" fmla="*/ 0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58" h="1363">
                <a:moveTo>
                  <a:pt x="72" y="0"/>
                </a:moveTo>
                <a:lnTo>
                  <a:pt x="480" y="75"/>
                </a:lnTo>
                <a:lnTo>
                  <a:pt x="384" y="454"/>
                </a:lnTo>
                <a:lnTo>
                  <a:pt x="825" y="1024"/>
                </a:lnTo>
                <a:lnTo>
                  <a:pt x="819" y="1038"/>
                </a:lnTo>
                <a:lnTo>
                  <a:pt x="857" y="1165"/>
                </a:lnTo>
                <a:lnTo>
                  <a:pt x="808" y="1198"/>
                </a:lnTo>
                <a:lnTo>
                  <a:pt x="791" y="1270"/>
                </a:lnTo>
                <a:lnTo>
                  <a:pt x="805" y="1298"/>
                </a:lnTo>
                <a:lnTo>
                  <a:pt x="772" y="1362"/>
                </a:lnTo>
                <a:lnTo>
                  <a:pt x="749" y="1344"/>
                </a:lnTo>
                <a:lnTo>
                  <a:pt x="757" y="1326"/>
                </a:lnTo>
                <a:lnTo>
                  <a:pt x="501" y="1298"/>
                </a:lnTo>
                <a:lnTo>
                  <a:pt x="497" y="1285"/>
                </a:lnTo>
                <a:lnTo>
                  <a:pt x="485" y="1225"/>
                </a:lnTo>
                <a:lnTo>
                  <a:pt x="485" y="1205"/>
                </a:lnTo>
                <a:lnTo>
                  <a:pt x="372" y="1078"/>
                </a:lnTo>
                <a:lnTo>
                  <a:pt x="188" y="970"/>
                </a:lnTo>
                <a:lnTo>
                  <a:pt x="196" y="911"/>
                </a:lnTo>
                <a:lnTo>
                  <a:pt x="88" y="710"/>
                </a:lnTo>
                <a:lnTo>
                  <a:pt x="130" y="685"/>
                </a:lnTo>
                <a:lnTo>
                  <a:pt x="125" y="657"/>
                </a:lnTo>
                <a:lnTo>
                  <a:pt x="72" y="644"/>
                </a:lnTo>
                <a:lnTo>
                  <a:pt x="83" y="555"/>
                </a:lnTo>
                <a:lnTo>
                  <a:pt x="133" y="580"/>
                </a:lnTo>
                <a:lnTo>
                  <a:pt x="109" y="499"/>
                </a:lnTo>
                <a:lnTo>
                  <a:pt x="83" y="525"/>
                </a:lnTo>
                <a:lnTo>
                  <a:pt x="47" y="493"/>
                </a:lnTo>
                <a:lnTo>
                  <a:pt x="23" y="406"/>
                </a:lnTo>
                <a:lnTo>
                  <a:pt x="19" y="321"/>
                </a:lnTo>
                <a:lnTo>
                  <a:pt x="35" y="254"/>
                </a:lnTo>
                <a:lnTo>
                  <a:pt x="3" y="187"/>
                </a:lnTo>
                <a:lnTo>
                  <a:pt x="0" y="174"/>
                </a:lnTo>
                <a:lnTo>
                  <a:pt x="72" y="0"/>
                </a:lnTo>
              </a:path>
            </a:pathLst>
          </a:custGeom>
          <a:noFill/>
          <a:ln w="25400" cap="rnd" cmpd="sng">
            <a:solidFill>
              <a:srgbClr val="000000"/>
            </a:solidFill>
            <a:prstDash val="solid"/>
            <a:round/>
            <a:headEnd/>
            <a:tailEnd/>
          </a:ln>
          <a:effectLst/>
        </p:spPr>
        <p:txBody>
          <a:bodyPr/>
          <a:lstStyle/>
          <a:p>
            <a:endParaRPr lang="en-US" dirty="0"/>
          </a:p>
        </p:txBody>
      </p:sp>
      <p:sp>
        <p:nvSpPr>
          <p:cNvPr id="3078" name="Freeform 6"/>
          <p:cNvSpPr>
            <a:spLocks/>
          </p:cNvSpPr>
          <p:nvPr/>
        </p:nvSpPr>
        <p:spPr bwMode="auto">
          <a:xfrm>
            <a:off x="4744303" y="6566404"/>
            <a:ext cx="447675" cy="158750"/>
          </a:xfrm>
          <a:custGeom>
            <a:avLst/>
            <a:gdLst>
              <a:gd name="T0" fmla="*/ 0 w 282"/>
              <a:gd name="T1" fmla="*/ 0 h 100"/>
              <a:gd name="T2" fmla="*/ 281 w 282"/>
              <a:gd name="T3" fmla="*/ 0 h 100"/>
              <a:gd name="T4" fmla="*/ 281 w 282"/>
              <a:gd name="T5" fmla="*/ 99 h 100"/>
              <a:gd name="T6" fmla="*/ 0 w 282"/>
              <a:gd name="T7" fmla="*/ 99 h 100"/>
              <a:gd name="T8" fmla="*/ 0 w 282"/>
              <a:gd name="T9" fmla="*/ 0 h 100"/>
            </a:gdLst>
            <a:ahLst/>
            <a:cxnLst>
              <a:cxn ang="0">
                <a:pos x="T0" y="T1"/>
              </a:cxn>
              <a:cxn ang="0">
                <a:pos x="T2" y="T3"/>
              </a:cxn>
              <a:cxn ang="0">
                <a:pos x="T4" y="T5"/>
              </a:cxn>
              <a:cxn ang="0">
                <a:pos x="T6" y="T7"/>
              </a:cxn>
              <a:cxn ang="0">
                <a:pos x="T8" y="T9"/>
              </a:cxn>
            </a:cxnLst>
            <a:rect l="0" t="0" r="r" b="b"/>
            <a:pathLst>
              <a:path w="282" h="100">
                <a:moveTo>
                  <a:pt x="0" y="0"/>
                </a:moveTo>
                <a:lnTo>
                  <a:pt x="281" y="0"/>
                </a:lnTo>
                <a:lnTo>
                  <a:pt x="281" y="99"/>
                </a:lnTo>
                <a:lnTo>
                  <a:pt x="0" y="99"/>
                </a:lnTo>
                <a:lnTo>
                  <a:pt x="0" y="0"/>
                </a:lnTo>
              </a:path>
            </a:pathLst>
          </a:custGeom>
          <a:pattFill prst="wdUpDiag">
            <a:fgClr>
              <a:srgbClr val="00B050"/>
            </a:fgClr>
            <a:bgClr>
              <a:srgbClr val="FFFF00"/>
            </a:bgClr>
          </a:pattFill>
          <a:ln w="25400" cap="rnd" cmpd="sng">
            <a:solidFill>
              <a:srgbClr val="000000"/>
            </a:solidFill>
            <a:prstDash val="solid"/>
            <a:round/>
            <a:headEnd/>
            <a:tailEnd/>
          </a:ln>
          <a:effectLst/>
        </p:spPr>
        <p:txBody>
          <a:bodyPr/>
          <a:lstStyle/>
          <a:p>
            <a:endParaRPr lang="en-US" dirty="0"/>
          </a:p>
        </p:txBody>
      </p:sp>
      <p:sp>
        <p:nvSpPr>
          <p:cNvPr id="3079" name="Freeform 7"/>
          <p:cNvSpPr>
            <a:spLocks/>
          </p:cNvSpPr>
          <p:nvPr/>
        </p:nvSpPr>
        <p:spPr bwMode="auto">
          <a:xfrm>
            <a:off x="8168541" y="1621341"/>
            <a:ext cx="276225" cy="574675"/>
          </a:xfrm>
          <a:custGeom>
            <a:avLst/>
            <a:gdLst>
              <a:gd name="T0" fmla="*/ 165 w 174"/>
              <a:gd name="T1" fmla="*/ 292 h 362"/>
              <a:gd name="T2" fmla="*/ 131 w 174"/>
              <a:gd name="T3" fmla="*/ 328 h 362"/>
              <a:gd name="T4" fmla="*/ 21 w 174"/>
              <a:gd name="T5" fmla="*/ 361 h 362"/>
              <a:gd name="T6" fmla="*/ 0 w 174"/>
              <a:gd name="T7" fmla="*/ 211 h 362"/>
              <a:gd name="T8" fmla="*/ 4 w 174"/>
              <a:gd name="T9" fmla="*/ 204 h 362"/>
              <a:gd name="T10" fmla="*/ 26 w 174"/>
              <a:gd name="T11" fmla="*/ 103 h 362"/>
              <a:gd name="T12" fmla="*/ 21 w 174"/>
              <a:gd name="T13" fmla="*/ 80 h 362"/>
              <a:gd name="T14" fmla="*/ 21 w 174"/>
              <a:gd name="T15" fmla="*/ 12 h 362"/>
              <a:gd name="T16" fmla="*/ 37 w 174"/>
              <a:gd name="T17" fmla="*/ 0 h 362"/>
              <a:gd name="T18" fmla="*/ 142 w 174"/>
              <a:gd name="T19" fmla="*/ 247 h 362"/>
              <a:gd name="T20" fmla="*/ 173 w 174"/>
              <a:gd name="T21" fmla="*/ 267 h 362"/>
              <a:gd name="T22" fmla="*/ 165 w 174"/>
              <a:gd name="T23" fmla="*/ 29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4" h="362">
                <a:moveTo>
                  <a:pt x="165" y="292"/>
                </a:moveTo>
                <a:lnTo>
                  <a:pt x="131" y="328"/>
                </a:lnTo>
                <a:lnTo>
                  <a:pt x="21" y="361"/>
                </a:lnTo>
                <a:lnTo>
                  <a:pt x="0" y="211"/>
                </a:lnTo>
                <a:lnTo>
                  <a:pt x="4" y="204"/>
                </a:lnTo>
                <a:lnTo>
                  <a:pt x="26" y="103"/>
                </a:lnTo>
                <a:lnTo>
                  <a:pt x="21" y="80"/>
                </a:lnTo>
                <a:lnTo>
                  <a:pt x="21" y="12"/>
                </a:lnTo>
                <a:lnTo>
                  <a:pt x="37" y="0"/>
                </a:lnTo>
                <a:lnTo>
                  <a:pt x="142" y="247"/>
                </a:lnTo>
                <a:lnTo>
                  <a:pt x="173" y="267"/>
                </a:lnTo>
                <a:lnTo>
                  <a:pt x="165" y="292"/>
                </a:lnTo>
              </a:path>
            </a:pathLst>
          </a:custGeom>
          <a:solidFill>
            <a:schemeClr val="bg1"/>
          </a:solidFill>
          <a:ln w="254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80" name="Freeform 8"/>
          <p:cNvSpPr>
            <a:spLocks/>
          </p:cNvSpPr>
          <p:nvPr/>
        </p:nvSpPr>
        <p:spPr bwMode="auto">
          <a:xfrm>
            <a:off x="7922478" y="1637216"/>
            <a:ext cx="285750" cy="588963"/>
          </a:xfrm>
          <a:custGeom>
            <a:avLst/>
            <a:gdLst>
              <a:gd name="T0" fmla="*/ 152 w 180"/>
              <a:gd name="T1" fmla="*/ 44 h 371"/>
              <a:gd name="T2" fmla="*/ 0 w 180"/>
              <a:gd name="T3" fmla="*/ 93 h 371"/>
              <a:gd name="T4" fmla="*/ 115 w 180"/>
              <a:gd name="T5" fmla="*/ 370 h 371"/>
              <a:gd name="T6" fmla="*/ 174 w 180"/>
              <a:gd name="T7" fmla="*/ 351 h 371"/>
              <a:gd name="T8" fmla="*/ 152 w 180"/>
              <a:gd name="T9" fmla="*/ 201 h 371"/>
              <a:gd name="T10" fmla="*/ 157 w 180"/>
              <a:gd name="T11" fmla="*/ 194 h 371"/>
              <a:gd name="T12" fmla="*/ 179 w 180"/>
              <a:gd name="T13" fmla="*/ 93 h 371"/>
              <a:gd name="T14" fmla="*/ 173 w 180"/>
              <a:gd name="T15" fmla="*/ 70 h 371"/>
              <a:gd name="T16" fmla="*/ 171 w 180"/>
              <a:gd name="T17" fmla="*/ 0 h 371"/>
              <a:gd name="T18" fmla="*/ 152 w 180"/>
              <a:gd name="T19" fmla="*/ 44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 h="371">
                <a:moveTo>
                  <a:pt x="152" y="44"/>
                </a:moveTo>
                <a:lnTo>
                  <a:pt x="0" y="93"/>
                </a:lnTo>
                <a:lnTo>
                  <a:pt x="115" y="370"/>
                </a:lnTo>
                <a:lnTo>
                  <a:pt x="174" y="351"/>
                </a:lnTo>
                <a:lnTo>
                  <a:pt x="152" y="201"/>
                </a:lnTo>
                <a:lnTo>
                  <a:pt x="157" y="194"/>
                </a:lnTo>
                <a:lnTo>
                  <a:pt x="179" y="93"/>
                </a:lnTo>
                <a:lnTo>
                  <a:pt x="173" y="70"/>
                </a:lnTo>
                <a:lnTo>
                  <a:pt x="171" y="0"/>
                </a:lnTo>
                <a:lnTo>
                  <a:pt x="152" y="44"/>
                </a:lnTo>
              </a:path>
            </a:pathLst>
          </a:custGeom>
          <a:solidFill>
            <a:schemeClr val="bg1"/>
          </a:solidFill>
          <a:ln w="254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81" name="Freeform 9"/>
          <p:cNvSpPr>
            <a:spLocks/>
          </p:cNvSpPr>
          <p:nvPr/>
        </p:nvSpPr>
        <p:spPr bwMode="auto">
          <a:xfrm>
            <a:off x="8106628" y="2086479"/>
            <a:ext cx="552450" cy="295275"/>
          </a:xfrm>
          <a:custGeom>
            <a:avLst/>
            <a:gdLst>
              <a:gd name="T0" fmla="*/ 0 w 348"/>
              <a:gd name="T1" fmla="*/ 151 h 186"/>
              <a:gd name="T2" fmla="*/ 4 w 348"/>
              <a:gd name="T3" fmla="*/ 185 h 186"/>
              <a:gd name="T4" fmla="*/ 155 w 348"/>
              <a:gd name="T5" fmla="*/ 136 h 186"/>
              <a:gd name="T6" fmla="*/ 194 w 348"/>
              <a:gd name="T7" fmla="*/ 124 h 186"/>
              <a:gd name="T8" fmla="*/ 232 w 348"/>
              <a:gd name="T9" fmla="*/ 171 h 186"/>
              <a:gd name="T10" fmla="*/ 259 w 348"/>
              <a:gd name="T11" fmla="*/ 149 h 186"/>
              <a:gd name="T12" fmla="*/ 285 w 348"/>
              <a:gd name="T13" fmla="*/ 136 h 186"/>
              <a:gd name="T14" fmla="*/ 280 w 348"/>
              <a:gd name="T15" fmla="*/ 149 h 186"/>
              <a:gd name="T16" fmla="*/ 287 w 348"/>
              <a:gd name="T17" fmla="*/ 158 h 186"/>
              <a:gd name="T18" fmla="*/ 314 w 348"/>
              <a:gd name="T19" fmla="*/ 156 h 186"/>
              <a:gd name="T20" fmla="*/ 323 w 348"/>
              <a:gd name="T21" fmla="*/ 151 h 186"/>
              <a:gd name="T22" fmla="*/ 347 w 348"/>
              <a:gd name="T23" fmla="*/ 102 h 186"/>
              <a:gd name="T24" fmla="*/ 321 w 348"/>
              <a:gd name="T25" fmla="*/ 67 h 186"/>
              <a:gd name="T26" fmla="*/ 312 w 348"/>
              <a:gd name="T27" fmla="*/ 67 h 186"/>
              <a:gd name="T28" fmla="*/ 316 w 348"/>
              <a:gd name="T29" fmla="*/ 97 h 186"/>
              <a:gd name="T30" fmla="*/ 321 w 348"/>
              <a:gd name="T31" fmla="*/ 116 h 186"/>
              <a:gd name="T32" fmla="*/ 292 w 348"/>
              <a:gd name="T33" fmla="*/ 112 h 186"/>
              <a:gd name="T34" fmla="*/ 227 w 348"/>
              <a:gd name="T35" fmla="*/ 63 h 186"/>
              <a:gd name="T36" fmla="*/ 227 w 348"/>
              <a:gd name="T37" fmla="*/ 13 h 186"/>
              <a:gd name="T38" fmla="*/ 201 w 348"/>
              <a:gd name="T39" fmla="*/ 0 h 186"/>
              <a:gd name="T40" fmla="*/ 168 w 348"/>
              <a:gd name="T41" fmla="*/ 35 h 186"/>
              <a:gd name="T42" fmla="*/ 58 w 348"/>
              <a:gd name="T43" fmla="*/ 67 h 186"/>
              <a:gd name="T44" fmla="*/ 0 w 348"/>
              <a:gd name="T45" fmla="*/ 89 h 186"/>
              <a:gd name="T46" fmla="*/ 0 w 348"/>
              <a:gd name="T47" fmla="*/ 15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8" h="186">
                <a:moveTo>
                  <a:pt x="0" y="151"/>
                </a:moveTo>
                <a:lnTo>
                  <a:pt x="4" y="185"/>
                </a:lnTo>
                <a:lnTo>
                  <a:pt x="155" y="136"/>
                </a:lnTo>
                <a:lnTo>
                  <a:pt x="194" y="124"/>
                </a:lnTo>
                <a:lnTo>
                  <a:pt x="232" y="171"/>
                </a:lnTo>
                <a:lnTo>
                  <a:pt x="259" y="149"/>
                </a:lnTo>
                <a:lnTo>
                  <a:pt x="285" y="136"/>
                </a:lnTo>
                <a:lnTo>
                  <a:pt x="280" y="149"/>
                </a:lnTo>
                <a:lnTo>
                  <a:pt x="287" y="158"/>
                </a:lnTo>
                <a:lnTo>
                  <a:pt x="314" y="156"/>
                </a:lnTo>
                <a:lnTo>
                  <a:pt x="323" y="151"/>
                </a:lnTo>
                <a:lnTo>
                  <a:pt x="347" y="102"/>
                </a:lnTo>
                <a:lnTo>
                  <a:pt x="321" y="67"/>
                </a:lnTo>
                <a:lnTo>
                  <a:pt x="312" y="67"/>
                </a:lnTo>
                <a:lnTo>
                  <a:pt x="316" y="97"/>
                </a:lnTo>
                <a:lnTo>
                  <a:pt x="321" y="116"/>
                </a:lnTo>
                <a:lnTo>
                  <a:pt x="292" y="112"/>
                </a:lnTo>
                <a:lnTo>
                  <a:pt x="227" y="63"/>
                </a:lnTo>
                <a:lnTo>
                  <a:pt x="227" y="13"/>
                </a:lnTo>
                <a:lnTo>
                  <a:pt x="201" y="0"/>
                </a:lnTo>
                <a:lnTo>
                  <a:pt x="168" y="35"/>
                </a:lnTo>
                <a:lnTo>
                  <a:pt x="58" y="67"/>
                </a:lnTo>
                <a:lnTo>
                  <a:pt x="0" y="89"/>
                </a:lnTo>
                <a:lnTo>
                  <a:pt x="0" y="151"/>
                </a:lnTo>
              </a:path>
            </a:pathLst>
          </a:custGeom>
          <a:noFill/>
          <a:ln w="25400" cap="rnd" cmpd="sng">
            <a:solidFill>
              <a:srgbClr val="000000"/>
            </a:solidFill>
            <a:prstDash val="solid"/>
            <a:round/>
            <a:headEnd/>
            <a:tailEnd/>
          </a:ln>
          <a:effectLst/>
        </p:spPr>
        <p:txBody>
          <a:bodyPr/>
          <a:lstStyle/>
          <a:p>
            <a:endParaRPr lang="en-US" dirty="0"/>
          </a:p>
        </p:txBody>
      </p:sp>
      <p:sp>
        <p:nvSpPr>
          <p:cNvPr id="3082" name="Freeform 10"/>
          <p:cNvSpPr>
            <a:spLocks/>
          </p:cNvSpPr>
          <p:nvPr/>
        </p:nvSpPr>
        <p:spPr bwMode="auto">
          <a:xfrm>
            <a:off x="8354278" y="2281741"/>
            <a:ext cx="120650" cy="149225"/>
          </a:xfrm>
          <a:custGeom>
            <a:avLst/>
            <a:gdLst>
              <a:gd name="T0" fmla="*/ 0 w 76"/>
              <a:gd name="T1" fmla="*/ 14 h 94"/>
              <a:gd name="T2" fmla="*/ 17 w 76"/>
              <a:gd name="T3" fmla="*/ 79 h 94"/>
              <a:gd name="T4" fmla="*/ 22 w 76"/>
              <a:gd name="T5" fmla="*/ 93 h 94"/>
              <a:gd name="T6" fmla="*/ 75 w 76"/>
              <a:gd name="T7" fmla="*/ 46 h 94"/>
              <a:gd name="T8" fmla="*/ 37 w 76"/>
              <a:gd name="T9" fmla="*/ 0 h 94"/>
              <a:gd name="T10" fmla="*/ 0 w 76"/>
              <a:gd name="T11" fmla="*/ 11 h 94"/>
              <a:gd name="T12" fmla="*/ 0 w 76"/>
              <a:gd name="T13" fmla="*/ 14 h 94"/>
            </a:gdLst>
            <a:ahLst/>
            <a:cxnLst>
              <a:cxn ang="0">
                <a:pos x="T0" y="T1"/>
              </a:cxn>
              <a:cxn ang="0">
                <a:pos x="T2" y="T3"/>
              </a:cxn>
              <a:cxn ang="0">
                <a:pos x="T4" y="T5"/>
              </a:cxn>
              <a:cxn ang="0">
                <a:pos x="T6" y="T7"/>
              </a:cxn>
              <a:cxn ang="0">
                <a:pos x="T8" y="T9"/>
              </a:cxn>
              <a:cxn ang="0">
                <a:pos x="T10" y="T11"/>
              </a:cxn>
              <a:cxn ang="0">
                <a:pos x="T12" y="T13"/>
              </a:cxn>
            </a:cxnLst>
            <a:rect l="0" t="0" r="r" b="b"/>
            <a:pathLst>
              <a:path w="76" h="94">
                <a:moveTo>
                  <a:pt x="0" y="14"/>
                </a:moveTo>
                <a:lnTo>
                  <a:pt x="17" y="79"/>
                </a:lnTo>
                <a:lnTo>
                  <a:pt x="22" y="93"/>
                </a:lnTo>
                <a:lnTo>
                  <a:pt x="75" y="46"/>
                </a:lnTo>
                <a:lnTo>
                  <a:pt x="37" y="0"/>
                </a:lnTo>
                <a:lnTo>
                  <a:pt x="0" y="11"/>
                </a:lnTo>
                <a:lnTo>
                  <a:pt x="0" y="14"/>
                </a:lnTo>
              </a:path>
            </a:pathLst>
          </a:custGeom>
          <a:solidFill>
            <a:srgbClr val="00B050"/>
          </a:solidFill>
          <a:ln w="25400" cap="rnd" cmpd="sng">
            <a:solidFill>
              <a:srgbClr val="000000"/>
            </a:solidFill>
            <a:prstDash val="solid"/>
            <a:round/>
            <a:headEnd/>
            <a:tailEnd/>
          </a:ln>
          <a:effectLst/>
        </p:spPr>
        <p:txBody>
          <a:bodyPr/>
          <a:lstStyle/>
          <a:p>
            <a:endParaRPr lang="en-US" dirty="0"/>
          </a:p>
        </p:txBody>
      </p:sp>
      <p:sp>
        <p:nvSpPr>
          <p:cNvPr id="3083" name="Freeform 11"/>
          <p:cNvSpPr>
            <a:spLocks/>
          </p:cNvSpPr>
          <p:nvPr/>
        </p:nvSpPr>
        <p:spPr bwMode="auto">
          <a:xfrm>
            <a:off x="8114566" y="2302379"/>
            <a:ext cx="279400" cy="271462"/>
          </a:xfrm>
          <a:custGeom>
            <a:avLst/>
            <a:gdLst>
              <a:gd name="T0" fmla="*/ 151 w 176"/>
              <a:gd name="T1" fmla="*/ 0 h 171"/>
              <a:gd name="T2" fmla="*/ 168 w 176"/>
              <a:gd name="T3" fmla="*/ 68 h 171"/>
              <a:gd name="T4" fmla="*/ 175 w 176"/>
              <a:gd name="T5" fmla="*/ 76 h 171"/>
              <a:gd name="T6" fmla="*/ 168 w 176"/>
              <a:gd name="T7" fmla="*/ 89 h 171"/>
              <a:gd name="T8" fmla="*/ 76 w 176"/>
              <a:gd name="T9" fmla="*/ 116 h 171"/>
              <a:gd name="T10" fmla="*/ 26 w 176"/>
              <a:gd name="T11" fmla="*/ 170 h 171"/>
              <a:gd name="T12" fmla="*/ 15 w 176"/>
              <a:gd name="T13" fmla="*/ 152 h 171"/>
              <a:gd name="T14" fmla="*/ 15 w 176"/>
              <a:gd name="T15" fmla="*/ 123 h 171"/>
              <a:gd name="T16" fmla="*/ 0 w 176"/>
              <a:gd name="T17" fmla="*/ 48 h 171"/>
              <a:gd name="T18" fmla="*/ 151 w 176"/>
              <a:gd name="T19"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71">
                <a:moveTo>
                  <a:pt x="151" y="0"/>
                </a:moveTo>
                <a:lnTo>
                  <a:pt x="168" y="68"/>
                </a:lnTo>
                <a:lnTo>
                  <a:pt x="175" y="76"/>
                </a:lnTo>
                <a:lnTo>
                  <a:pt x="168" y="89"/>
                </a:lnTo>
                <a:lnTo>
                  <a:pt x="76" y="116"/>
                </a:lnTo>
                <a:lnTo>
                  <a:pt x="26" y="170"/>
                </a:lnTo>
                <a:lnTo>
                  <a:pt x="15" y="152"/>
                </a:lnTo>
                <a:lnTo>
                  <a:pt x="15" y="123"/>
                </a:lnTo>
                <a:lnTo>
                  <a:pt x="0" y="48"/>
                </a:lnTo>
                <a:lnTo>
                  <a:pt x="151" y="0"/>
                </a:lnTo>
              </a:path>
            </a:pathLst>
          </a:custGeom>
          <a:solidFill>
            <a:srgbClr val="00B050"/>
          </a:solidFill>
          <a:ln w="25400" cap="rnd" cmpd="sng">
            <a:solidFill>
              <a:srgbClr val="000000"/>
            </a:solidFill>
            <a:prstDash val="solid"/>
            <a:round/>
            <a:headEnd/>
            <a:tailEnd/>
          </a:ln>
          <a:effectLst/>
        </p:spPr>
        <p:txBody>
          <a:bodyPr/>
          <a:lstStyle/>
          <a:p>
            <a:endParaRPr lang="en-US" dirty="0"/>
          </a:p>
        </p:txBody>
      </p:sp>
      <p:sp>
        <p:nvSpPr>
          <p:cNvPr id="3084" name="Freeform 12"/>
          <p:cNvSpPr>
            <a:spLocks/>
          </p:cNvSpPr>
          <p:nvPr/>
        </p:nvSpPr>
        <p:spPr bwMode="auto">
          <a:xfrm>
            <a:off x="7139841" y="1786441"/>
            <a:ext cx="1016000" cy="833438"/>
          </a:xfrm>
          <a:custGeom>
            <a:avLst/>
            <a:gdLst>
              <a:gd name="T0" fmla="*/ 639 w 640"/>
              <a:gd name="T1" fmla="*/ 495 h 525"/>
              <a:gd name="T2" fmla="*/ 629 w 640"/>
              <a:gd name="T3" fmla="*/ 477 h 525"/>
              <a:gd name="T4" fmla="*/ 629 w 640"/>
              <a:gd name="T5" fmla="*/ 448 h 525"/>
              <a:gd name="T6" fmla="*/ 614 w 640"/>
              <a:gd name="T7" fmla="*/ 373 h 525"/>
              <a:gd name="T8" fmla="*/ 608 w 640"/>
              <a:gd name="T9" fmla="*/ 344 h 525"/>
              <a:gd name="T10" fmla="*/ 608 w 640"/>
              <a:gd name="T11" fmla="*/ 275 h 525"/>
              <a:gd name="T12" fmla="*/ 491 w 640"/>
              <a:gd name="T13" fmla="*/ 0 h 525"/>
              <a:gd name="T14" fmla="*/ 327 w 640"/>
              <a:gd name="T15" fmla="*/ 54 h 525"/>
              <a:gd name="T16" fmla="*/ 289 w 640"/>
              <a:gd name="T17" fmla="*/ 147 h 525"/>
              <a:gd name="T18" fmla="*/ 263 w 640"/>
              <a:gd name="T19" fmla="*/ 156 h 525"/>
              <a:gd name="T20" fmla="*/ 274 w 640"/>
              <a:gd name="T21" fmla="*/ 257 h 525"/>
              <a:gd name="T22" fmla="*/ 164 w 640"/>
              <a:gd name="T23" fmla="*/ 319 h 525"/>
              <a:gd name="T24" fmla="*/ 99 w 640"/>
              <a:gd name="T25" fmla="*/ 319 h 525"/>
              <a:gd name="T26" fmla="*/ 34 w 640"/>
              <a:gd name="T27" fmla="*/ 364 h 525"/>
              <a:gd name="T28" fmla="*/ 78 w 640"/>
              <a:gd name="T29" fmla="*/ 395 h 525"/>
              <a:gd name="T30" fmla="*/ 54 w 640"/>
              <a:gd name="T31" fmla="*/ 422 h 525"/>
              <a:gd name="T32" fmla="*/ 47 w 640"/>
              <a:gd name="T33" fmla="*/ 442 h 525"/>
              <a:gd name="T34" fmla="*/ 7 w 640"/>
              <a:gd name="T35" fmla="*/ 480 h 525"/>
              <a:gd name="T36" fmla="*/ 0 w 640"/>
              <a:gd name="T37" fmla="*/ 488 h 525"/>
              <a:gd name="T38" fmla="*/ 7 w 640"/>
              <a:gd name="T39" fmla="*/ 524 h 525"/>
              <a:gd name="T40" fmla="*/ 425 w 640"/>
              <a:gd name="T41" fmla="*/ 414 h 525"/>
              <a:gd name="T42" fmla="*/ 437 w 640"/>
              <a:gd name="T43" fmla="*/ 420 h 525"/>
              <a:gd name="T44" fmla="*/ 458 w 640"/>
              <a:gd name="T45" fmla="*/ 422 h 525"/>
              <a:gd name="T46" fmla="*/ 510 w 640"/>
              <a:gd name="T47" fmla="*/ 480 h 525"/>
              <a:gd name="T48" fmla="*/ 624 w 640"/>
              <a:gd name="T49" fmla="*/ 516 h 525"/>
              <a:gd name="T50" fmla="*/ 639 w 640"/>
              <a:gd name="T51" fmla="*/ 495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0" h="525">
                <a:moveTo>
                  <a:pt x="639" y="495"/>
                </a:moveTo>
                <a:lnTo>
                  <a:pt x="629" y="477"/>
                </a:lnTo>
                <a:lnTo>
                  <a:pt x="629" y="448"/>
                </a:lnTo>
                <a:lnTo>
                  <a:pt x="614" y="373"/>
                </a:lnTo>
                <a:lnTo>
                  <a:pt x="608" y="344"/>
                </a:lnTo>
                <a:lnTo>
                  <a:pt x="608" y="275"/>
                </a:lnTo>
                <a:lnTo>
                  <a:pt x="491" y="0"/>
                </a:lnTo>
                <a:lnTo>
                  <a:pt x="327" y="54"/>
                </a:lnTo>
                <a:lnTo>
                  <a:pt x="289" y="147"/>
                </a:lnTo>
                <a:lnTo>
                  <a:pt x="263" y="156"/>
                </a:lnTo>
                <a:lnTo>
                  <a:pt x="274" y="257"/>
                </a:lnTo>
                <a:lnTo>
                  <a:pt x="164" y="319"/>
                </a:lnTo>
                <a:lnTo>
                  <a:pt x="99" y="319"/>
                </a:lnTo>
                <a:lnTo>
                  <a:pt x="34" y="364"/>
                </a:lnTo>
                <a:lnTo>
                  <a:pt x="78" y="395"/>
                </a:lnTo>
                <a:lnTo>
                  <a:pt x="54" y="422"/>
                </a:lnTo>
                <a:lnTo>
                  <a:pt x="47" y="442"/>
                </a:lnTo>
                <a:lnTo>
                  <a:pt x="7" y="480"/>
                </a:lnTo>
                <a:lnTo>
                  <a:pt x="0" y="488"/>
                </a:lnTo>
                <a:lnTo>
                  <a:pt x="7" y="524"/>
                </a:lnTo>
                <a:lnTo>
                  <a:pt x="425" y="414"/>
                </a:lnTo>
                <a:lnTo>
                  <a:pt x="437" y="420"/>
                </a:lnTo>
                <a:lnTo>
                  <a:pt x="458" y="422"/>
                </a:lnTo>
                <a:lnTo>
                  <a:pt x="510" y="480"/>
                </a:lnTo>
                <a:lnTo>
                  <a:pt x="624" y="516"/>
                </a:lnTo>
                <a:lnTo>
                  <a:pt x="639" y="495"/>
                </a:lnTo>
              </a:path>
            </a:pathLst>
          </a:custGeom>
          <a:pattFill prst="wdUpDiag">
            <a:fgClr>
              <a:srgbClr val="00B050"/>
            </a:fgClr>
            <a:bgClr>
              <a:schemeClr val="bg1"/>
            </a:bgClr>
          </a:pattFill>
          <a:ln w="25400" cap="rnd" cmpd="sng">
            <a:solidFill>
              <a:srgbClr val="000000"/>
            </a:solidFill>
            <a:prstDash val="solid"/>
            <a:round/>
            <a:headEnd/>
            <a:tailEnd/>
          </a:ln>
          <a:effectLst/>
        </p:spPr>
        <p:txBody>
          <a:bodyPr/>
          <a:lstStyle/>
          <a:p>
            <a:endParaRPr lang="en-US" dirty="0"/>
          </a:p>
        </p:txBody>
      </p:sp>
      <p:sp>
        <p:nvSpPr>
          <p:cNvPr id="3085" name="Freeform 13"/>
          <p:cNvSpPr>
            <a:spLocks/>
          </p:cNvSpPr>
          <p:nvPr/>
        </p:nvSpPr>
        <p:spPr bwMode="auto">
          <a:xfrm>
            <a:off x="8139966" y="2470654"/>
            <a:ext cx="252412" cy="171450"/>
          </a:xfrm>
          <a:custGeom>
            <a:avLst/>
            <a:gdLst>
              <a:gd name="T0" fmla="*/ 0 w 159"/>
              <a:gd name="T1" fmla="*/ 107 h 108"/>
              <a:gd name="T2" fmla="*/ 9 w 159"/>
              <a:gd name="T3" fmla="*/ 93 h 108"/>
              <a:gd name="T4" fmla="*/ 70 w 159"/>
              <a:gd name="T5" fmla="*/ 33 h 108"/>
              <a:gd name="T6" fmla="*/ 91 w 159"/>
              <a:gd name="T7" fmla="*/ 27 h 108"/>
              <a:gd name="T8" fmla="*/ 114 w 159"/>
              <a:gd name="T9" fmla="*/ 12 h 108"/>
              <a:gd name="T10" fmla="*/ 158 w 159"/>
              <a:gd name="T11" fmla="*/ 0 h 108"/>
              <a:gd name="T12" fmla="*/ 91 w 159"/>
              <a:gd name="T13" fmla="*/ 73 h 108"/>
              <a:gd name="T14" fmla="*/ 61 w 159"/>
              <a:gd name="T15" fmla="*/ 87 h 108"/>
              <a:gd name="T16" fmla="*/ 0 w 159"/>
              <a:gd name="T17" fmla="*/ 107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 h="108">
                <a:moveTo>
                  <a:pt x="0" y="107"/>
                </a:moveTo>
                <a:lnTo>
                  <a:pt x="9" y="93"/>
                </a:lnTo>
                <a:lnTo>
                  <a:pt x="70" y="33"/>
                </a:lnTo>
                <a:lnTo>
                  <a:pt x="91" y="27"/>
                </a:lnTo>
                <a:lnTo>
                  <a:pt x="114" y="12"/>
                </a:lnTo>
                <a:lnTo>
                  <a:pt x="158" y="0"/>
                </a:lnTo>
                <a:lnTo>
                  <a:pt x="91" y="73"/>
                </a:lnTo>
                <a:lnTo>
                  <a:pt x="61" y="87"/>
                </a:lnTo>
                <a:lnTo>
                  <a:pt x="0" y="107"/>
                </a:lnTo>
              </a:path>
            </a:pathLst>
          </a:custGeom>
          <a:solidFill>
            <a:schemeClr val="bg1"/>
          </a:solidFill>
          <a:ln w="254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86" name="Freeform 14"/>
          <p:cNvSpPr>
            <a:spLocks/>
          </p:cNvSpPr>
          <p:nvPr/>
        </p:nvSpPr>
        <p:spPr bwMode="auto">
          <a:xfrm>
            <a:off x="7922478" y="2550029"/>
            <a:ext cx="233363" cy="482600"/>
          </a:xfrm>
          <a:custGeom>
            <a:avLst/>
            <a:gdLst>
              <a:gd name="T0" fmla="*/ 124 w 147"/>
              <a:gd name="T1" fmla="*/ 43 h 304"/>
              <a:gd name="T2" fmla="*/ 121 w 147"/>
              <a:gd name="T3" fmla="*/ 71 h 304"/>
              <a:gd name="T4" fmla="*/ 115 w 147"/>
              <a:gd name="T5" fmla="*/ 91 h 304"/>
              <a:gd name="T6" fmla="*/ 131 w 147"/>
              <a:gd name="T7" fmla="*/ 110 h 304"/>
              <a:gd name="T8" fmla="*/ 146 w 147"/>
              <a:gd name="T9" fmla="*/ 125 h 304"/>
              <a:gd name="T10" fmla="*/ 107 w 147"/>
              <a:gd name="T11" fmla="*/ 303 h 304"/>
              <a:gd name="T12" fmla="*/ 72 w 147"/>
              <a:gd name="T13" fmla="*/ 280 h 304"/>
              <a:gd name="T14" fmla="*/ 37 w 147"/>
              <a:gd name="T15" fmla="*/ 269 h 304"/>
              <a:gd name="T16" fmla="*/ 35 w 147"/>
              <a:gd name="T17" fmla="*/ 277 h 304"/>
              <a:gd name="T18" fmla="*/ 24 w 147"/>
              <a:gd name="T19" fmla="*/ 263 h 304"/>
              <a:gd name="T20" fmla="*/ 17 w 147"/>
              <a:gd name="T21" fmla="*/ 243 h 304"/>
              <a:gd name="T22" fmla="*/ 13 w 147"/>
              <a:gd name="T23" fmla="*/ 227 h 304"/>
              <a:gd name="T24" fmla="*/ 12 w 147"/>
              <a:gd name="T25" fmla="*/ 220 h 304"/>
              <a:gd name="T26" fmla="*/ 60 w 147"/>
              <a:gd name="T27" fmla="*/ 158 h 304"/>
              <a:gd name="T28" fmla="*/ 0 w 147"/>
              <a:gd name="T29" fmla="*/ 97 h 304"/>
              <a:gd name="T30" fmla="*/ 17 w 147"/>
              <a:gd name="T31" fmla="*/ 75 h 304"/>
              <a:gd name="T32" fmla="*/ 0 w 147"/>
              <a:gd name="T33" fmla="*/ 36 h 304"/>
              <a:gd name="T34" fmla="*/ 17 w 147"/>
              <a:gd name="T35" fmla="*/ 0 h 304"/>
              <a:gd name="T36" fmla="*/ 131 w 147"/>
              <a:gd name="T37" fmla="*/ 36 h 304"/>
              <a:gd name="T38" fmla="*/ 124 w 147"/>
              <a:gd name="T39" fmla="*/ 43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7" h="304">
                <a:moveTo>
                  <a:pt x="124" y="43"/>
                </a:moveTo>
                <a:lnTo>
                  <a:pt x="121" y="71"/>
                </a:lnTo>
                <a:lnTo>
                  <a:pt x="115" y="91"/>
                </a:lnTo>
                <a:lnTo>
                  <a:pt x="131" y="110"/>
                </a:lnTo>
                <a:lnTo>
                  <a:pt x="146" y="125"/>
                </a:lnTo>
                <a:lnTo>
                  <a:pt x="107" y="303"/>
                </a:lnTo>
                <a:lnTo>
                  <a:pt x="72" y="280"/>
                </a:lnTo>
                <a:lnTo>
                  <a:pt x="37" y="269"/>
                </a:lnTo>
                <a:lnTo>
                  <a:pt x="35" y="277"/>
                </a:lnTo>
                <a:lnTo>
                  <a:pt x="24" y="263"/>
                </a:lnTo>
                <a:lnTo>
                  <a:pt x="17" y="243"/>
                </a:lnTo>
                <a:lnTo>
                  <a:pt x="13" y="227"/>
                </a:lnTo>
                <a:lnTo>
                  <a:pt x="12" y="220"/>
                </a:lnTo>
                <a:lnTo>
                  <a:pt x="60" y="158"/>
                </a:lnTo>
                <a:lnTo>
                  <a:pt x="0" y="97"/>
                </a:lnTo>
                <a:lnTo>
                  <a:pt x="17" y="75"/>
                </a:lnTo>
                <a:lnTo>
                  <a:pt x="0" y="36"/>
                </a:lnTo>
                <a:lnTo>
                  <a:pt x="17" y="0"/>
                </a:lnTo>
                <a:lnTo>
                  <a:pt x="131" y="36"/>
                </a:lnTo>
                <a:lnTo>
                  <a:pt x="124" y="43"/>
                </a:lnTo>
              </a:path>
            </a:pathLst>
          </a:custGeom>
          <a:solidFill>
            <a:srgbClr val="00B050"/>
          </a:solidFill>
          <a:ln w="25400" cap="rnd" cmpd="sng">
            <a:solidFill>
              <a:srgbClr val="000000"/>
            </a:solidFill>
            <a:prstDash val="solid"/>
            <a:round/>
            <a:headEnd/>
            <a:tailEnd/>
          </a:ln>
          <a:effectLst/>
        </p:spPr>
        <p:txBody>
          <a:bodyPr/>
          <a:lstStyle/>
          <a:p>
            <a:endParaRPr lang="en-US" dirty="0"/>
          </a:p>
        </p:txBody>
      </p:sp>
      <p:sp>
        <p:nvSpPr>
          <p:cNvPr id="3087" name="Freeform 15"/>
          <p:cNvSpPr>
            <a:spLocks/>
          </p:cNvSpPr>
          <p:nvPr/>
        </p:nvSpPr>
        <p:spPr bwMode="auto">
          <a:xfrm>
            <a:off x="7044591" y="2443666"/>
            <a:ext cx="974725" cy="665163"/>
          </a:xfrm>
          <a:custGeom>
            <a:avLst/>
            <a:gdLst>
              <a:gd name="T0" fmla="*/ 538 w 614"/>
              <a:gd name="T1" fmla="*/ 300 h 419"/>
              <a:gd name="T2" fmla="*/ 537 w 614"/>
              <a:gd name="T3" fmla="*/ 282 h 419"/>
              <a:gd name="T4" fmla="*/ 564 w 614"/>
              <a:gd name="T5" fmla="*/ 282 h 419"/>
              <a:gd name="T6" fmla="*/ 564 w 614"/>
              <a:gd name="T7" fmla="*/ 287 h 419"/>
              <a:gd name="T8" fmla="*/ 613 w 614"/>
              <a:gd name="T9" fmla="*/ 226 h 419"/>
              <a:gd name="T10" fmla="*/ 552 w 614"/>
              <a:gd name="T11" fmla="*/ 165 h 419"/>
              <a:gd name="T12" fmla="*/ 569 w 614"/>
              <a:gd name="T13" fmla="*/ 143 h 419"/>
              <a:gd name="T14" fmla="*/ 553 w 614"/>
              <a:gd name="T15" fmla="*/ 103 h 419"/>
              <a:gd name="T16" fmla="*/ 570 w 614"/>
              <a:gd name="T17" fmla="*/ 67 h 419"/>
              <a:gd name="T18" fmla="*/ 518 w 614"/>
              <a:gd name="T19" fmla="*/ 8 h 419"/>
              <a:gd name="T20" fmla="*/ 497 w 614"/>
              <a:gd name="T21" fmla="*/ 6 h 419"/>
              <a:gd name="T22" fmla="*/ 485 w 614"/>
              <a:gd name="T23" fmla="*/ 0 h 419"/>
              <a:gd name="T24" fmla="*/ 66 w 614"/>
              <a:gd name="T25" fmla="*/ 111 h 419"/>
              <a:gd name="T26" fmla="*/ 59 w 614"/>
              <a:gd name="T27" fmla="*/ 75 h 419"/>
              <a:gd name="T28" fmla="*/ 0 w 614"/>
              <a:gd name="T29" fmla="*/ 138 h 419"/>
              <a:gd name="T30" fmla="*/ 34 w 614"/>
              <a:gd name="T31" fmla="*/ 276 h 419"/>
              <a:gd name="T32" fmla="*/ 34 w 614"/>
              <a:gd name="T33" fmla="*/ 288 h 419"/>
              <a:gd name="T34" fmla="*/ 44 w 614"/>
              <a:gd name="T35" fmla="*/ 300 h 419"/>
              <a:gd name="T36" fmla="*/ 65 w 614"/>
              <a:gd name="T37" fmla="*/ 378 h 419"/>
              <a:gd name="T38" fmla="*/ 65 w 614"/>
              <a:gd name="T39" fmla="*/ 390 h 419"/>
              <a:gd name="T40" fmla="*/ 77 w 614"/>
              <a:gd name="T41" fmla="*/ 418 h 419"/>
              <a:gd name="T42" fmla="*/ 187 w 614"/>
              <a:gd name="T43" fmla="*/ 389 h 419"/>
              <a:gd name="T44" fmla="*/ 538 w 614"/>
              <a:gd name="T45" fmla="*/ 30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4" h="419">
                <a:moveTo>
                  <a:pt x="538" y="300"/>
                </a:moveTo>
                <a:lnTo>
                  <a:pt x="537" y="282"/>
                </a:lnTo>
                <a:lnTo>
                  <a:pt x="564" y="282"/>
                </a:lnTo>
                <a:lnTo>
                  <a:pt x="564" y="287"/>
                </a:lnTo>
                <a:lnTo>
                  <a:pt x="613" y="226"/>
                </a:lnTo>
                <a:lnTo>
                  <a:pt x="552" y="165"/>
                </a:lnTo>
                <a:lnTo>
                  <a:pt x="569" y="143"/>
                </a:lnTo>
                <a:lnTo>
                  <a:pt x="553" y="103"/>
                </a:lnTo>
                <a:lnTo>
                  <a:pt x="570" y="67"/>
                </a:lnTo>
                <a:lnTo>
                  <a:pt x="518" y="8"/>
                </a:lnTo>
                <a:lnTo>
                  <a:pt x="497" y="6"/>
                </a:lnTo>
                <a:lnTo>
                  <a:pt x="485" y="0"/>
                </a:lnTo>
                <a:lnTo>
                  <a:pt x="66" y="111"/>
                </a:lnTo>
                <a:lnTo>
                  <a:pt x="59" y="75"/>
                </a:lnTo>
                <a:lnTo>
                  <a:pt x="0" y="138"/>
                </a:lnTo>
                <a:lnTo>
                  <a:pt x="34" y="276"/>
                </a:lnTo>
                <a:lnTo>
                  <a:pt x="34" y="288"/>
                </a:lnTo>
                <a:lnTo>
                  <a:pt x="44" y="300"/>
                </a:lnTo>
                <a:lnTo>
                  <a:pt x="65" y="378"/>
                </a:lnTo>
                <a:lnTo>
                  <a:pt x="65" y="390"/>
                </a:lnTo>
                <a:lnTo>
                  <a:pt x="77" y="418"/>
                </a:lnTo>
                <a:lnTo>
                  <a:pt x="187" y="389"/>
                </a:lnTo>
                <a:lnTo>
                  <a:pt x="538" y="300"/>
                </a:lnTo>
              </a:path>
            </a:pathLst>
          </a:custGeom>
          <a:solidFill>
            <a:schemeClr val="bg1"/>
          </a:solidFill>
          <a:ln w="254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88" name="Freeform 16"/>
          <p:cNvSpPr>
            <a:spLocks/>
          </p:cNvSpPr>
          <p:nvPr/>
        </p:nvSpPr>
        <p:spPr bwMode="auto">
          <a:xfrm>
            <a:off x="7341453" y="2921504"/>
            <a:ext cx="766763" cy="381000"/>
          </a:xfrm>
          <a:custGeom>
            <a:avLst/>
            <a:gdLst>
              <a:gd name="T0" fmla="*/ 462 w 483"/>
              <a:gd name="T1" fmla="*/ 142 h 240"/>
              <a:gd name="T2" fmla="*/ 469 w 483"/>
              <a:gd name="T3" fmla="*/ 150 h 240"/>
              <a:gd name="T4" fmla="*/ 482 w 483"/>
              <a:gd name="T5" fmla="*/ 177 h 240"/>
              <a:gd name="T6" fmla="*/ 447 w 483"/>
              <a:gd name="T7" fmla="*/ 219 h 240"/>
              <a:gd name="T8" fmla="*/ 399 w 483"/>
              <a:gd name="T9" fmla="*/ 239 h 240"/>
              <a:gd name="T10" fmla="*/ 382 w 483"/>
              <a:gd name="T11" fmla="*/ 211 h 240"/>
              <a:gd name="T12" fmla="*/ 365 w 483"/>
              <a:gd name="T13" fmla="*/ 205 h 240"/>
              <a:gd name="T14" fmla="*/ 348 w 483"/>
              <a:gd name="T15" fmla="*/ 184 h 240"/>
              <a:gd name="T16" fmla="*/ 343 w 483"/>
              <a:gd name="T17" fmla="*/ 171 h 240"/>
              <a:gd name="T18" fmla="*/ 315 w 483"/>
              <a:gd name="T19" fmla="*/ 61 h 240"/>
              <a:gd name="T20" fmla="*/ 322 w 483"/>
              <a:gd name="T21" fmla="*/ 40 h 240"/>
              <a:gd name="T22" fmla="*/ 312 w 483"/>
              <a:gd name="T23" fmla="*/ 54 h 240"/>
              <a:gd name="T24" fmla="*/ 317 w 483"/>
              <a:gd name="T25" fmla="*/ 81 h 240"/>
              <a:gd name="T26" fmla="*/ 317 w 483"/>
              <a:gd name="T27" fmla="*/ 94 h 240"/>
              <a:gd name="T28" fmla="*/ 304 w 483"/>
              <a:gd name="T29" fmla="*/ 132 h 240"/>
              <a:gd name="T30" fmla="*/ 331 w 483"/>
              <a:gd name="T31" fmla="*/ 171 h 240"/>
              <a:gd name="T32" fmla="*/ 331 w 483"/>
              <a:gd name="T33" fmla="*/ 191 h 240"/>
              <a:gd name="T34" fmla="*/ 343 w 483"/>
              <a:gd name="T35" fmla="*/ 203 h 240"/>
              <a:gd name="T36" fmla="*/ 354 w 483"/>
              <a:gd name="T37" fmla="*/ 224 h 240"/>
              <a:gd name="T38" fmla="*/ 252 w 483"/>
              <a:gd name="T39" fmla="*/ 203 h 240"/>
              <a:gd name="T40" fmla="*/ 260 w 483"/>
              <a:gd name="T41" fmla="*/ 130 h 240"/>
              <a:gd name="T42" fmla="*/ 174 w 483"/>
              <a:gd name="T43" fmla="*/ 106 h 240"/>
              <a:gd name="T44" fmla="*/ 173 w 483"/>
              <a:gd name="T45" fmla="*/ 79 h 240"/>
              <a:gd name="T46" fmla="*/ 142 w 483"/>
              <a:gd name="T47" fmla="*/ 69 h 240"/>
              <a:gd name="T48" fmla="*/ 9 w 483"/>
              <a:gd name="T49" fmla="*/ 152 h 240"/>
              <a:gd name="T50" fmla="*/ 0 w 483"/>
              <a:gd name="T51" fmla="*/ 86 h 240"/>
              <a:gd name="T52" fmla="*/ 354 w 483"/>
              <a:gd name="T53" fmla="*/ 0 h 240"/>
              <a:gd name="T54" fmla="*/ 357 w 483"/>
              <a:gd name="T55" fmla="*/ 9 h 240"/>
              <a:gd name="T56" fmla="*/ 410 w 483"/>
              <a:gd name="T57" fmla="*/ 163 h 240"/>
              <a:gd name="T58" fmla="*/ 462 w 483"/>
              <a:gd name="T59" fmla="*/ 14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3" h="240">
                <a:moveTo>
                  <a:pt x="462" y="142"/>
                </a:moveTo>
                <a:lnTo>
                  <a:pt x="469" y="150"/>
                </a:lnTo>
                <a:lnTo>
                  <a:pt x="482" y="177"/>
                </a:lnTo>
                <a:lnTo>
                  <a:pt x="447" y="219"/>
                </a:lnTo>
                <a:lnTo>
                  <a:pt x="399" y="239"/>
                </a:lnTo>
                <a:lnTo>
                  <a:pt x="382" y="211"/>
                </a:lnTo>
                <a:lnTo>
                  <a:pt x="365" y="205"/>
                </a:lnTo>
                <a:lnTo>
                  <a:pt x="348" y="184"/>
                </a:lnTo>
                <a:lnTo>
                  <a:pt x="343" y="171"/>
                </a:lnTo>
                <a:lnTo>
                  <a:pt x="315" y="61"/>
                </a:lnTo>
                <a:lnTo>
                  <a:pt x="322" y="40"/>
                </a:lnTo>
                <a:lnTo>
                  <a:pt x="312" y="54"/>
                </a:lnTo>
                <a:lnTo>
                  <a:pt x="317" y="81"/>
                </a:lnTo>
                <a:lnTo>
                  <a:pt x="317" y="94"/>
                </a:lnTo>
                <a:lnTo>
                  <a:pt x="304" y="132"/>
                </a:lnTo>
                <a:lnTo>
                  <a:pt x="331" y="171"/>
                </a:lnTo>
                <a:lnTo>
                  <a:pt x="331" y="191"/>
                </a:lnTo>
                <a:lnTo>
                  <a:pt x="343" y="203"/>
                </a:lnTo>
                <a:lnTo>
                  <a:pt x="354" y="224"/>
                </a:lnTo>
                <a:lnTo>
                  <a:pt x="252" y="203"/>
                </a:lnTo>
                <a:lnTo>
                  <a:pt x="260" y="130"/>
                </a:lnTo>
                <a:lnTo>
                  <a:pt x="174" y="106"/>
                </a:lnTo>
                <a:lnTo>
                  <a:pt x="173" y="79"/>
                </a:lnTo>
                <a:lnTo>
                  <a:pt x="142" y="69"/>
                </a:lnTo>
                <a:lnTo>
                  <a:pt x="9" y="152"/>
                </a:lnTo>
                <a:lnTo>
                  <a:pt x="0" y="86"/>
                </a:lnTo>
                <a:lnTo>
                  <a:pt x="354" y="0"/>
                </a:lnTo>
                <a:lnTo>
                  <a:pt x="357" y="9"/>
                </a:lnTo>
                <a:lnTo>
                  <a:pt x="410" y="163"/>
                </a:lnTo>
                <a:lnTo>
                  <a:pt x="462" y="142"/>
                </a:lnTo>
              </a:path>
            </a:pathLst>
          </a:custGeom>
          <a:solidFill>
            <a:srgbClr val="00B050"/>
          </a:solidFill>
          <a:ln w="25400" cap="rnd" cmpd="sng">
            <a:solidFill>
              <a:srgbClr val="000000"/>
            </a:solidFill>
            <a:prstDash val="solid"/>
            <a:round/>
            <a:headEnd/>
            <a:tailEnd/>
          </a:ln>
          <a:effectLst/>
        </p:spPr>
        <p:txBody>
          <a:bodyPr/>
          <a:lstStyle/>
          <a:p>
            <a:endParaRPr lang="en-US" dirty="0"/>
          </a:p>
        </p:txBody>
      </p:sp>
      <p:sp>
        <p:nvSpPr>
          <p:cNvPr id="3089" name="Freeform 17"/>
          <p:cNvSpPr>
            <a:spLocks/>
          </p:cNvSpPr>
          <p:nvPr/>
        </p:nvSpPr>
        <p:spPr bwMode="auto">
          <a:xfrm>
            <a:off x="7900253" y="2892929"/>
            <a:ext cx="180975" cy="290512"/>
          </a:xfrm>
          <a:custGeom>
            <a:avLst/>
            <a:gdLst>
              <a:gd name="T0" fmla="*/ 27 w 114"/>
              <a:gd name="T1" fmla="*/ 0 h 183"/>
              <a:gd name="T2" fmla="*/ 0 w 114"/>
              <a:gd name="T3" fmla="*/ 0 h 183"/>
              <a:gd name="T4" fmla="*/ 0 w 114"/>
              <a:gd name="T5" fmla="*/ 18 h 183"/>
              <a:gd name="T6" fmla="*/ 59 w 114"/>
              <a:gd name="T7" fmla="*/ 182 h 183"/>
              <a:gd name="T8" fmla="*/ 113 w 114"/>
              <a:gd name="T9" fmla="*/ 162 h 183"/>
              <a:gd name="T10" fmla="*/ 50 w 114"/>
              <a:gd name="T11" fmla="*/ 63 h 183"/>
              <a:gd name="T12" fmla="*/ 38 w 114"/>
              <a:gd name="T13" fmla="*/ 47 h 183"/>
              <a:gd name="T14" fmla="*/ 32 w 114"/>
              <a:gd name="T15" fmla="*/ 27 h 183"/>
              <a:gd name="T16" fmla="*/ 27 w 114"/>
              <a:gd name="T17" fmla="*/ 6 h 183"/>
              <a:gd name="T18" fmla="*/ 27 w 114"/>
              <a:gd name="T19"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83">
                <a:moveTo>
                  <a:pt x="27" y="0"/>
                </a:moveTo>
                <a:lnTo>
                  <a:pt x="0" y="0"/>
                </a:lnTo>
                <a:lnTo>
                  <a:pt x="0" y="18"/>
                </a:lnTo>
                <a:lnTo>
                  <a:pt x="59" y="182"/>
                </a:lnTo>
                <a:lnTo>
                  <a:pt x="113" y="162"/>
                </a:lnTo>
                <a:lnTo>
                  <a:pt x="50" y="63"/>
                </a:lnTo>
                <a:lnTo>
                  <a:pt x="38" y="47"/>
                </a:lnTo>
                <a:lnTo>
                  <a:pt x="32" y="27"/>
                </a:lnTo>
                <a:lnTo>
                  <a:pt x="27" y="6"/>
                </a:lnTo>
                <a:lnTo>
                  <a:pt x="27" y="0"/>
                </a:lnTo>
              </a:path>
            </a:pathLst>
          </a:custGeom>
          <a:solidFill>
            <a:srgbClr val="00B050"/>
          </a:solidFill>
          <a:ln w="25400" cap="rnd" cmpd="sng">
            <a:solidFill>
              <a:srgbClr val="000000"/>
            </a:solidFill>
            <a:prstDash val="solid"/>
            <a:round/>
            <a:headEnd/>
            <a:tailEnd/>
          </a:ln>
          <a:effectLst/>
        </p:spPr>
        <p:txBody>
          <a:bodyPr/>
          <a:lstStyle/>
          <a:p>
            <a:endParaRPr lang="en-US" dirty="0"/>
          </a:p>
        </p:txBody>
      </p:sp>
      <p:sp>
        <p:nvSpPr>
          <p:cNvPr id="3090" name="Freeform 18"/>
          <p:cNvSpPr>
            <a:spLocks/>
          </p:cNvSpPr>
          <p:nvPr/>
        </p:nvSpPr>
        <p:spPr bwMode="auto">
          <a:xfrm>
            <a:off x="7974866" y="3270754"/>
            <a:ext cx="80962" cy="168275"/>
          </a:xfrm>
          <a:custGeom>
            <a:avLst/>
            <a:gdLst>
              <a:gd name="T0" fmla="*/ 34 w 51"/>
              <a:gd name="T1" fmla="*/ 94 h 106"/>
              <a:gd name="T2" fmla="*/ 22 w 51"/>
              <a:gd name="T3" fmla="*/ 105 h 106"/>
              <a:gd name="T4" fmla="*/ 0 w 51"/>
              <a:gd name="T5" fmla="*/ 20 h 106"/>
              <a:gd name="T6" fmla="*/ 50 w 51"/>
              <a:gd name="T7" fmla="*/ 0 h 106"/>
              <a:gd name="T8" fmla="*/ 34 w 51"/>
              <a:gd name="T9" fmla="*/ 94 h 106"/>
            </a:gdLst>
            <a:ahLst/>
            <a:cxnLst>
              <a:cxn ang="0">
                <a:pos x="T0" y="T1"/>
              </a:cxn>
              <a:cxn ang="0">
                <a:pos x="T2" y="T3"/>
              </a:cxn>
              <a:cxn ang="0">
                <a:pos x="T4" y="T5"/>
              </a:cxn>
              <a:cxn ang="0">
                <a:pos x="T6" y="T7"/>
              </a:cxn>
              <a:cxn ang="0">
                <a:pos x="T8" y="T9"/>
              </a:cxn>
            </a:cxnLst>
            <a:rect l="0" t="0" r="r" b="b"/>
            <a:pathLst>
              <a:path w="51" h="106">
                <a:moveTo>
                  <a:pt x="34" y="94"/>
                </a:moveTo>
                <a:lnTo>
                  <a:pt x="22" y="105"/>
                </a:lnTo>
                <a:lnTo>
                  <a:pt x="0" y="20"/>
                </a:lnTo>
                <a:lnTo>
                  <a:pt x="50" y="0"/>
                </a:lnTo>
                <a:lnTo>
                  <a:pt x="34" y="94"/>
                </a:lnTo>
              </a:path>
            </a:pathLst>
          </a:custGeom>
          <a:solidFill>
            <a:schemeClr val="bg1"/>
          </a:solidFill>
          <a:ln w="254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91" name="Freeform 19"/>
          <p:cNvSpPr>
            <a:spLocks/>
          </p:cNvSpPr>
          <p:nvPr/>
        </p:nvSpPr>
        <p:spPr bwMode="auto">
          <a:xfrm>
            <a:off x="6796941" y="3092954"/>
            <a:ext cx="1195387" cy="720725"/>
          </a:xfrm>
          <a:custGeom>
            <a:avLst/>
            <a:gdLst>
              <a:gd name="T0" fmla="*/ 721 w 753"/>
              <a:gd name="T1" fmla="*/ 196 h 454"/>
              <a:gd name="T2" fmla="*/ 721 w 753"/>
              <a:gd name="T3" fmla="*/ 243 h 454"/>
              <a:gd name="T4" fmla="*/ 745 w 753"/>
              <a:gd name="T5" fmla="*/ 248 h 454"/>
              <a:gd name="T6" fmla="*/ 752 w 753"/>
              <a:gd name="T7" fmla="*/ 281 h 454"/>
              <a:gd name="T8" fmla="*/ 477 w 753"/>
              <a:gd name="T9" fmla="*/ 374 h 454"/>
              <a:gd name="T10" fmla="*/ 180 w 753"/>
              <a:gd name="T11" fmla="*/ 425 h 454"/>
              <a:gd name="T12" fmla="*/ 0 w 753"/>
              <a:gd name="T13" fmla="*/ 453 h 454"/>
              <a:gd name="T14" fmla="*/ 109 w 753"/>
              <a:gd name="T15" fmla="*/ 324 h 454"/>
              <a:gd name="T16" fmla="*/ 120 w 753"/>
              <a:gd name="T17" fmla="*/ 296 h 454"/>
              <a:gd name="T18" fmla="*/ 190 w 753"/>
              <a:gd name="T19" fmla="*/ 339 h 454"/>
              <a:gd name="T20" fmla="*/ 293 w 753"/>
              <a:gd name="T21" fmla="*/ 269 h 454"/>
              <a:gd name="T22" fmla="*/ 321 w 753"/>
              <a:gd name="T23" fmla="*/ 187 h 454"/>
              <a:gd name="T24" fmla="*/ 343 w 753"/>
              <a:gd name="T25" fmla="*/ 124 h 454"/>
              <a:gd name="T26" fmla="*/ 396 w 753"/>
              <a:gd name="T27" fmla="*/ 136 h 454"/>
              <a:gd name="T28" fmla="*/ 414 w 753"/>
              <a:gd name="T29" fmla="*/ 76 h 454"/>
              <a:gd name="T30" fmla="*/ 431 w 753"/>
              <a:gd name="T31" fmla="*/ 84 h 454"/>
              <a:gd name="T32" fmla="*/ 457 w 753"/>
              <a:gd name="T33" fmla="*/ 1 h 454"/>
              <a:gd name="T34" fmla="*/ 506 w 753"/>
              <a:gd name="T35" fmla="*/ 16 h 454"/>
              <a:gd name="T36" fmla="*/ 517 w 753"/>
              <a:gd name="T37" fmla="*/ 8 h 454"/>
              <a:gd name="T38" fmla="*/ 517 w 753"/>
              <a:gd name="T39" fmla="*/ 0 h 454"/>
              <a:gd name="T40" fmla="*/ 604 w 753"/>
              <a:gd name="T41" fmla="*/ 23 h 454"/>
              <a:gd name="T42" fmla="*/ 595 w 753"/>
              <a:gd name="T43" fmla="*/ 97 h 454"/>
              <a:gd name="T44" fmla="*/ 698 w 753"/>
              <a:gd name="T45" fmla="*/ 117 h 454"/>
              <a:gd name="T46" fmla="*/ 699 w 753"/>
              <a:gd name="T47" fmla="*/ 124 h 454"/>
              <a:gd name="T48" fmla="*/ 721 w 753"/>
              <a:gd name="T49" fmla="*/ 196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3" h="454">
                <a:moveTo>
                  <a:pt x="721" y="196"/>
                </a:moveTo>
                <a:lnTo>
                  <a:pt x="721" y="243"/>
                </a:lnTo>
                <a:lnTo>
                  <a:pt x="745" y="248"/>
                </a:lnTo>
                <a:lnTo>
                  <a:pt x="752" y="281"/>
                </a:lnTo>
                <a:lnTo>
                  <a:pt x="477" y="374"/>
                </a:lnTo>
                <a:lnTo>
                  <a:pt x="180" y="425"/>
                </a:lnTo>
                <a:lnTo>
                  <a:pt x="0" y="453"/>
                </a:lnTo>
                <a:lnTo>
                  <a:pt x="109" y="324"/>
                </a:lnTo>
                <a:lnTo>
                  <a:pt x="120" y="296"/>
                </a:lnTo>
                <a:lnTo>
                  <a:pt x="190" y="339"/>
                </a:lnTo>
                <a:lnTo>
                  <a:pt x="293" y="269"/>
                </a:lnTo>
                <a:lnTo>
                  <a:pt x="321" y="187"/>
                </a:lnTo>
                <a:lnTo>
                  <a:pt x="343" y="124"/>
                </a:lnTo>
                <a:lnTo>
                  <a:pt x="396" y="136"/>
                </a:lnTo>
                <a:lnTo>
                  <a:pt x="414" y="76"/>
                </a:lnTo>
                <a:lnTo>
                  <a:pt x="431" y="84"/>
                </a:lnTo>
                <a:lnTo>
                  <a:pt x="457" y="1"/>
                </a:lnTo>
                <a:lnTo>
                  <a:pt x="506" y="16"/>
                </a:lnTo>
                <a:lnTo>
                  <a:pt x="517" y="8"/>
                </a:lnTo>
                <a:lnTo>
                  <a:pt x="517" y="0"/>
                </a:lnTo>
                <a:lnTo>
                  <a:pt x="604" y="23"/>
                </a:lnTo>
                <a:lnTo>
                  <a:pt x="595" y="97"/>
                </a:lnTo>
                <a:lnTo>
                  <a:pt x="698" y="117"/>
                </a:lnTo>
                <a:lnTo>
                  <a:pt x="699" y="124"/>
                </a:lnTo>
                <a:lnTo>
                  <a:pt x="721" y="196"/>
                </a:lnTo>
              </a:path>
            </a:pathLst>
          </a:custGeom>
          <a:solidFill>
            <a:srgbClr val="00B050"/>
          </a:solidFill>
          <a:ln w="25400" cap="rnd" cmpd="sng">
            <a:solidFill>
              <a:srgbClr val="000000"/>
            </a:solidFill>
            <a:prstDash val="solid"/>
            <a:round/>
            <a:headEnd/>
            <a:tailEnd/>
          </a:ln>
          <a:effectLst/>
        </p:spPr>
        <p:txBody>
          <a:bodyPr/>
          <a:lstStyle/>
          <a:p>
            <a:endParaRPr lang="en-US" dirty="0"/>
          </a:p>
        </p:txBody>
      </p:sp>
      <p:sp>
        <p:nvSpPr>
          <p:cNvPr id="3092" name="Freeform 20"/>
          <p:cNvSpPr>
            <a:spLocks/>
          </p:cNvSpPr>
          <p:nvPr/>
        </p:nvSpPr>
        <p:spPr bwMode="auto">
          <a:xfrm>
            <a:off x="6747728" y="3540629"/>
            <a:ext cx="1368425" cy="668337"/>
          </a:xfrm>
          <a:custGeom>
            <a:avLst/>
            <a:gdLst>
              <a:gd name="T0" fmla="*/ 455 w 862"/>
              <a:gd name="T1" fmla="*/ 327 h 421"/>
              <a:gd name="T2" fmla="*/ 350 w 862"/>
              <a:gd name="T3" fmla="*/ 346 h 421"/>
              <a:gd name="T4" fmla="*/ 326 w 862"/>
              <a:gd name="T5" fmla="*/ 301 h 421"/>
              <a:gd name="T6" fmla="*/ 151 w 862"/>
              <a:gd name="T7" fmla="*/ 327 h 421"/>
              <a:gd name="T8" fmla="*/ 116 w 862"/>
              <a:gd name="T9" fmla="*/ 378 h 421"/>
              <a:gd name="T10" fmla="*/ 0 w 862"/>
              <a:gd name="T11" fmla="*/ 392 h 421"/>
              <a:gd name="T12" fmla="*/ 10 w 862"/>
              <a:gd name="T13" fmla="*/ 358 h 421"/>
              <a:gd name="T14" fmla="*/ 18 w 862"/>
              <a:gd name="T15" fmla="*/ 337 h 421"/>
              <a:gd name="T16" fmla="*/ 194 w 862"/>
              <a:gd name="T17" fmla="*/ 182 h 421"/>
              <a:gd name="T18" fmla="*/ 210 w 862"/>
              <a:gd name="T19" fmla="*/ 143 h 421"/>
              <a:gd name="T20" fmla="*/ 506 w 862"/>
              <a:gd name="T21" fmla="*/ 93 h 421"/>
              <a:gd name="T22" fmla="*/ 781 w 862"/>
              <a:gd name="T23" fmla="*/ 0 h 421"/>
              <a:gd name="T24" fmla="*/ 805 w 862"/>
              <a:gd name="T25" fmla="*/ 86 h 421"/>
              <a:gd name="T26" fmla="*/ 861 w 862"/>
              <a:gd name="T27" fmla="*/ 107 h 421"/>
              <a:gd name="T28" fmla="*/ 855 w 862"/>
              <a:gd name="T29" fmla="*/ 107 h 421"/>
              <a:gd name="T30" fmla="*/ 810 w 862"/>
              <a:gd name="T31" fmla="*/ 174 h 421"/>
              <a:gd name="T32" fmla="*/ 746 w 862"/>
              <a:gd name="T33" fmla="*/ 182 h 421"/>
              <a:gd name="T34" fmla="*/ 789 w 862"/>
              <a:gd name="T35" fmla="*/ 200 h 421"/>
              <a:gd name="T36" fmla="*/ 805 w 862"/>
              <a:gd name="T37" fmla="*/ 206 h 421"/>
              <a:gd name="T38" fmla="*/ 675 w 862"/>
              <a:gd name="T39" fmla="*/ 331 h 421"/>
              <a:gd name="T40" fmla="*/ 641 w 862"/>
              <a:gd name="T41" fmla="*/ 401 h 421"/>
              <a:gd name="T42" fmla="*/ 594 w 862"/>
              <a:gd name="T43" fmla="*/ 420 h 421"/>
              <a:gd name="T44" fmla="*/ 455 w 862"/>
              <a:gd name="T45" fmla="*/ 327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2" h="421">
                <a:moveTo>
                  <a:pt x="455" y="327"/>
                </a:moveTo>
                <a:lnTo>
                  <a:pt x="350" y="346"/>
                </a:lnTo>
                <a:lnTo>
                  <a:pt x="326" y="301"/>
                </a:lnTo>
                <a:lnTo>
                  <a:pt x="151" y="327"/>
                </a:lnTo>
                <a:lnTo>
                  <a:pt x="116" y="378"/>
                </a:lnTo>
                <a:lnTo>
                  <a:pt x="0" y="392"/>
                </a:lnTo>
                <a:lnTo>
                  <a:pt x="10" y="358"/>
                </a:lnTo>
                <a:lnTo>
                  <a:pt x="18" y="337"/>
                </a:lnTo>
                <a:lnTo>
                  <a:pt x="194" y="182"/>
                </a:lnTo>
                <a:lnTo>
                  <a:pt x="210" y="143"/>
                </a:lnTo>
                <a:lnTo>
                  <a:pt x="506" y="93"/>
                </a:lnTo>
                <a:lnTo>
                  <a:pt x="781" y="0"/>
                </a:lnTo>
                <a:lnTo>
                  <a:pt x="805" y="86"/>
                </a:lnTo>
                <a:lnTo>
                  <a:pt x="861" y="107"/>
                </a:lnTo>
                <a:lnTo>
                  <a:pt x="855" y="107"/>
                </a:lnTo>
                <a:lnTo>
                  <a:pt x="810" y="174"/>
                </a:lnTo>
                <a:lnTo>
                  <a:pt x="746" y="182"/>
                </a:lnTo>
                <a:lnTo>
                  <a:pt x="789" y="200"/>
                </a:lnTo>
                <a:lnTo>
                  <a:pt x="805" y="206"/>
                </a:lnTo>
                <a:lnTo>
                  <a:pt x="675" y="331"/>
                </a:lnTo>
                <a:lnTo>
                  <a:pt x="641" y="401"/>
                </a:lnTo>
                <a:lnTo>
                  <a:pt x="594" y="420"/>
                </a:lnTo>
                <a:lnTo>
                  <a:pt x="455" y="327"/>
                </a:lnTo>
              </a:path>
            </a:pathLst>
          </a:custGeom>
          <a:solidFill>
            <a:srgbClr val="00B050"/>
          </a:solidFill>
          <a:ln w="25400" cap="rnd" cmpd="sng">
            <a:solidFill>
              <a:srgbClr val="000000"/>
            </a:solidFill>
            <a:prstDash val="solid"/>
            <a:round/>
            <a:headEnd/>
            <a:tailEnd/>
          </a:ln>
          <a:effectLst/>
        </p:spPr>
        <p:txBody>
          <a:bodyPr/>
          <a:lstStyle/>
          <a:p>
            <a:endParaRPr lang="en-US" dirty="0"/>
          </a:p>
        </p:txBody>
      </p:sp>
      <p:sp>
        <p:nvSpPr>
          <p:cNvPr id="3093" name="Freeform 21"/>
          <p:cNvSpPr>
            <a:spLocks/>
          </p:cNvSpPr>
          <p:nvPr/>
        </p:nvSpPr>
        <p:spPr bwMode="auto">
          <a:xfrm>
            <a:off x="6896953" y="4018466"/>
            <a:ext cx="795338" cy="650875"/>
          </a:xfrm>
          <a:custGeom>
            <a:avLst/>
            <a:gdLst>
              <a:gd name="T0" fmla="*/ 500 w 501"/>
              <a:gd name="T1" fmla="*/ 118 h 410"/>
              <a:gd name="T2" fmla="*/ 361 w 501"/>
              <a:gd name="T3" fmla="*/ 27 h 410"/>
              <a:gd name="T4" fmla="*/ 256 w 501"/>
              <a:gd name="T5" fmla="*/ 45 h 410"/>
              <a:gd name="T6" fmla="*/ 232 w 501"/>
              <a:gd name="T7" fmla="*/ 0 h 410"/>
              <a:gd name="T8" fmla="*/ 56 w 501"/>
              <a:gd name="T9" fmla="*/ 27 h 410"/>
              <a:gd name="T10" fmla="*/ 22 w 501"/>
              <a:gd name="T11" fmla="*/ 77 h 410"/>
              <a:gd name="T12" fmla="*/ 0 w 501"/>
              <a:gd name="T13" fmla="*/ 110 h 410"/>
              <a:gd name="T14" fmla="*/ 198 w 501"/>
              <a:gd name="T15" fmla="*/ 277 h 410"/>
              <a:gd name="T16" fmla="*/ 302 w 501"/>
              <a:gd name="T17" fmla="*/ 409 h 410"/>
              <a:gd name="T18" fmla="*/ 424 w 501"/>
              <a:gd name="T19" fmla="*/ 255 h 410"/>
              <a:gd name="T20" fmla="*/ 478 w 501"/>
              <a:gd name="T21" fmla="*/ 126 h 410"/>
              <a:gd name="T22" fmla="*/ 493 w 501"/>
              <a:gd name="T23" fmla="*/ 126 h 410"/>
              <a:gd name="T24" fmla="*/ 500 w 501"/>
              <a:gd name="T25" fmla="*/ 118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1" h="410">
                <a:moveTo>
                  <a:pt x="500" y="118"/>
                </a:moveTo>
                <a:lnTo>
                  <a:pt x="361" y="27"/>
                </a:lnTo>
                <a:lnTo>
                  <a:pt x="256" y="45"/>
                </a:lnTo>
                <a:lnTo>
                  <a:pt x="232" y="0"/>
                </a:lnTo>
                <a:lnTo>
                  <a:pt x="56" y="27"/>
                </a:lnTo>
                <a:lnTo>
                  <a:pt x="22" y="77"/>
                </a:lnTo>
                <a:lnTo>
                  <a:pt x="0" y="110"/>
                </a:lnTo>
                <a:lnTo>
                  <a:pt x="198" y="277"/>
                </a:lnTo>
                <a:lnTo>
                  <a:pt x="302" y="409"/>
                </a:lnTo>
                <a:lnTo>
                  <a:pt x="424" y="255"/>
                </a:lnTo>
                <a:lnTo>
                  <a:pt x="478" y="126"/>
                </a:lnTo>
                <a:lnTo>
                  <a:pt x="493" y="126"/>
                </a:lnTo>
                <a:lnTo>
                  <a:pt x="500" y="118"/>
                </a:lnTo>
              </a:path>
            </a:pathLst>
          </a:custGeom>
          <a:solidFill>
            <a:srgbClr val="00B050"/>
          </a:solidFill>
          <a:ln w="25400" cap="rnd" cmpd="sng">
            <a:solidFill>
              <a:srgbClr val="000000"/>
            </a:solidFill>
            <a:prstDash val="solid"/>
            <a:round/>
            <a:headEnd/>
            <a:tailEnd/>
          </a:ln>
          <a:effectLst/>
        </p:spPr>
        <p:txBody>
          <a:bodyPr/>
          <a:lstStyle/>
          <a:p>
            <a:endParaRPr lang="en-US" dirty="0"/>
          </a:p>
        </p:txBody>
      </p:sp>
      <p:sp>
        <p:nvSpPr>
          <p:cNvPr id="3094" name="Freeform 22"/>
          <p:cNvSpPr>
            <a:spLocks/>
          </p:cNvSpPr>
          <p:nvPr/>
        </p:nvSpPr>
        <p:spPr bwMode="auto">
          <a:xfrm>
            <a:off x="6487378" y="4142291"/>
            <a:ext cx="890588" cy="901700"/>
          </a:xfrm>
          <a:custGeom>
            <a:avLst/>
            <a:gdLst>
              <a:gd name="T0" fmla="*/ 556 w 561"/>
              <a:gd name="T1" fmla="*/ 505 h 568"/>
              <a:gd name="T2" fmla="*/ 489 w 561"/>
              <a:gd name="T3" fmla="*/ 505 h 568"/>
              <a:gd name="T4" fmla="*/ 479 w 561"/>
              <a:gd name="T5" fmla="*/ 566 h 568"/>
              <a:gd name="T6" fmla="*/ 458 w 561"/>
              <a:gd name="T7" fmla="*/ 532 h 568"/>
              <a:gd name="T8" fmla="*/ 164 w 561"/>
              <a:gd name="T9" fmla="*/ 567 h 568"/>
              <a:gd name="T10" fmla="*/ 155 w 561"/>
              <a:gd name="T11" fmla="*/ 539 h 568"/>
              <a:gd name="T12" fmla="*/ 124 w 561"/>
              <a:gd name="T13" fmla="*/ 423 h 568"/>
              <a:gd name="T14" fmla="*/ 143 w 561"/>
              <a:gd name="T15" fmla="*/ 365 h 568"/>
              <a:gd name="T16" fmla="*/ 0 w 561"/>
              <a:gd name="T17" fmla="*/ 35 h 568"/>
              <a:gd name="T18" fmla="*/ 163 w 561"/>
              <a:gd name="T19" fmla="*/ 14 h 568"/>
              <a:gd name="T20" fmla="*/ 280 w 561"/>
              <a:gd name="T21" fmla="*/ 0 h 568"/>
              <a:gd name="T22" fmla="*/ 257 w 561"/>
              <a:gd name="T23" fmla="*/ 33 h 568"/>
              <a:gd name="T24" fmla="*/ 456 w 561"/>
              <a:gd name="T25" fmla="*/ 199 h 568"/>
              <a:gd name="T26" fmla="*/ 560 w 561"/>
              <a:gd name="T27" fmla="*/ 331 h 568"/>
              <a:gd name="T28" fmla="*/ 544 w 561"/>
              <a:gd name="T29" fmla="*/ 458 h 568"/>
              <a:gd name="T30" fmla="*/ 549 w 561"/>
              <a:gd name="T31" fmla="*/ 466 h 568"/>
              <a:gd name="T32" fmla="*/ 554 w 561"/>
              <a:gd name="T33" fmla="*/ 484 h 568"/>
              <a:gd name="T34" fmla="*/ 556 w 561"/>
              <a:gd name="T35" fmla="*/ 505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1" h="568">
                <a:moveTo>
                  <a:pt x="556" y="505"/>
                </a:moveTo>
                <a:lnTo>
                  <a:pt x="489" y="505"/>
                </a:lnTo>
                <a:lnTo>
                  <a:pt x="479" y="566"/>
                </a:lnTo>
                <a:lnTo>
                  <a:pt x="458" y="532"/>
                </a:lnTo>
                <a:lnTo>
                  <a:pt x="164" y="567"/>
                </a:lnTo>
                <a:lnTo>
                  <a:pt x="155" y="539"/>
                </a:lnTo>
                <a:lnTo>
                  <a:pt x="124" y="423"/>
                </a:lnTo>
                <a:lnTo>
                  <a:pt x="143" y="365"/>
                </a:lnTo>
                <a:lnTo>
                  <a:pt x="0" y="35"/>
                </a:lnTo>
                <a:lnTo>
                  <a:pt x="163" y="14"/>
                </a:lnTo>
                <a:lnTo>
                  <a:pt x="280" y="0"/>
                </a:lnTo>
                <a:lnTo>
                  <a:pt x="257" y="33"/>
                </a:lnTo>
                <a:lnTo>
                  <a:pt x="456" y="199"/>
                </a:lnTo>
                <a:lnTo>
                  <a:pt x="560" y="331"/>
                </a:lnTo>
                <a:lnTo>
                  <a:pt x="544" y="458"/>
                </a:lnTo>
                <a:lnTo>
                  <a:pt x="549" y="466"/>
                </a:lnTo>
                <a:lnTo>
                  <a:pt x="554" y="484"/>
                </a:lnTo>
                <a:lnTo>
                  <a:pt x="556" y="505"/>
                </a:lnTo>
              </a:path>
            </a:pathLst>
          </a:custGeom>
          <a:solidFill>
            <a:schemeClr val="bg1"/>
          </a:solidFill>
          <a:ln w="254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95" name="Freeform 23"/>
          <p:cNvSpPr>
            <a:spLocks/>
          </p:cNvSpPr>
          <p:nvPr/>
        </p:nvSpPr>
        <p:spPr bwMode="auto">
          <a:xfrm>
            <a:off x="6268303" y="4943979"/>
            <a:ext cx="1489075" cy="1203325"/>
          </a:xfrm>
          <a:custGeom>
            <a:avLst/>
            <a:gdLst>
              <a:gd name="T0" fmla="*/ 695 w 938"/>
              <a:gd name="T1" fmla="*/ 0 h 758"/>
              <a:gd name="T2" fmla="*/ 628 w 938"/>
              <a:gd name="T3" fmla="*/ 0 h 758"/>
              <a:gd name="T4" fmla="*/ 619 w 938"/>
              <a:gd name="T5" fmla="*/ 60 h 758"/>
              <a:gd name="T6" fmla="*/ 598 w 938"/>
              <a:gd name="T7" fmla="*/ 27 h 758"/>
              <a:gd name="T8" fmla="*/ 303 w 938"/>
              <a:gd name="T9" fmla="*/ 60 h 758"/>
              <a:gd name="T10" fmla="*/ 294 w 938"/>
              <a:gd name="T11" fmla="*/ 34 h 758"/>
              <a:gd name="T12" fmla="*/ 0 w 938"/>
              <a:gd name="T13" fmla="*/ 73 h 758"/>
              <a:gd name="T14" fmla="*/ 19 w 938"/>
              <a:gd name="T15" fmla="*/ 117 h 758"/>
              <a:gd name="T16" fmla="*/ 36 w 938"/>
              <a:gd name="T17" fmla="*/ 138 h 758"/>
              <a:gd name="T18" fmla="*/ 71 w 938"/>
              <a:gd name="T19" fmla="*/ 127 h 758"/>
              <a:gd name="T20" fmla="*/ 78 w 938"/>
              <a:gd name="T21" fmla="*/ 132 h 758"/>
              <a:gd name="T22" fmla="*/ 141 w 938"/>
              <a:gd name="T23" fmla="*/ 112 h 758"/>
              <a:gd name="T24" fmla="*/ 226 w 938"/>
              <a:gd name="T25" fmla="*/ 132 h 758"/>
              <a:gd name="T26" fmla="*/ 286 w 938"/>
              <a:gd name="T27" fmla="*/ 187 h 758"/>
              <a:gd name="T28" fmla="*/ 396 w 938"/>
              <a:gd name="T29" fmla="*/ 160 h 758"/>
              <a:gd name="T30" fmla="*/ 390 w 938"/>
              <a:gd name="T31" fmla="*/ 132 h 758"/>
              <a:gd name="T32" fmla="*/ 434 w 938"/>
              <a:gd name="T33" fmla="*/ 127 h 758"/>
              <a:gd name="T34" fmla="*/ 572 w 938"/>
              <a:gd name="T35" fmla="*/ 239 h 758"/>
              <a:gd name="T36" fmla="*/ 624 w 938"/>
              <a:gd name="T37" fmla="*/ 412 h 758"/>
              <a:gd name="T38" fmla="*/ 699 w 938"/>
              <a:gd name="T39" fmla="*/ 505 h 758"/>
              <a:gd name="T40" fmla="*/ 879 w 938"/>
              <a:gd name="T41" fmla="*/ 671 h 758"/>
              <a:gd name="T42" fmla="*/ 928 w 938"/>
              <a:gd name="T43" fmla="*/ 644 h 758"/>
              <a:gd name="T44" fmla="*/ 937 w 938"/>
              <a:gd name="T45" fmla="*/ 637 h 758"/>
              <a:gd name="T46" fmla="*/ 936 w 938"/>
              <a:gd name="T47" fmla="*/ 675 h 758"/>
              <a:gd name="T48" fmla="*/ 854 w 938"/>
              <a:gd name="T49" fmla="*/ 757 h 758"/>
              <a:gd name="T50" fmla="*/ 933 w 938"/>
              <a:gd name="T51" fmla="*/ 710 h 758"/>
              <a:gd name="T52" fmla="*/ 937 w 938"/>
              <a:gd name="T53" fmla="*/ 637 h 758"/>
              <a:gd name="T54" fmla="*/ 937 w 938"/>
              <a:gd name="T55" fmla="*/ 437 h 758"/>
              <a:gd name="T56" fmla="*/ 850 w 938"/>
              <a:gd name="T57" fmla="*/ 292 h 758"/>
              <a:gd name="T58" fmla="*/ 837 w 938"/>
              <a:gd name="T59" fmla="*/ 284 h 758"/>
              <a:gd name="T60" fmla="*/ 837 w 938"/>
              <a:gd name="T61" fmla="*/ 251 h 758"/>
              <a:gd name="T62" fmla="*/ 720 w 938"/>
              <a:gd name="T63" fmla="*/ 99 h 758"/>
              <a:gd name="T64" fmla="*/ 695 w 938"/>
              <a:gd name="T65" fmla="*/ 0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38" h="758">
                <a:moveTo>
                  <a:pt x="695" y="0"/>
                </a:moveTo>
                <a:lnTo>
                  <a:pt x="628" y="0"/>
                </a:lnTo>
                <a:lnTo>
                  <a:pt x="619" y="60"/>
                </a:lnTo>
                <a:lnTo>
                  <a:pt x="598" y="27"/>
                </a:lnTo>
                <a:lnTo>
                  <a:pt x="303" y="60"/>
                </a:lnTo>
                <a:lnTo>
                  <a:pt x="294" y="34"/>
                </a:lnTo>
                <a:lnTo>
                  <a:pt x="0" y="73"/>
                </a:lnTo>
                <a:lnTo>
                  <a:pt x="19" y="117"/>
                </a:lnTo>
                <a:lnTo>
                  <a:pt x="36" y="138"/>
                </a:lnTo>
                <a:lnTo>
                  <a:pt x="71" y="127"/>
                </a:lnTo>
                <a:lnTo>
                  <a:pt x="78" y="132"/>
                </a:lnTo>
                <a:lnTo>
                  <a:pt x="141" y="112"/>
                </a:lnTo>
                <a:lnTo>
                  <a:pt x="226" y="132"/>
                </a:lnTo>
                <a:lnTo>
                  <a:pt x="286" y="187"/>
                </a:lnTo>
                <a:lnTo>
                  <a:pt x="396" y="160"/>
                </a:lnTo>
                <a:lnTo>
                  <a:pt x="390" y="132"/>
                </a:lnTo>
                <a:lnTo>
                  <a:pt x="434" y="127"/>
                </a:lnTo>
                <a:lnTo>
                  <a:pt x="572" y="239"/>
                </a:lnTo>
                <a:lnTo>
                  <a:pt x="624" y="412"/>
                </a:lnTo>
                <a:lnTo>
                  <a:pt x="699" y="505"/>
                </a:lnTo>
                <a:lnTo>
                  <a:pt x="879" y="671"/>
                </a:lnTo>
                <a:lnTo>
                  <a:pt x="928" y="644"/>
                </a:lnTo>
                <a:lnTo>
                  <a:pt x="937" y="637"/>
                </a:lnTo>
                <a:lnTo>
                  <a:pt x="936" y="675"/>
                </a:lnTo>
                <a:lnTo>
                  <a:pt x="854" y="757"/>
                </a:lnTo>
                <a:lnTo>
                  <a:pt x="933" y="710"/>
                </a:lnTo>
                <a:lnTo>
                  <a:pt x="937" y="637"/>
                </a:lnTo>
                <a:lnTo>
                  <a:pt x="937" y="437"/>
                </a:lnTo>
                <a:lnTo>
                  <a:pt x="850" y="292"/>
                </a:lnTo>
                <a:lnTo>
                  <a:pt x="837" y="284"/>
                </a:lnTo>
                <a:lnTo>
                  <a:pt x="837" y="251"/>
                </a:lnTo>
                <a:lnTo>
                  <a:pt x="720" y="99"/>
                </a:lnTo>
                <a:lnTo>
                  <a:pt x="695" y="0"/>
                </a:lnTo>
              </a:path>
            </a:pathLst>
          </a:custGeom>
          <a:solidFill>
            <a:schemeClr val="bg1"/>
          </a:solidFill>
          <a:ln w="254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96" name="Freeform 24"/>
          <p:cNvSpPr>
            <a:spLocks/>
          </p:cNvSpPr>
          <p:nvPr/>
        </p:nvSpPr>
        <p:spPr bwMode="auto">
          <a:xfrm>
            <a:off x="6403241" y="2662741"/>
            <a:ext cx="703262" cy="825500"/>
          </a:xfrm>
          <a:custGeom>
            <a:avLst/>
            <a:gdLst>
              <a:gd name="T0" fmla="*/ 434 w 443"/>
              <a:gd name="T1" fmla="*/ 205 h 520"/>
              <a:gd name="T2" fmla="*/ 442 w 443"/>
              <a:gd name="T3" fmla="*/ 278 h 520"/>
              <a:gd name="T4" fmla="*/ 437 w 443"/>
              <a:gd name="T5" fmla="*/ 278 h 520"/>
              <a:gd name="T6" fmla="*/ 352 w 443"/>
              <a:gd name="T7" fmla="*/ 399 h 520"/>
              <a:gd name="T8" fmla="*/ 300 w 443"/>
              <a:gd name="T9" fmla="*/ 519 h 520"/>
              <a:gd name="T10" fmla="*/ 273 w 443"/>
              <a:gd name="T11" fmla="*/ 481 h 520"/>
              <a:gd name="T12" fmla="*/ 120 w 443"/>
              <a:gd name="T13" fmla="*/ 444 h 520"/>
              <a:gd name="T14" fmla="*/ 98 w 443"/>
              <a:gd name="T15" fmla="*/ 417 h 520"/>
              <a:gd name="T16" fmla="*/ 90 w 443"/>
              <a:gd name="T17" fmla="*/ 423 h 520"/>
              <a:gd name="T18" fmla="*/ 59 w 443"/>
              <a:gd name="T19" fmla="*/ 435 h 520"/>
              <a:gd name="T20" fmla="*/ 50 w 443"/>
              <a:gd name="T21" fmla="*/ 458 h 520"/>
              <a:gd name="T22" fmla="*/ 50 w 443"/>
              <a:gd name="T23" fmla="*/ 430 h 520"/>
              <a:gd name="T24" fmla="*/ 0 w 443"/>
              <a:gd name="T25" fmla="*/ 109 h 520"/>
              <a:gd name="T26" fmla="*/ 136 w 443"/>
              <a:gd name="T27" fmla="*/ 91 h 520"/>
              <a:gd name="T28" fmla="*/ 192 w 443"/>
              <a:gd name="T29" fmla="*/ 117 h 520"/>
              <a:gd name="T30" fmla="*/ 316 w 443"/>
              <a:gd name="T31" fmla="*/ 93 h 520"/>
              <a:gd name="T32" fmla="*/ 347 w 443"/>
              <a:gd name="T33" fmla="*/ 25 h 520"/>
              <a:gd name="T34" fmla="*/ 375 w 443"/>
              <a:gd name="T35" fmla="*/ 26 h 520"/>
              <a:gd name="T36" fmla="*/ 392 w 443"/>
              <a:gd name="T37" fmla="*/ 4 h 520"/>
              <a:gd name="T38" fmla="*/ 402 w 443"/>
              <a:gd name="T39" fmla="*/ 0 h 520"/>
              <a:gd name="T40" fmla="*/ 437 w 443"/>
              <a:gd name="T41" fmla="*/ 138 h 520"/>
              <a:gd name="T42" fmla="*/ 437 w 443"/>
              <a:gd name="T43" fmla="*/ 149 h 520"/>
              <a:gd name="T44" fmla="*/ 434 w 443"/>
              <a:gd name="T45" fmla="*/ 205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3" h="520">
                <a:moveTo>
                  <a:pt x="434" y="205"/>
                </a:moveTo>
                <a:lnTo>
                  <a:pt x="442" y="278"/>
                </a:lnTo>
                <a:lnTo>
                  <a:pt x="437" y="278"/>
                </a:lnTo>
                <a:lnTo>
                  <a:pt x="352" y="399"/>
                </a:lnTo>
                <a:lnTo>
                  <a:pt x="300" y="519"/>
                </a:lnTo>
                <a:lnTo>
                  <a:pt x="273" y="481"/>
                </a:lnTo>
                <a:lnTo>
                  <a:pt x="120" y="444"/>
                </a:lnTo>
                <a:lnTo>
                  <a:pt x="98" y="417"/>
                </a:lnTo>
                <a:lnTo>
                  <a:pt x="90" y="423"/>
                </a:lnTo>
                <a:lnTo>
                  <a:pt x="59" y="435"/>
                </a:lnTo>
                <a:lnTo>
                  <a:pt x="50" y="458"/>
                </a:lnTo>
                <a:lnTo>
                  <a:pt x="50" y="430"/>
                </a:lnTo>
                <a:lnTo>
                  <a:pt x="0" y="109"/>
                </a:lnTo>
                <a:lnTo>
                  <a:pt x="136" y="91"/>
                </a:lnTo>
                <a:lnTo>
                  <a:pt x="192" y="117"/>
                </a:lnTo>
                <a:lnTo>
                  <a:pt x="316" y="93"/>
                </a:lnTo>
                <a:lnTo>
                  <a:pt x="347" y="25"/>
                </a:lnTo>
                <a:lnTo>
                  <a:pt x="375" y="26"/>
                </a:lnTo>
                <a:lnTo>
                  <a:pt x="392" y="4"/>
                </a:lnTo>
                <a:lnTo>
                  <a:pt x="402" y="0"/>
                </a:lnTo>
                <a:lnTo>
                  <a:pt x="437" y="138"/>
                </a:lnTo>
                <a:lnTo>
                  <a:pt x="437" y="149"/>
                </a:lnTo>
                <a:lnTo>
                  <a:pt x="434" y="205"/>
                </a:lnTo>
              </a:path>
            </a:pathLst>
          </a:custGeom>
          <a:solidFill>
            <a:srgbClr val="00B050"/>
          </a:solidFill>
          <a:ln w="25400" cap="rnd" cmpd="sng">
            <a:solidFill>
              <a:srgbClr val="000000"/>
            </a:solidFill>
            <a:prstDash val="solid"/>
            <a:round/>
            <a:headEnd/>
            <a:tailEnd/>
          </a:ln>
          <a:effectLst/>
        </p:spPr>
        <p:txBody>
          <a:bodyPr/>
          <a:lstStyle/>
          <a:p>
            <a:endParaRPr lang="en-US" dirty="0"/>
          </a:p>
        </p:txBody>
      </p:sp>
      <p:sp>
        <p:nvSpPr>
          <p:cNvPr id="3097" name="Freeform 25"/>
          <p:cNvSpPr>
            <a:spLocks/>
          </p:cNvSpPr>
          <p:nvPr/>
        </p:nvSpPr>
        <p:spPr bwMode="auto">
          <a:xfrm>
            <a:off x="6882666" y="2900866"/>
            <a:ext cx="736600" cy="730250"/>
          </a:xfrm>
          <a:custGeom>
            <a:avLst/>
            <a:gdLst>
              <a:gd name="T0" fmla="*/ 0 w 464"/>
              <a:gd name="T1" fmla="*/ 368 h 460"/>
              <a:gd name="T2" fmla="*/ 51 w 464"/>
              <a:gd name="T3" fmla="*/ 249 h 460"/>
              <a:gd name="T4" fmla="*/ 136 w 464"/>
              <a:gd name="T5" fmla="*/ 128 h 460"/>
              <a:gd name="T6" fmla="*/ 141 w 464"/>
              <a:gd name="T7" fmla="*/ 128 h 460"/>
              <a:gd name="T8" fmla="*/ 136 w 464"/>
              <a:gd name="T9" fmla="*/ 55 h 460"/>
              <a:gd name="T10" fmla="*/ 136 w 464"/>
              <a:gd name="T11" fmla="*/ 0 h 460"/>
              <a:gd name="T12" fmla="*/ 146 w 464"/>
              <a:gd name="T13" fmla="*/ 12 h 460"/>
              <a:gd name="T14" fmla="*/ 168 w 464"/>
              <a:gd name="T15" fmla="*/ 89 h 460"/>
              <a:gd name="T16" fmla="*/ 168 w 464"/>
              <a:gd name="T17" fmla="*/ 101 h 460"/>
              <a:gd name="T18" fmla="*/ 180 w 464"/>
              <a:gd name="T19" fmla="*/ 128 h 460"/>
              <a:gd name="T20" fmla="*/ 289 w 464"/>
              <a:gd name="T21" fmla="*/ 99 h 460"/>
              <a:gd name="T22" fmla="*/ 299 w 464"/>
              <a:gd name="T23" fmla="*/ 165 h 460"/>
              <a:gd name="T24" fmla="*/ 431 w 464"/>
              <a:gd name="T25" fmla="*/ 82 h 460"/>
              <a:gd name="T26" fmla="*/ 463 w 464"/>
              <a:gd name="T27" fmla="*/ 92 h 460"/>
              <a:gd name="T28" fmla="*/ 463 w 464"/>
              <a:gd name="T29" fmla="*/ 119 h 460"/>
              <a:gd name="T30" fmla="*/ 463 w 464"/>
              <a:gd name="T31" fmla="*/ 128 h 460"/>
              <a:gd name="T32" fmla="*/ 451 w 464"/>
              <a:gd name="T33" fmla="*/ 137 h 460"/>
              <a:gd name="T34" fmla="*/ 403 w 464"/>
              <a:gd name="T35" fmla="*/ 122 h 460"/>
              <a:gd name="T36" fmla="*/ 377 w 464"/>
              <a:gd name="T37" fmla="*/ 204 h 460"/>
              <a:gd name="T38" fmla="*/ 360 w 464"/>
              <a:gd name="T39" fmla="*/ 197 h 460"/>
              <a:gd name="T40" fmla="*/ 341 w 464"/>
              <a:gd name="T41" fmla="*/ 257 h 460"/>
              <a:gd name="T42" fmla="*/ 288 w 464"/>
              <a:gd name="T43" fmla="*/ 245 h 460"/>
              <a:gd name="T44" fmla="*/ 266 w 464"/>
              <a:gd name="T45" fmla="*/ 307 h 460"/>
              <a:gd name="T46" fmla="*/ 238 w 464"/>
              <a:gd name="T47" fmla="*/ 389 h 460"/>
              <a:gd name="T48" fmla="*/ 133 w 464"/>
              <a:gd name="T49" fmla="*/ 459 h 460"/>
              <a:gd name="T50" fmla="*/ 66 w 464"/>
              <a:gd name="T51" fmla="*/ 417 h 460"/>
              <a:gd name="T52" fmla="*/ 55 w 464"/>
              <a:gd name="T53" fmla="*/ 444 h 460"/>
              <a:gd name="T54" fmla="*/ 0 w 464"/>
              <a:gd name="T55" fmla="*/ 368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4" h="460">
                <a:moveTo>
                  <a:pt x="0" y="368"/>
                </a:moveTo>
                <a:lnTo>
                  <a:pt x="51" y="249"/>
                </a:lnTo>
                <a:lnTo>
                  <a:pt x="136" y="128"/>
                </a:lnTo>
                <a:lnTo>
                  <a:pt x="141" y="128"/>
                </a:lnTo>
                <a:lnTo>
                  <a:pt x="136" y="55"/>
                </a:lnTo>
                <a:lnTo>
                  <a:pt x="136" y="0"/>
                </a:lnTo>
                <a:lnTo>
                  <a:pt x="146" y="12"/>
                </a:lnTo>
                <a:lnTo>
                  <a:pt x="168" y="89"/>
                </a:lnTo>
                <a:lnTo>
                  <a:pt x="168" y="101"/>
                </a:lnTo>
                <a:lnTo>
                  <a:pt x="180" y="128"/>
                </a:lnTo>
                <a:lnTo>
                  <a:pt x="289" y="99"/>
                </a:lnTo>
                <a:lnTo>
                  <a:pt x="299" y="165"/>
                </a:lnTo>
                <a:lnTo>
                  <a:pt x="431" y="82"/>
                </a:lnTo>
                <a:lnTo>
                  <a:pt x="463" y="92"/>
                </a:lnTo>
                <a:lnTo>
                  <a:pt x="463" y="119"/>
                </a:lnTo>
                <a:lnTo>
                  <a:pt x="463" y="128"/>
                </a:lnTo>
                <a:lnTo>
                  <a:pt x="451" y="137"/>
                </a:lnTo>
                <a:lnTo>
                  <a:pt x="403" y="122"/>
                </a:lnTo>
                <a:lnTo>
                  <a:pt x="377" y="204"/>
                </a:lnTo>
                <a:lnTo>
                  <a:pt x="360" y="197"/>
                </a:lnTo>
                <a:lnTo>
                  <a:pt x="341" y="257"/>
                </a:lnTo>
                <a:lnTo>
                  <a:pt x="288" y="245"/>
                </a:lnTo>
                <a:lnTo>
                  <a:pt x="266" y="307"/>
                </a:lnTo>
                <a:lnTo>
                  <a:pt x="238" y="389"/>
                </a:lnTo>
                <a:lnTo>
                  <a:pt x="133" y="459"/>
                </a:lnTo>
                <a:lnTo>
                  <a:pt x="66" y="417"/>
                </a:lnTo>
                <a:lnTo>
                  <a:pt x="55" y="444"/>
                </a:lnTo>
                <a:lnTo>
                  <a:pt x="0" y="368"/>
                </a:lnTo>
              </a:path>
            </a:pathLst>
          </a:custGeom>
          <a:solidFill>
            <a:srgbClr val="00B050"/>
          </a:solidFill>
          <a:ln w="25400" cap="rnd" cmpd="sng">
            <a:solidFill>
              <a:srgbClr val="000000"/>
            </a:solidFill>
            <a:prstDash val="solid"/>
            <a:round/>
            <a:headEnd/>
            <a:tailEnd/>
          </a:ln>
          <a:effectLst/>
        </p:spPr>
        <p:txBody>
          <a:bodyPr/>
          <a:lstStyle/>
          <a:p>
            <a:endParaRPr lang="en-US" dirty="0"/>
          </a:p>
        </p:txBody>
      </p:sp>
      <p:sp>
        <p:nvSpPr>
          <p:cNvPr id="3098" name="Freeform 26"/>
          <p:cNvSpPr>
            <a:spLocks/>
          </p:cNvSpPr>
          <p:nvPr/>
        </p:nvSpPr>
        <p:spPr bwMode="auto">
          <a:xfrm>
            <a:off x="6038116" y="2000754"/>
            <a:ext cx="688975" cy="877887"/>
          </a:xfrm>
          <a:custGeom>
            <a:avLst/>
            <a:gdLst>
              <a:gd name="T0" fmla="*/ 366 w 434"/>
              <a:gd name="T1" fmla="*/ 507 h 553"/>
              <a:gd name="T2" fmla="*/ 229 w 434"/>
              <a:gd name="T3" fmla="*/ 524 h 553"/>
              <a:gd name="T4" fmla="*/ 10 w 434"/>
              <a:gd name="T5" fmla="*/ 552 h 553"/>
              <a:gd name="T6" fmla="*/ 10 w 434"/>
              <a:gd name="T7" fmla="*/ 545 h 553"/>
              <a:gd name="T8" fmla="*/ 66 w 434"/>
              <a:gd name="T9" fmla="*/ 443 h 553"/>
              <a:gd name="T10" fmla="*/ 0 w 434"/>
              <a:gd name="T11" fmla="*/ 238 h 553"/>
              <a:gd name="T12" fmla="*/ 67 w 434"/>
              <a:gd name="T13" fmla="*/ 67 h 553"/>
              <a:gd name="T14" fmla="*/ 66 w 434"/>
              <a:gd name="T15" fmla="*/ 89 h 553"/>
              <a:gd name="T16" fmla="*/ 87 w 434"/>
              <a:gd name="T17" fmla="*/ 115 h 553"/>
              <a:gd name="T18" fmla="*/ 126 w 434"/>
              <a:gd name="T19" fmla="*/ 0 h 553"/>
              <a:gd name="T20" fmla="*/ 274 w 434"/>
              <a:gd name="T21" fmla="*/ 34 h 553"/>
              <a:gd name="T22" fmla="*/ 307 w 434"/>
              <a:gd name="T23" fmla="*/ 136 h 553"/>
              <a:gd name="T24" fmla="*/ 261 w 434"/>
              <a:gd name="T25" fmla="*/ 253 h 553"/>
              <a:gd name="T26" fmla="*/ 289 w 434"/>
              <a:gd name="T27" fmla="*/ 260 h 553"/>
              <a:gd name="T28" fmla="*/ 359 w 434"/>
              <a:gd name="T29" fmla="*/ 178 h 553"/>
              <a:gd name="T30" fmla="*/ 433 w 434"/>
              <a:gd name="T31" fmla="*/ 279 h 553"/>
              <a:gd name="T32" fmla="*/ 426 w 434"/>
              <a:gd name="T33" fmla="*/ 354 h 553"/>
              <a:gd name="T34" fmla="*/ 405 w 434"/>
              <a:gd name="T35" fmla="*/ 390 h 553"/>
              <a:gd name="T36" fmla="*/ 366 w 434"/>
              <a:gd name="T37" fmla="*/ 507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4" h="553">
                <a:moveTo>
                  <a:pt x="366" y="507"/>
                </a:moveTo>
                <a:lnTo>
                  <a:pt x="229" y="524"/>
                </a:lnTo>
                <a:lnTo>
                  <a:pt x="10" y="552"/>
                </a:lnTo>
                <a:lnTo>
                  <a:pt x="10" y="545"/>
                </a:lnTo>
                <a:lnTo>
                  <a:pt x="66" y="443"/>
                </a:lnTo>
                <a:lnTo>
                  <a:pt x="0" y="238"/>
                </a:lnTo>
                <a:lnTo>
                  <a:pt x="67" y="67"/>
                </a:lnTo>
                <a:lnTo>
                  <a:pt x="66" y="89"/>
                </a:lnTo>
                <a:lnTo>
                  <a:pt x="87" y="115"/>
                </a:lnTo>
                <a:lnTo>
                  <a:pt x="126" y="0"/>
                </a:lnTo>
                <a:lnTo>
                  <a:pt x="274" y="34"/>
                </a:lnTo>
                <a:lnTo>
                  <a:pt x="307" y="136"/>
                </a:lnTo>
                <a:lnTo>
                  <a:pt x="261" y="253"/>
                </a:lnTo>
                <a:lnTo>
                  <a:pt x="289" y="260"/>
                </a:lnTo>
                <a:lnTo>
                  <a:pt x="359" y="178"/>
                </a:lnTo>
                <a:lnTo>
                  <a:pt x="433" y="279"/>
                </a:lnTo>
                <a:lnTo>
                  <a:pt x="426" y="354"/>
                </a:lnTo>
                <a:lnTo>
                  <a:pt x="405" y="390"/>
                </a:lnTo>
                <a:lnTo>
                  <a:pt x="366" y="507"/>
                </a:lnTo>
              </a:path>
            </a:pathLst>
          </a:custGeom>
          <a:solidFill>
            <a:srgbClr val="00B050"/>
          </a:solidFill>
          <a:ln w="25400" cap="rnd" cmpd="sng">
            <a:solidFill>
              <a:srgbClr val="000000"/>
            </a:solidFill>
            <a:prstDash val="solid"/>
            <a:round/>
            <a:headEnd/>
            <a:tailEnd/>
          </a:ln>
          <a:effectLst/>
        </p:spPr>
        <p:txBody>
          <a:bodyPr/>
          <a:lstStyle/>
          <a:p>
            <a:endParaRPr lang="en-US" dirty="0"/>
          </a:p>
        </p:txBody>
      </p:sp>
      <p:sp>
        <p:nvSpPr>
          <p:cNvPr id="3099" name="Freeform 27"/>
          <p:cNvSpPr>
            <a:spLocks/>
          </p:cNvSpPr>
          <p:nvPr/>
        </p:nvSpPr>
        <p:spPr bwMode="auto">
          <a:xfrm>
            <a:off x="5958741" y="2835779"/>
            <a:ext cx="525462" cy="865187"/>
          </a:xfrm>
          <a:custGeom>
            <a:avLst/>
            <a:gdLst>
              <a:gd name="T0" fmla="*/ 59 w 331"/>
              <a:gd name="T1" fmla="*/ 26 h 545"/>
              <a:gd name="T2" fmla="*/ 47 w 331"/>
              <a:gd name="T3" fmla="*/ 47 h 545"/>
              <a:gd name="T4" fmla="*/ 0 w 331"/>
              <a:gd name="T5" fmla="*/ 26 h 545"/>
              <a:gd name="T6" fmla="*/ 55 w 331"/>
              <a:gd name="T7" fmla="*/ 349 h 545"/>
              <a:gd name="T8" fmla="*/ 54 w 331"/>
              <a:gd name="T9" fmla="*/ 372 h 545"/>
              <a:gd name="T10" fmla="*/ 76 w 331"/>
              <a:gd name="T11" fmla="*/ 399 h 545"/>
              <a:gd name="T12" fmla="*/ 30 w 331"/>
              <a:gd name="T13" fmla="*/ 544 h 545"/>
              <a:gd name="T14" fmla="*/ 175 w 331"/>
              <a:gd name="T15" fmla="*/ 525 h 545"/>
              <a:gd name="T16" fmla="*/ 206 w 331"/>
              <a:gd name="T17" fmla="*/ 472 h 545"/>
              <a:gd name="T18" fmla="*/ 223 w 331"/>
              <a:gd name="T19" fmla="*/ 504 h 545"/>
              <a:gd name="T20" fmla="*/ 330 w 331"/>
              <a:gd name="T21" fmla="*/ 349 h 545"/>
              <a:gd name="T22" fmla="*/ 330 w 331"/>
              <a:gd name="T23" fmla="*/ 321 h 545"/>
              <a:gd name="T24" fmla="*/ 279 w 331"/>
              <a:gd name="T25" fmla="*/ 0 h 545"/>
              <a:gd name="T26" fmla="*/ 59 w 331"/>
              <a:gd name="T27" fmla="*/ 26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1" h="545">
                <a:moveTo>
                  <a:pt x="59" y="26"/>
                </a:moveTo>
                <a:lnTo>
                  <a:pt x="47" y="47"/>
                </a:lnTo>
                <a:lnTo>
                  <a:pt x="0" y="26"/>
                </a:lnTo>
                <a:lnTo>
                  <a:pt x="55" y="349"/>
                </a:lnTo>
                <a:lnTo>
                  <a:pt x="54" y="372"/>
                </a:lnTo>
                <a:lnTo>
                  <a:pt x="76" y="399"/>
                </a:lnTo>
                <a:lnTo>
                  <a:pt x="30" y="544"/>
                </a:lnTo>
                <a:lnTo>
                  <a:pt x="175" y="525"/>
                </a:lnTo>
                <a:lnTo>
                  <a:pt x="206" y="472"/>
                </a:lnTo>
                <a:lnTo>
                  <a:pt x="223" y="504"/>
                </a:lnTo>
                <a:lnTo>
                  <a:pt x="330" y="349"/>
                </a:lnTo>
                <a:lnTo>
                  <a:pt x="330" y="321"/>
                </a:lnTo>
                <a:lnTo>
                  <a:pt x="279" y="0"/>
                </a:lnTo>
                <a:lnTo>
                  <a:pt x="59" y="26"/>
                </a:lnTo>
              </a:path>
            </a:pathLst>
          </a:custGeom>
          <a:solidFill>
            <a:srgbClr val="00B050"/>
          </a:solidFill>
          <a:ln w="25400" cap="rnd" cmpd="sng">
            <a:solidFill>
              <a:srgbClr val="000000"/>
            </a:solidFill>
            <a:prstDash val="solid"/>
            <a:round/>
            <a:headEnd/>
            <a:tailEnd/>
          </a:ln>
          <a:effectLst/>
        </p:spPr>
        <p:txBody>
          <a:bodyPr/>
          <a:lstStyle/>
          <a:p>
            <a:endParaRPr lang="en-US" dirty="0"/>
          </a:p>
        </p:txBody>
      </p:sp>
      <p:sp>
        <p:nvSpPr>
          <p:cNvPr id="3100" name="Freeform 28"/>
          <p:cNvSpPr>
            <a:spLocks/>
          </p:cNvSpPr>
          <p:nvPr/>
        </p:nvSpPr>
        <p:spPr bwMode="auto">
          <a:xfrm>
            <a:off x="5807928" y="3324729"/>
            <a:ext cx="1163638" cy="649287"/>
          </a:xfrm>
          <a:custGeom>
            <a:avLst/>
            <a:gdLst>
              <a:gd name="T0" fmla="*/ 425 w 733"/>
              <a:gd name="T1" fmla="*/ 43 h 409"/>
              <a:gd name="T2" fmla="*/ 434 w 733"/>
              <a:gd name="T3" fmla="*/ 18 h 409"/>
              <a:gd name="T4" fmla="*/ 466 w 733"/>
              <a:gd name="T5" fmla="*/ 7 h 409"/>
              <a:gd name="T6" fmla="*/ 472 w 733"/>
              <a:gd name="T7" fmla="*/ 0 h 409"/>
              <a:gd name="T8" fmla="*/ 495 w 733"/>
              <a:gd name="T9" fmla="*/ 27 h 409"/>
              <a:gd name="T10" fmla="*/ 649 w 733"/>
              <a:gd name="T11" fmla="*/ 64 h 409"/>
              <a:gd name="T12" fmla="*/ 676 w 733"/>
              <a:gd name="T13" fmla="*/ 101 h 409"/>
              <a:gd name="T14" fmla="*/ 732 w 733"/>
              <a:gd name="T15" fmla="*/ 178 h 409"/>
              <a:gd name="T16" fmla="*/ 622 w 733"/>
              <a:gd name="T17" fmla="*/ 307 h 409"/>
              <a:gd name="T18" fmla="*/ 0 w 733"/>
              <a:gd name="T19" fmla="*/ 408 h 409"/>
              <a:gd name="T20" fmla="*/ 19 w 733"/>
              <a:gd name="T21" fmla="*/ 353 h 409"/>
              <a:gd name="T22" fmla="*/ 44 w 733"/>
              <a:gd name="T23" fmla="*/ 310 h 409"/>
              <a:gd name="T24" fmla="*/ 95 w 733"/>
              <a:gd name="T25" fmla="*/ 342 h 409"/>
              <a:gd name="T26" fmla="*/ 126 w 733"/>
              <a:gd name="T27" fmla="*/ 235 h 409"/>
              <a:gd name="T28" fmla="*/ 270 w 733"/>
              <a:gd name="T29" fmla="*/ 217 h 409"/>
              <a:gd name="T30" fmla="*/ 301 w 733"/>
              <a:gd name="T31" fmla="*/ 164 h 409"/>
              <a:gd name="T32" fmla="*/ 318 w 733"/>
              <a:gd name="T33" fmla="*/ 196 h 409"/>
              <a:gd name="T34" fmla="*/ 424 w 733"/>
              <a:gd name="T35" fmla="*/ 41 h 409"/>
              <a:gd name="T36" fmla="*/ 425 w 733"/>
              <a:gd name="T37" fmla="*/ 43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3" h="409">
                <a:moveTo>
                  <a:pt x="425" y="43"/>
                </a:moveTo>
                <a:lnTo>
                  <a:pt x="434" y="18"/>
                </a:lnTo>
                <a:lnTo>
                  <a:pt x="466" y="7"/>
                </a:lnTo>
                <a:lnTo>
                  <a:pt x="472" y="0"/>
                </a:lnTo>
                <a:lnTo>
                  <a:pt x="495" y="27"/>
                </a:lnTo>
                <a:lnTo>
                  <a:pt x="649" y="64"/>
                </a:lnTo>
                <a:lnTo>
                  <a:pt x="676" y="101"/>
                </a:lnTo>
                <a:lnTo>
                  <a:pt x="732" y="178"/>
                </a:lnTo>
                <a:lnTo>
                  <a:pt x="622" y="307"/>
                </a:lnTo>
                <a:lnTo>
                  <a:pt x="0" y="408"/>
                </a:lnTo>
                <a:lnTo>
                  <a:pt x="19" y="353"/>
                </a:lnTo>
                <a:lnTo>
                  <a:pt x="44" y="310"/>
                </a:lnTo>
                <a:lnTo>
                  <a:pt x="95" y="342"/>
                </a:lnTo>
                <a:lnTo>
                  <a:pt x="126" y="235"/>
                </a:lnTo>
                <a:lnTo>
                  <a:pt x="270" y="217"/>
                </a:lnTo>
                <a:lnTo>
                  <a:pt x="301" y="164"/>
                </a:lnTo>
                <a:lnTo>
                  <a:pt x="318" y="196"/>
                </a:lnTo>
                <a:lnTo>
                  <a:pt x="424" y="41"/>
                </a:lnTo>
                <a:lnTo>
                  <a:pt x="425" y="43"/>
                </a:lnTo>
              </a:path>
            </a:pathLst>
          </a:custGeom>
          <a:pattFill prst="wdUpDiag">
            <a:fgClr>
              <a:srgbClr val="00B050"/>
            </a:fgClr>
            <a:bgClr>
              <a:srgbClr val="FFFF00"/>
            </a:bgClr>
          </a:pattFill>
          <a:ln w="25400" cap="rnd" cmpd="sng">
            <a:solidFill>
              <a:srgbClr val="000000"/>
            </a:solidFill>
            <a:prstDash val="solid"/>
            <a:round/>
            <a:headEnd/>
            <a:tailEnd/>
          </a:ln>
          <a:effectLst/>
        </p:spPr>
        <p:txBody>
          <a:bodyPr/>
          <a:lstStyle/>
          <a:p>
            <a:endParaRPr lang="en-US" dirty="0"/>
          </a:p>
        </p:txBody>
      </p:sp>
      <p:sp>
        <p:nvSpPr>
          <p:cNvPr id="3101" name="Freeform 29"/>
          <p:cNvSpPr>
            <a:spLocks/>
          </p:cNvSpPr>
          <p:nvPr/>
        </p:nvSpPr>
        <p:spPr bwMode="auto">
          <a:xfrm>
            <a:off x="5693628" y="3767641"/>
            <a:ext cx="1390650" cy="533400"/>
          </a:xfrm>
          <a:custGeom>
            <a:avLst/>
            <a:gdLst>
              <a:gd name="T0" fmla="*/ 505 w 876"/>
              <a:gd name="T1" fmla="*/ 269 h 336"/>
              <a:gd name="T2" fmla="*/ 663 w 876"/>
              <a:gd name="T3" fmla="*/ 250 h 336"/>
              <a:gd name="T4" fmla="*/ 674 w 876"/>
              <a:gd name="T5" fmla="*/ 214 h 336"/>
              <a:gd name="T6" fmla="*/ 682 w 876"/>
              <a:gd name="T7" fmla="*/ 194 h 336"/>
              <a:gd name="T8" fmla="*/ 858 w 876"/>
              <a:gd name="T9" fmla="*/ 37 h 336"/>
              <a:gd name="T10" fmla="*/ 875 w 876"/>
              <a:gd name="T11" fmla="*/ 0 h 336"/>
              <a:gd name="T12" fmla="*/ 695 w 876"/>
              <a:gd name="T13" fmla="*/ 28 h 336"/>
              <a:gd name="T14" fmla="*/ 73 w 876"/>
              <a:gd name="T15" fmla="*/ 129 h 336"/>
              <a:gd name="T16" fmla="*/ 44 w 876"/>
              <a:gd name="T17" fmla="*/ 209 h 336"/>
              <a:gd name="T18" fmla="*/ 0 w 876"/>
              <a:gd name="T19" fmla="*/ 335 h 336"/>
              <a:gd name="T20" fmla="*/ 217 w 876"/>
              <a:gd name="T21" fmla="*/ 308 h 336"/>
              <a:gd name="T22" fmla="*/ 505 w 876"/>
              <a:gd name="T23" fmla="*/ 269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6" h="336">
                <a:moveTo>
                  <a:pt x="505" y="269"/>
                </a:moveTo>
                <a:lnTo>
                  <a:pt x="663" y="250"/>
                </a:lnTo>
                <a:lnTo>
                  <a:pt x="674" y="214"/>
                </a:lnTo>
                <a:lnTo>
                  <a:pt x="682" y="194"/>
                </a:lnTo>
                <a:lnTo>
                  <a:pt x="858" y="37"/>
                </a:lnTo>
                <a:lnTo>
                  <a:pt x="875" y="0"/>
                </a:lnTo>
                <a:lnTo>
                  <a:pt x="695" y="28"/>
                </a:lnTo>
                <a:lnTo>
                  <a:pt x="73" y="129"/>
                </a:lnTo>
                <a:lnTo>
                  <a:pt x="44" y="209"/>
                </a:lnTo>
                <a:lnTo>
                  <a:pt x="0" y="335"/>
                </a:lnTo>
                <a:lnTo>
                  <a:pt x="217" y="308"/>
                </a:lnTo>
                <a:lnTo>
                  <a:pt x="505" y="269"/>
                </a:lnTo>
              </a:path>
            </a:pathLst>
          </a:custGeom>
          <a:solidFill>
            <a:srgbClr val="00B050"/>
          </a:solidFill>
          <a:ln w="25400" cap="rnd" cmpd="sng">
            <a:solidFill>
              <a:srgbClr val="000000"/>
            </a:solidFill>
            <a:prstDash val="solid"/>
            <a:round/>
            <a:headEnd/>
            <a:tailEnd/>
          </a:ln>
          <a:effectLst/>
        </p:spPr>
        <p:txBody>
          <a:bodyPr/>
          <a:lstStyle/>
          <a:p>
            <a:endParaRPr lang="en-US" dirty="0"/>
          </a:p>
        </p:txBody>
      </p:sp>
      <p:sp>
        <p:nvSpPr>
          <p:cNvPr id="3102" name="Freeform 30"/>
          <p:cNvSpPr>
            <a:spLocks/>
          </p:cNvSpPr>
          <p:nvPr/>
        </p:nvSpPr>
        <p:spPr bwMode="auto">
          <a:xfrm>
            <a:off x="6038116" y="4196266"/>
            <a:ext cx="698500" cy="1004888"/>
          </a:xfrm>
          <a:custGeom>
            <a:avLst/>
            <a:gdLst>
              <a:gd name="T0" fmla="*/ 283 w 440"/>
              <a:gd name="T1" fmla="*/ 0 h 633"/>
              <a:gd name="T2" fmla="*/ 426 w 440"/>
              <a:gd name="T3" fmla="*/ 331 h 633"/>
              <a:gd name="T4" fmla="*/ 408 w 440"/>
              <a:gd name="T5" fmla="*/ 389 h 633"/>
              <a:gd name="T6" fmla="*/ 439 w 440"/>
              <a:gd name="T7" fmla="*/ 505 h 633"/>
              <a:gd name="T8" fmla="*/ 145 w 440"/>
              <a:gd name="T9" fmla="*/ 544 h 633"/>
              <a:gd name="T10" fmla="*/ 163 w 440"/>
              <a:gd name="T11" fmla="*/ 588 h 633"/>
              <a:gd name="T12" fmla="*/ 180 w 440"/>
              <a:gd name="T13" fmla="*/ 609 h 633"/>
              <a:gd name="T14" fmla="*/ 126 w 440"/>
              <a:gd name="T15" fmla="*/ 632 h 633"/>
              <a:gd name="T16" fmla="*/ 78 w 440"/>
              <a:gd name="T17" fmla="*/ 627 h 633"/>
              <a:gd name="T18" fmla="*/ 0 w 440"/>
              <a:gd name="T19" fmla="*/ 38 h 633"/>
              <a:gd name="T20" fmla="*/ 283 w 440"/>
              <a:gd name="T21" fmla="*/ 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0" h="633">
                <a:moveTo>
                  <a:pt x="283" y="0"/>
                </a:moveTo>
                <a:lnTo>
                  <a:pt x="426" y="331"/>
                </a:lnTo>
                <a:lnTo>
                  <a:pt x="408" y="389"/>
                </a:lnTo>
                <a:lnTo>
                  <a:pt x="439" y="505"/>
                </a:lnTo>
                <a:lnTo>
                  <a:pt x="145" y="544"/>
                </a:lnTo>
                <a:lnTo>
                  <a:pt x="163" y="588"/>
                </a:lnTo>
                <a:lnTo>
                  <a:pt x="180" y="609"/>
                </a:lnTo>
                <a:lnTo>
                  <a:pt x="126" y="632"/>
                </a:lnTo>
                <a:lnTo>
                  <a:pt x="78" y="627"/>
                </a:lnTo>
                <a:lnTo>
                  <a:pt x="0" y="38"/>
                </a:lnTo>
                <a:lnTo>
                  <a:pt x="283" y="0"/>
                </a:lnTo>
              </a:path>
            </a:pathLst>
          </a:custGeom>
          <a:solidFill>
            <a:srgbClr val="FFFF00"/>
          </a:solidFill>
          <a:ln w="25400" cap="rnd" cmpd="sng">
            <a:solidFill>
              <a:srgbClr val="000000"/>
            </a:solidFill>
            <a:prstDash val="solid"/>
            <a:round/>
            <a:headEnd/>
            <a:tailEnd/>
          </a:ln>
          <a:effectLst/>
        </p:spPr>
        <p:txBody>
          <a:bodyPr/>
          <a:lstStyle/>
          <a:p>
            <a:endParaRPr lang="en-US" dirty="0"/>
          </a:p>
        </p:txBody>
      </p:sp>
      <p:sp>
        <p:nvSpPr>
          <p:cNvPr id="3103" name="Freeform 31"/>
          <p:cNvSpPr>
            <a:spLocks/>
          </p:cNvSpPr>
          <p:nvPr/>
        </p:nvSpPr>
        <p:spPr bwMode="auto">
          <a:xfrm>
            <a:off x="5549166" y="4258179"/>
            <a:ext cx="615950" cy="1017587"/>
          </a:xfrm>
          <a:custGeom>
            <a:avLst/>
            <a:gdLst>
              <a:gd name="T0" fmla="*/ 308 w 388"/>
              <a:gd name="T1" fmla="*/ 0 h 641"/>
              <a:gd name="T2" fmla="*/ 387 w 388"/>
              <a:gd name="T3" fmla="*/ 586 h 641"/>
              <a:gd name="T4" fmla="*/ 268 w 388"/>
              <a:gd name="T5" fmla="*/ 593 h 641"/>
              <a:gd name="T6" fmla="*/ 250 w 388"/>
              <a:gd name="T7" fmla="*/ 640 h 641"/>
              <a:gd name="T8" fmla="*/ 202 w 388"/>
              <a:gd name="T9" fmla="*/ 565 h 641"/>
              <a:gd name="T10" fmla="*/ 202 w 388"/>
              <a:gd name="T11" fmla="*/ 524 h 641"/>
              <a:gd name="T12" fmla="*/ 0 w 388"/>
              <a:gd name="T13" fmla="*/ 545 h 641"/>
              <a:gd name="T14" fmla="*/ 47 w 388"/>
              <a:gd name="T15" fmla="*/ 393 h 641"/>
              <a:gd name="T16" fmla="*/ 24 w 388"/>
              <a:gd name="T17" fmla="*/ 291 h 641"/>
              <a:gd name="T18" fmla="*/ 15 w 388"/>
              <a:gd name="T19" fmla="*/ 239 h 641"/>
              <a:gd name="T20" fmla="*/ 90 w 388"/>
              <a:gd name="T21" fmla="*/ 26 h 641"/>
              <a:gd name="T22" fmla="*/ 308 w 388"/>
              <a:gd name="T23" fmla="*/ 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8" h="641">
                <a:moveTo>
                  <a:pt x="308" y="0"/>
                </a:moveTo>
                <a:lnTo>
                  <a:pt x="387" y="586"/>
                </a:lnTo>
                <a:lnTo>
                  <a:pt x="268" y="593"/>
                </a:lnTo>
                <a:lnTo>
                  <a:pt x="250" y="640"/>
                </a:lnTo>
                <a:lnTo>
                  <a:pt x="202" y="565"/>
                </a:lnTo>
                <a:lnTo>
                  <a:pt x="202" y="524"/>
                </a:lnTo>
                <a:lnTo>
                  <a:pt x="0" y="545"/>
                </a:lnTo>
                <a:lnTo>
                  <a:pt x="47" y="393"/>
                </a:lnTo>
                <a:lnTo>
                  <a:pt x="24" y="291"/>
                </a:lnTo>
                <a:lnTo>
                  <a:pt x="15" y="239"/>
                </a:lnTo>
                <a:lnTo>
                  <a:pt x="90" y="26"/>
                </a:lnTo>
                <a:lnTo>
                  <a:pt x="308" y="0"/>
                </a:lnTo>
              </a:path>
            </a:pathLst>
          </a:custGeom>
          <a:solidFill>
            <a:srgbClr val="00B050"/>
          </a:solidFill>
          <a:ln w="25400" cap="rnd" cmpd="sng">
            <a:solidFill>
              <a:srgbClr val="000000"/>
            </a:solidFill>
            <a:prstDash val="solid"/>
            <a:round/>
            <a:headEnd/>
            <a:tailEnd/>
          </a:ln>
          <a:effectLst/>
        </p:spPr>
        <p:txBody>
          <a:bodyPr/>
          <a:lstStyle/>
          <a:p>
            <a:endParaRPr lang="en-US" dirty="0"/>
          </a:p>
        </p:txBody>
      </p:sp>
      <p:sp>
        <p:nvSpPr>
          <p:cNvPr id="3104" name="Freeform 32"/>
          <p:cNvSpPr>
            <a:spLocks/>
          </p:cNvSpPr>
          <p:nvPr/>
        </p:nvSpPr>
        <p:spPr bwMode="auto">
          <a:xfrm>
            <a:off x="5457091" y="1718179"/>
            <a:ext cx="938212" cy="533400"/>
          </a:xfrm>
          <a:custGeom>
            <a:avLst/>
            <a:gdLst>
              <a:gd name="T0" fmla="*/ 245 w 591"/>
              <a:gd name="T1" fmla="*/ 335 h 336"/>
              <a:gd name="T2" fmla="*/ 206 w 591"/>
              <a:gd name="T3" fmla="*/ 213 h 336"/>
              <a:gd name="T4" fmla="*/ 170 w 591"/>
              <a:gd name="T5" fmla="*/ 213 h 336"/>
              <a:gd name="T6" fmla="*/ 5 w 591"/>
              <a:gd name="T7" fmla="*/ 178 h 336"/>
              <a:gd name="T8" fmla="*/ 0 w 591"/>
              <a:gd name="T9" fmla="*/ 163 h 336"/>
              <a:gd name="T10" fmla="*/ 0 w 591"/>
              <a:gd name="T11" fmla="*/ 158 h 336"/>
              <a:gd name="T12" fmla="*/ 10 w 591"/>
              <a:gd name="T13" fmla="*/ 142 h 336"/>
              <a:gd name="T14" fmla="*/ 190 w 591"/>
              <a:gd name="T15" fmla="*/ 0 h 336"/>
              <a:gd name="T16" fmla="*/ 222 w 591"/>
              <a:gd name="T17" fmla="*/ 13 h 336"/>
              <a:gd name="T18" fmla="*/ 191 w 591"/>
              <a:gd name="T19" fmla="*/ 69 h 336"/>
              <a:gd name="T20" fmla="*/ 186 w 591"/>
              <a:gd name="T21" fmla="*/ 88 h 336"/>
              <a:gd name="T22" fmla="*/ 191 w 591"/>
              <a:gd name="T23" fmla="*/ 83 h 336"/>
              <a:gd name="T24" fmla="*/ 206 w 591"/>
              <a:gd name="T25" fmla="*/ 83 h 336"/>
              <a:gd name="T26" fmla="*/ 256 w 591"/>
              <a:gd name="T27" fmla="*/ 124 h 336"/>
              <a:gd name="T28" fmla="*/ 266 w 591"/>
              <a:gd name="T29" fmla="*/ 111 h 336"/>
              <a:gd name="T30" fmla="*/ 321 w 591"/>
              <a:gd name="T31" fmla="*/ 111 h 336"/>
              <a:gd name="T32" fmla="*/ 328 w 591"/>
              <a:gd name="T33" fmla="*/ 96 h 336"/>
              <a:gd name="T34" fmla="*/ 345 w 591"/>
              <a:gd name="T35" fmla="*/ 93 h 336"/>
              <a:gd name="T36" fmla="*/ 437 w 591"/>
              <a:gd name="T37" fmla="*/ 61 h 336"/>
              <a:gd name="T38" fmla="*/ 469 w 591"/>
              <a:gd name="T39" fmla="*/ 88 h 336"/>
              <a:gd name="T40" fmla="*/ 551 w 591"/>
              <a:gd name="T41" fmla="*/ 83 h 336"/>
              <a:gd name="T42" fmla="*/ 568 w 591"/>
              <a:gd name="T43" fmla="*/ 101 h 336"/>
              <a:gd name="T44" fmla="*/ 590 w 591"/>
              <a:gd name="T45" fmla="*/ 138 h 336"/>
              <a:gd name="T46" fmla="*/ 301 w 591"/>
              <a:gd name="T47" fmla="*/ 199 h 336"/>
              <a:gd name="T48" fmla="*/ 245 w 591"/>
              <a:gd name="T49" fmla="*/ 335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1" h="336">
                <a:moveTo>
                  <a:pt x="245" y="335"/>
                </a:moveTo>
                <a:lnTo>
                  <a:pt x="206" y="213"/>
                </a:lnTo>
                <a:lnTo>
                  <a:pt x="170" y="213"/>
                </a:lnTo>
                <a:lnTo>
                  <a:pt x="5" y="178"/>
                </a:lnTo>
                <a:lnTo>
                  <a:pt x="0" y="163"/>
                </a:lnTo>
                <a:lnTo>
                  <a:pt x="0" y="158"/>
                </a:lnTo>
                <a:lnTo>
                  <a:pt x="10" y="142"/>
                </a:lnTo>
                <a:lnTo>
                  <a:pt x="190" y="0"/>
                </a:lnTo>
                <a:lnTo>
                  <a:pt x="222" y="13"/>
                </a:lnTo>
                <a:lnTo>
                  <a:pt x="191" y="69"/>
                </a:lnTo>
                <a:lnTo>
                  <a:pt x="186" y="88"/>
                </a:lnTo>
                <a:lnTo>
                  <a:pt x="191" y="83"/>
                </a:lnTo>
                <a:lnTo>
                  <a:pt x="206" y="83"/>
                </a:lnTo>
                <a:lnTo>
                  <a:pt x="256" y="124"/>
                </a:lnTo>
                <a:lnTo>
                  <a:pt x="266" y="111"/>
                </a:lnTo>
                <a:lnTo>
                  <a:pt x="321" y="111"/>
                </a:lnTo>
                <a:lnTo>
                  <a:pt x="328" y="96"/>
                </a:lnTo>
                <a:lnTo>
                  <a:pt x="345" y="93"/>
                </a:lnTo>
                <a:lnTo>
                  <a:pt x="437" y="61"/>
                </a:lnTo>
                <a:lnTo>
                  <a:pt x="469" y="88"/>
                </a:lnTo>
                <a:lnTo>
                  <a:pt x="551" y="83"/>
                </a:lnTo>
                <a:lnTo>
                  <a:pt x="568" y="101"/>
                </a:lnTo>
                <a:lnTo>
                  <a:pt x="590" y="138"/>
                </a:lnTo>
                <a:lnTo>
                  <a:pt x="301" y="199"/>
                </a:lnTo>
                <a:lnTo>
                  <a:pt x="245" y="335"/>
                </a:lnTo>
              </a:path>
            </a:pathLst>
          </a:custGeom>
          <a:solidFill>
            <a:srgbClr val="00B050"/>
          </a:solidFill>
          <a:ln w="25400" cap="rnd" cmpd="sng">
            <a:solidFill>
              <a:srgbClr val="000000"/>
            </a:solidFill>
            <a:prstDash val="solid"/>
            <a:round/>
            <a:headEnd/>
            <a:tailEnd/>
          </a:ln>
          <a:effectLst/>
        </p:spPr>
        <p:txBody>
          <a:bodyPr/>
          <a:lstStyle/>
          <a:p>
            <a:endParaRPr lang="en-US" dirty="0"/>
          </a:p>
        </p:txBody>
      </p:sp>
      <p:sp>
        <p:nvSpPr>
          <p:cNvPr id="3105" name="Freeform 33"/>
          <p:cNvSpPr>
            <a:spLocks/>
          </p:cNvSpPr>
          <p:nvPr/>
        </p:nvSpPr>
        <p:spPr bwMode="auto">
          <a:xfrm>
            <a:off x="5082441" y="1894391"/>
            <a:ext cx="871537" cy="914400"/>
          </a:xfrm>
          <a:custGeom>
            <a:avLst/>
            <a:gdLst>
              <a:gd name="T0" fmla="*/ 50 w 549"/>
              <a:gd name="T1" fmla="*/ 32 h 576"/>
              <a:gd name="T2" fmla="*/ 50 w 549"/>
              <a:gd name="T3" fmla="*/ 66 h 576"/>
              <a:gd name="T4" fmla="*/ 54 w 549"/>
              <a:gd name="T5" fmla="*/ 115 h 576"/>
              <a:gd name="T6" fmla="*/ 0 w 549"/>
              <a:gd name="T7" fmla="*/ 182 h 576"/>
              <a:gd name="T8" fmla="*/ 11 w 549"/>
              <a:gd name="T9" fmla="*/ 305 h 576"/>
              <a:gd name="T10" fmla="*/ 165 w 549"/>
              <a:gd name="T11" fmla="*/ 394 h 576"/>
              <a:gd name="T12" fmla="*/ 168 w 549"/>
              <a:gd name="T13" fmla="*/ 428 h 576"/>
              <a:gd name="T14" fmla="*/ 197 w 549"/>
              <a:gd name="T15" fmla="*/ 538 h 576"/>
              <a:gd name="T16" fmla="*/ 243 w 549"/>
              <a:gd name="T17" fmla="*/ 575 h 576"/>
              <a:gd name="T18" fmla="*/ 519 w 549"/>
              <a:gd name="T19" fmla="*/ 538 h 576"/>
              <a:gd name="T20" fmla="*/ 493 w 549"/>
              <a:gd name="T21" fmla="*/ 441 h 576"/>
              <a:gd name="T22" fmla="*/ 548 w 549"/>
              <a:gd name="T23" fmla="*/ 167 h 576"/>
              <a:gd name="T24" fmla="*/ 488 w 549"/>
              <a:gd name="T25" fmla="*/ 278 h 576"/>
              <a:gd name="T26" fmla="*/ 476 w 549"/>
              <a:gd name="T27" fmla="*/ 251 h 576"/>
              <a:gd name="T28" fmla="*/ 481 w 549"/>
              <a:gd name="T29" fmla="*/ 223 h 576"/>
              <a:gd name="T30" fmla="*/ 442 w 549"/>
              <a:gd name="T31" fmla="*/ 100 h 576"/>
              <a:gd name="T32" fmla="*/ 406 w 549"/>
              <a:gd name="T33" fmla="*/ 100 h 576"/>
              <a:gd name="T34" fmla="*/ 241 w 549"/>
              <a:gd name="T35" fmla="*/ 66 h 576"/>
              <a:gd name="T36" fmla="*/ 235 w 549"/>
              <a:gd name="T37" fmla="*/ 52 h 576"/>
              <a:gd name="T38" fmla="*/ 235 w 549"/>
              <a:gd name="T39" fmla="*/ 45 h 576"/>
              <a:gd name="T40" fmla="*/ 169 w 549"/>
              <a:gd name="T41" fmla="*/ 30 h 576"/>
              <a:gd name="T42" fmla="*/ 162 w 549"/>
              <a:gd name="T43" fmla="*/ 0 h 576"/>
              <a:gd name="T44" fmla="*/ 70 w 549"/>
              <a:gd name="T45" fmla="*/ 27 h 576"/>
              <a:gd name="T46" fmla="*/ 50 w 549"/>
              <a:gd name="T47" fmla="*/ 32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9" h="576">
                <a:moveTo>
                  <a:pt x="50" y="32"/>
                </a:moveTo>
                <a:lnTo>
                  <a:pt x="50" y="66"/>
                </a:lnTo>
                <a:lnTo>
                  <a:pt x="54" y="115"/>
                </a:lnTo>
                <a:lnTo>
                  <a:pt x="0" y="182"/>
                </a:lnTo>
                <a:lnTo>
                  <a:pt x="11" y="305"/>
                </a:lnTo>
                <a:lnTo>
                  <a:pt x="165" y="394"/>
                </a:lnTo>
                <a:lnTo>
                  <a:pt x="168" y="428"/>
                </a:lnTo>
                <a:lnTo>
                  <a:pt x="197" y="538"/>
                </a:lnTo>
                <a:lnTo>
                  <a:pt x="243" y="575"/>
                </a:lnTo>
                <a:lnTo>
                  <a:pt x="519" y="538"/>
                </a:lnTo>
                <a:lnTo>
                  <a:pt x="493" y="441"/>
                </a:lnTo>
                <a:lnTo>
                  <a:pt x="548" y="167"/>
                </a:lnTo>
                <a:lnTo>
                  <a:pt x="488" y="278"/>
                </a:lnTo>
                <a:lnTo>
                  <a:pt x="476" y="251"/>
                </a:lnTo>
                <a:lnTo>
                  <a:pt x="481" y="223"/>
                </a:lnTo>
                <a:lnTo>
                  <a:pt x="442" y="100"/>
                </a:lnTo>
                <a:lnTo>
                  <a:pt x="406" y="100"/>
                </a:lnTo>
                <a:lnTo>
                  <a:pt x="241" y="66"/>
                </a:lnTo>
                <a:lnTo>
                  <a:pt x="235" y="52"/>
                </a:lnTo>
                <a:lnTo>
                  <a:pt x="235" y="45"/>
                </a:lnTo>
                <a:lnTo>
                  <a:pt x="169" y="30"/>
                </a:lnTo>
                <a:lnTo>
                  <a:pt x="162" y="0"/>
                </a:lnTo>
                <a:lnTo>
                  <a:pt x="70" y="27"/>
                </a:lnTo>
                <a:lnTo>
                  <a:pt x="50" y="32"/>
                </a:lnTo>
              </a:path>
            </a:pathLst>
          </a:custGeom>
          <a:solidFill>
            <a:srgbClr val="00B050"/>
          </a:solidFill>
          <a:ln w="25400" cap="rnd" cmpd="sng">
            <a:solidFill>
              <a:srgbClr val="000000"/>
            </a:solidFill>
            <a:prstDash val="solid"/>
            <a:round/>
            <a:headEnd/>
            <a:tailEnd/>
          </a:ln>
          <a:effectLst/>
        </p:spPr>
        <p:txBody>
          <a:bodyPr/>
          <a:lstStyle/>
          <a:p>
            <a:endParaRPr lang="en-US" dirty="0"/>
          </a:p>
        </p:txBody>
      </p:sp>
      <p:sp>
        <p:nvSpPr>
          <p:cNvPr id="3106" name="Freeform 34"/>
          <p:cNvSpPr>
            <a:spLocks/>
          </p:cNvSpPr>
          <p:nvPr/>
        </p:nvSpPr>
        <p:spPr bwMode="auto">
          <a:xfrm>
            <a:off x="5369778" y="2750054"/>
            <a:ext cx="712788" cy="1138237"/>
          </a:xfrm>
          <a:custGeom>
            <a:avLst/>
            <a:gdLst>
              <a:gd name="T0" fmla="*/ 298 w 449"/>
              <a:gd name="T1" fmla="*/ 691 h 717"/>
              <a:gd name="T2" fmla="*/ 263 w 449"/>
              <a:gd name="T3" fmla="*/ 691 h 717"/>
              <a:gd name="T4" fmla="*/ 260 w 449"/>
              <a:gd name="T5" fmla="*/ 664 h 717"/>
              <a:gd name="T6" fmla="*/ 243 w 449"/>
              <a:gd name="T7" fmla="*/ 636 h 717"/>
              <a:gd name="T8" fmla="*/ 165 w 449"/>
              <a:gd name="T9" fmla="*/ 564 h 717"/>
              <a:gd name="T10" fmla="*/ 175 w 449"/>
              <a:gd name="T11" fmla="*/ 517 h 717"/>
              <a:gd name="T12" fmla="*/ 160 w 449"/>
              <a:gd name="T13" fmla="*/ 458 h 717"/>
              <a:gd name="T14" fmla="*/ 117 w 449"/>
              <a:gd name="T15" fmla="*/ 471 h 717"/>
              <a:gd name="T16" fmla="*/ 28 w 449"/>
              <a:gd name="T17" fmla="*/ 380 h 717"/>
              <a:gd name="T18" fmla="*/ 0 w 449"/>
              <a:gd name="T19" fmla="*/ 332 h 717"/>
              <a:gd name="T20" fmla="*/ 7 w 449"/>
              <a:gd name="T21" fmla="*/ 302 h 717"/>
              <a:gd name="T22" fmla="*/ 50 w 449"/>
              <a:gd name="T23" fmla="*/ 211 h 717"/>
              <a:gd name="T24" fmla="*/ 40 w 449"/>
              <a:gd name="T25" fmla="*/ 177 h 717"/>
              <a:gd name="T26" fmla="*/ 100 w 449"/>
              <a:gd name="T27" fmla="*/ 136 h 717"/>
              <a:gd name="T28" fmla="*/ 107 w 449"/>
              <a:gd name="T29" fmla="*/ 73 h 717"/>
              <a:gd name="T30" fmla="*/ 88 w 449"/>
              <a:gd name="T31" fmla="*/ 62 h 717"/>
              <a:gd name="T32" fmla="*/ 63 w 449"/>
              <a:gd name="T33" fmla="*/ 36 h 717"/>
              <a:gd name="T34" fmla="*/ 339 w 449"/>
              <a:gd name="T35" fmla="*/ 0 h 717"/>
              <a:gd name="T36" fmla="*/ 339 w 449"/>
              <a:gd name="T37" fmla="*/ 7 h 717"/>
              <a:gd name="T38" fmla="*/ 359 w 449"/>
              <a:gd name="T39" fmla="*/ 73 h 717"/>
              <a:gd name="T40" fmla="*/ 371 w 449"/>
              <a:gd name="T41" fmla="*/ 80 h 717"/>
              <a:gd name="T42" fmla="*/ 425 w 449"/>
              <a:gd name="T43" fmla="*/ 403 h 717"/>
              <a:gd name="T44" fmla="*/ 425 w 449"/>
              <a:gd name="T45" fmla="*/ 426 h 717"/>
              <a:gd name="T46" fmla="*/ 448 w 449"/>
              <a:gd name="T47" fmla="*/ 453 h 717"/>
              <a:gd name="T48" fmla="*/ 402 w 449"/>
              <a:gd name="T49" fmla="*/ 597 h 717"/>
              <a:gd name="T50" fmla="*/ 371 w 449"/>
              <a:gd name="T51" fmla="*/ 704 h 717"/>
              <a:gd name="T52" fmla="*/ 321 w 449"/>
              <a:gd name="T53" fmla="*/ 672 h 717"/>
              <a:gd name="T54" fmla="*/ 295 w 449"/>
              <a:gd name="T55" fmla="*/ 716 h 717"/>
              <a:gd name="T56" fmla="*/ 298 w 449"/>
              <a:gd name="T57" fmla="*/ 691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49" h="717">
                <a:moveTo>
                  <a:pt x="298" y="691"/>
                </a:moveTo>
                <a:lnTo>
                  <a:pt x="263" y="691"/>
                </a:lnTo>
                <a:lnTo>
                  <a:pt x="260" y="664"/>
                </a:lnTo>
                <a:lnTo>
                  <a:pt x="243" y="636"/>
                </a:lnTo>
                <a:lnTo>
                  <a:pt x="165" y="564"/>
                </a:lnTo>
                <a:lnTo>
                  <a:pt x="175" y="517"/>
                </a:lnTo>
                <a:lnTo>
                  <a:pt x="160" y="458"/>
                </a:lnTo>
                <a:lnTo>
                  <a:pt x="117" y="471"/>
                </a:lnTo>
                <a:lnTo>
                  <a:pt x="28" y="380"/>
                </a:lnTo>
                <a:lnTo>
                  <a:pt x="0" y="332"/>
                </a:lnTo>
                <a:lnTo>
                  <a:pt x="7" y="302"/>
                </a:lnTo>
                <a:lnTo>
                  <a:pt x="50" y="211"/>
                </a:lnTo>
                <a:lnTo>
                  <a:pt x="40" y="177"/>
                </a:lnTo>
                <a:lnTo>
                  <a:pt x="100" y="136"/>
                </a:lnTo>
                <a:lnTo>
                  <a:pt x="107" y="73"/>
                </a:lnTo>
                <a:lnTo>
                  <a:pt x="88" y="62"/>
                </a:lnTo>
                <a:lnTo>
                  <a:pt x="63" y="36"/>
                </a:lnTo>
                <a:lnTo>
                  <a:pt x="339" y="0"/>
                </a:lnTo>
                <a:lnTo>
                  <a:pt x="339" y="7"/>
                </a:lnTo>
                <a:lnTo>
                  <a:pt x="359" y="73"/>
                </a:lnTo>
                <a:lnTo>
                  <a:pt x="371" y="80"/>
                </a:lnTo>
                <a:lnTo>
                  <a:pt x="425" y="403"/>
                </a:lnTo>
                <a:lnTo>
                  <a:pt x="425" y="426"/>
                </a:lnTo>
                <a:lnTo>
                  <a:pt x="448" y="453"/>
                </a:lnTo>
                <a:lnTo>
                  <a:pt x="402" y="597"/>
                </a:lnTo>
                <a:lnTo>
                  <a:pt x="371" y="704"/>
                </a:lnTo>
                <a:lnTo>
                  <a:pt x="321" y="672"/>
                </a:lnTo>
                <a:lnTo>
                  <a:pt x="295" y="716"/>
                </a:lnTo>
                <a:lnTo>
                  <a:pt x="298" y="691"/>
                </a:lnTo>
              </a:path>
            </a:pathLst>
          </a:custGeom>
          <a:solidFill>
            <a:srgbClr val="00B050"/>
          </a:solidFill>
          <a:ln w="25400" cap="rnd" cmpd="sng">
            <a:solidFill>
              <a:srgbClr val="000000"/>
            </a:solidFill>
            <a:prstDash val="solid"/>
            <a:round/>
            <a:headEnd/>
            <a:tailEnd/>
          </a:ln>
          <a:effectLst/>
        </p:spPr>
        <p:txBody>
          <a:bodyPr/>
          <a:lstStyle/>
          <a:p>
            <a:endParaRPr lang="en-US" dirty="0"/>
          </a:p>
        </p:txBody>
      </p:sp>
      <p:sp>
        <p:nvSpPr>
          <p:cNvPr id="3107" name="Freeform 35"/>
          <p:cNvSpPr>
            <a:spLocks/>
          </p:cNvSpPr>
          <p:nvPr/>
        </p:nvSpPr>
        <p:spPr bwMode="auto">
          <a:xfrm>
            <a:off x="5101491" y="4724904"/>
            <a:ext cx="954087" cy="788987"/>
          </a:xfrm>
          <a:custGeom>
            <a:avLst/>
            <a:gdLst>
              <a:gd name="T0" fmla="*/ 0 w 601"/>
              <a:gd name="T1" fmla="*/ 19 h 497"/>
              <a:gd name="T2" fmla="*/ 305 w 601"/>
              <a:gd name="T3" fmla="*/ 0 h 497"/>
              <a:gd name="T4" fmla="*/ 328 w 601"/>
              <a:gd name="T5" fmla="*/ 100 h 497"/>
              <a:gd name="T6" fmla="*/ 281 w 601"/>
              <a:gd name="T7" fmla="*/ 251 h 497"/>
              <a:gd name="T8" fmla="*/ 483 w 601"/>
              <a:gd name="T9" fmla="*/ 231 h 497"/>
              <a:gd name="T10" fmla="*/ 483 w 601"/>
              <a:gd name="T11" fmla="*/ 271 h 497"/>
              <a:gd name="T12" fmla="*/ 532 w 601"/>
              <a:gd name="T13" fmla="*/ 346 h 497"/>
              <a:gd name="T14" fmla="*/ 536 w 601"/>
              <a:gd name="T15" fmla="*/ 350 h 497"/>
              <a:gd name="T16" fmla="*/ 579 w 601"/>
              <a:gd name="T17" fmla="*/ 332 h 497"/>
              <a:gd name="T18" fmla="*/ 536 w 601"/>
              <a:gd name="T19" fmla="*/ 408 h 497"/>
              <a:gd name="T20" fmla="*/ 600 w 601"/>
              <a:gd name="T21" fmla="*/ 464 h 497"/>
              <a:gd name="T22" fmla="*/ 577 w 601"/>
              <a:gd name="T23" fmla="*/ 496 h 497"/>
              <a:gd name="T24" fmla="*/ 489 w 601"/>
              <a:gd name="T25" fmla="*/ 431 h 497"/>
              <a:gd name="T26" fmla="*/ 483 w 601"/>
              <a:gd name="T27" fmla="*/ 477 h 497"/>
              <a:gd name="T28" fmla="*/ 429 w 601"/>
              <a:gd name="T29" fmla="*/ 470 h 497"/>
              <a:gd name="T30" fmla="*/ 423 w 601"/>
              <a:gd name="T31" fmla="*/ 496 h 497"/>
              <a:gd name="T32" fmla="*/ 251 w 601"/>
              <a:gd name="T33" fmla="*/ 416 h 497"/>
              <a:gd name="T34" fmla="*/ 258 w 601"/>
              <a:gd name="T35" fmla="*/ 431 h 497"/>
              <a:gd name="T36" fmla="*/ 189 w 601"/>
              <a:gd name="T37" fmla="*/ 450 h 497"/>
              <a:gd name="T38" fmla="*/ 189 w 601"/>
              <a:gd name="T39" fmla="*/ 436 h 497"/>
              <a:gd name="T40" fmla="*/ 43 w 601"/>
              <a:gd name="T41" fmla="*/ 424 h 497"/>
              <a:gd name="T42" fmla="*/ 35 w 601"/>
              <a:gd name="T43" fmla="*/ 346 h 497"/>
              <a:gd name="T44" fmla="*/ 64 w 601"/>
              <a:gd name="T45" fmla="*/ 318 h 497"/>
              <a:gd name="T46" fmla="*/ 52 w 601"/>
              <a:gd name="T47" fmla="*/ 171 h 497"/>
              <a:gd name="T48" fmla="*/ 15 w 601"/>
              <a:gd name="T49" fmla="*/ 153 h 497"/>
              <a:gd name="T50" fmla="*/ 0 w 601"/>
              <a:gd name="T51" fmla="*/ 1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01" h="497">
                <a:moveTo>
                  <a:pt x="0" y="19"/>
                </a:moveTo>
                <a:lnTo>
                  <a:pt x="305" y="0"/>
                </a:lnTo>
                <a:lnTo>
                  <a:pt x="328" y="100"/>
                </a:lnTo>
                <a:lnTo>
                  <a:pt x="281" y="251"/>
                </a:lnTo>
                <a:lnTo>
                  <a:pt x="483" y="231"/>
                </a:lnTo>
                <a:lnTo>
                  <a:pt x="483" y="271"/>
                </a:lnTo>
                <a:lnTo>
                  <a:pt x="532" y="346"/>
                </a:lnTo>
                <a:lnTo>
                  <a:pt x="536" y="350"/>
                </a:lnTo>
                <a:lnTo>
                  <a:pt x="579" y="332"/>
                </a:lnTo>
                <a:lnTo>
                  <a:pt x="536" y="408"/>
                </a:lnTo>
                <a:lnTo>
                  <a:pt x="600" y="464"/>
                </a:lnTo>
                <a:lnTo>
                  <a:pt x="577" y="496"/>
                </a:lnTo>
                <a:lnTo>
                  <a:pt x="489" y="431"/>
                </a:lnTo>
                <a:lnTo>
                  <a:pt x="483" y="477"/>
                </a:lnTo>
                <a:lnTo>
                  <a:pt x="429" y="470"/>
                </a:lnTo>
                <a:lnTo>
                  <a:pt x="423" y="496"/>
                </a:lnTo>
                <a:lnTo>
                  <a:pt x="251" y="416"/>
                </a:lnTo>
                <a:lnTo>
                  <a:pt x="258" y="431"/>
                </a:lnTo>
                <a:lnTo>
                  <a:pt x="189" y="450"/>
                </a:lnTo>
                <a:lnTo>
                  <a:pt x="189" y="436"/>
                </a:lnTo>
                <a:lnTo>
                  <a:pt x="43" y="424"/>
                </a:lnTo>
                <a:lnTo>
                  <a:pt x="35" y="346"/>
                </a:lnTo>
                <a:lnTo>
                  <a:pt x="64" y="318"/>
                </a:lnTo>
                <a:lnTo>
                  <a:pt x="52" y="171"/>
                </a:lnTo>
                <a:lnTo>
                  <a:pt x="15" y="153"/>
                </a:lnTo>
                <a:lnTo>
                  <a:pt x="0" y="19"/>
                </a:lnTo>
              </a:path>
            </a:pathLst>
          </a:custGeom>
          <a:solidFill>
            <a:srgbClr val="00B050"/>
          </a:solidFill>
          <a:ln w="25400" cap="rnd" cmpd="sng">
            <a:solidFill>
              <a:srgbClr val="000000"/>
            </a:solidFill>
            <a:prstDash val="solid"/>
            <a:round/>
            <a:headEnd/>
            <a:tailEnd/>
          </a:ln>
          <a:effectLst/>
        </p:spPr>
        <p:txBody>
          <a:bodyPr/>
          <a:lstStyle/>
          <a:p>
            <a:endParaRPr lang="en-US" dirty="0"/>
          </a:p>
        </p:txBody>
      </p:sp>
      <p:sp>
        <p:nvSpPr>
          <p:cNvPr id="3108" name="Freeform 36"/>
          <p:cNvSpPr>
            <a:spLocks/>
          </p:cNvSpPr>
          <p:nvPr/>
        </p:nvSpPr>
        <p:spPr bwMode="auto">
          <a:xfrm>
            <a:off x="4404578" y="1495929"/>
            <a:ext cx="1065213" cy="1168400"/>
          </a:xfrm>
          <a:custGeom>
            <a:avLst/>
            <a:gdLst>
              <a:gd name="T0" fmla="*/ 501 w 671"/>
              <a:gd name="T1" fmla="*/ 278 h 736"/>
              <a:gd name="T2" fmla="*/ 670 w 671"/>
              <a:gd name="T3" fmla="*/ 86 h 736"/>
              <a:gd name="T4" fmla="*/ 670 w 671"/>
              <a:gd name="T5" fmla="*/ 79 h 736"/>
              <a:gd name="T6" fmla="*/ 571 w 671"/>
              <a:gd name="T7" fmla="*/ 73 h 736"/>
              <a:gd name="T8" fmla="*/ 527 w 671"/>
              <a:gd name="T9" fmla="*/ 86 h 736"/>
              <a:gd name="T10" fmla="*/ 375 w 671"/>
              <a:gd name="T11" fmla="*/ 24 h 736"/>
              <a:gd name="T12" fmla="*/ 309 w 671"/>
              <a:gd name="T13" fmla="*/ 45 h 736"/>
              <a:gd name="T14" fmla="*/ 233 w 671"/>
              <a:gd name="T15" fmla="*/ 24 h 736"/>
              <a:gd name="T16" fmla="*/ 214 w 671"/>
              <a:gd name="T17" fmla="*/ 0 h 736"/>
              <a:gd name="T18" fmla="*/ 54 w 671"/>
              <a:gd name="T19" fmla="*/ 7 h 736"/>
              <a:gd name="T20" fmla="*/ 0 w 671"/>
              <a:gd name="T21" fmla="*/ 10 h 736"/>
              <a:gd name="T22" fmla="*/ 0 w 671"/>
              <a:gd name="T23" fmla="*/ 23 h 736"/>
              <a:gd name="T24" fmla="*/ 16 w 671"/>
              <a:gd name="T25" fmla="*/ 154 h 736"/>
              <a:gd name="T26" fmla="*/ 40 w 671"/>
              <a:gd name="T27" fmla="*/ 201 h 736"/>
              <a:gd name="T28" fmla="*/ 89 w 671"/>
              <a:gd name="T29" fmla="*/ 414 h 736"/>
              <a:gd name="T30" fmla="*/ 60 w 671"/>
              <a:gd name="T31" fmla="*/ 454 h 736"/>
              <a:gd name="T32" fmla="*/ 100 w 671"/>
              <a:gd name="T33" fmla="*/ 496 h 736"/>
              <a:gd name="T34" fmla="*/ 112 w 671"/>
              <a:gd name="T35" fmla="*/ 728 h 736"/>
              <a:gd name="T36" fmla="*/ 118 w 671"/>
              <a:gd name="T37" fmla="*/ 735 h 736"/>
              <a:gd name="T38" fmla="*/ 598 w 671"/>
              <a:gd name="T39" fmla="*/ 679 h 736"/>
              <a:gd name="T40" fmla="*/ 594 w 671"/>
              <a:gd name="T41" fmla="*/ 645 h 736"/>
              <a:gd name="T42" fmla="*/ 440 w 671"/>
              <a:gd name="T43" fmla="*/ 556 h 736"/>
              <a:gd name="T44" fmla="*/ 428 w 671"/>
              <a:gd name="T45" fmla="*/ 433 h 736"/>
              <a:gd name="T46" fmla="*/ 483 w 671"/>
              <a:gd name="T47" fmla="*/ 366 h 736"/>
              <a:gd name="T48" fmla="*/ 479 w 671"/>
              <a:gd name="T49" fmla="*/ 318 h 736"/>
              <a:gd name="T50" fmla="*/ 479 w 671"/>
              <a:gd name="T51" fmla="*/ 283 h 736"/>
              <a:gd name="T52" fmla="*/ 501 w 671"/>
              <a:gd name="T53" fmla="*/ 278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71" h="736">
                <a:moveTo>
                  <a:pt x="501" y="278"/>
                </a:moveTo>
                <a:lnTo>
                  <a:pt x="670" y="86"/>
                </a:lnTo>
                <a:lnTo>
                  <a:pt x="670" y="79"/>
                </a:lnTo>
                <a:lnTo>
                  <a:pt x="571" y="73"/>
                </a:lnTo>
                <a:lnTo>
                  <a:pt x="527" y="86"/>
                </a:lnTo>
                <a:lnTo>
                  <a:pt x="375" y="24"/>
                </a:lnTo>
                <a:lnTo>
                  <a:pt x="309" y="45"/>
                </a:lnTo>
                <a:lnTo>
                  <a:pt x="233" y="24"/>
                </a:lnTo>
                <a:lnTo>
                  <a:pt x="214" y="0"/>
                </a:lnTo>
                <a:lnTo>
                  <a:pt x="54" y="7"/>
                </a:lnTo>
                <a:lnTo>
                  <a:pt x="0" y="10"/>
                </a:lnTo>
                <a:lnTo>
                  <a:pt x="0" y="23"/>
                </a:lnTo>
                <a:lnTo>
                  <a:pt x="16" y="154"/>
                </a:lnTo>
                <a:lnTo>
                  <a:pt x="40" y="201"/>
                </a:lnTo>
                <a:lnTo>
                  <a:pt x="89" y="414"/>
                </a:lnTo>
                <a:lnTo>
                  <a:pt x="60" y="454"/>
                </a:lnTo>
                <a:lnTo>
                  <a:pt x="100" y="496"/>
                </a:lnTo>
                <a:lnTo>
                  <a:pt x="112" y="728"/>
                </a:lnTo>
                <a:lnTo>
                  <a:pt x="118" y="735"/>
                </a:lnTo>
                <a:lnTo>
                  <a:pt x="598" y="679"/>
                </a:lnTo>
                <a:lnTo>
                  <a:pt x="594" y="645"/>
                </a:lnTo>
                <a:lnTo>
                  <a:pt x="440" y="556"/>
                </a:lnTo>
                <a:lnTo>
                  <a:pt x="428" y="433"/>
                </a:lnTo>
                <a:lnTo>
                  <a:pt x="483" y="366"/>
                </a:lnTo>
                <a:lnTo>
                  <a:pt x="479" y="318"/>
                </a:lnTo>
                <a:lnTo>
                  <a:pt x="479" y="283"/>
                </a:lnTo>
                <a:lnTo>
                  <a:pt x="501" y="278"/>
                </a:lnTo>
              </a:path>
            </a:pathLst>
          </a:custGeom>
          <a:solidFill>
            <a:srgbClr val="00B050"/>
          </a:solidFill>
          <a:ln w="25400" cap="rnd" cmpd="sng">
            <a:solidFill>
              <a:srgbClr val="000000"/>
            </a:solidFill>
            <a:prstDash val="solid"/>
            <a:round/>
            <a:headEnd/>
            <a:tailEnd/>
          </a:ln>
          <a:effectLst/>
        </p:spPr>
        <p:txBody>
          <a:bodyPr/>
          <a:lstStyle/>
          <a:p>
            <a:endParaRPr lang="en-US" dirty="0"/>
          </a:p>
        </p:txBody>
      </p:sp>
      <p:sp>
        <p:nvSpPr>
          <p:cNvPr id="3109" name="Freeform 37"/>
          <p:cNvSpPr>
            <a:spLocks/>
          </p:cNvSpPr>
          <p:nvPr/>
        </p:nvSpPr>
        <p:spPr bwMode="auto">
          <a:xfrm>
            <a:off x="4545866" y="2573841"/>
            <a:ext cx="995362" cy="673100"/>
          </a:xfrm>
          <a:custGeom>
            <a:avLst/>
            <a:gdLst>
              <a:gd name="T0" fmla="*/ 23 w 627"/>
              <a:gd name="T1" fmla="*/ 50 h 424"/>
              <a:gd name="T2" fmla="*/ 0 w 627"/>
              <a:gd name="T3" fmla="*/ 63 h 424"/>
              <a:gd name="T4" fmla="*/ 7 w 627"/>
              <a:gd name="T5" fmla="*/ 159 h 424"/>
              <a:gd name="T6" fmla="*/ 17 w 627"/>
              <a:gd name="T7" fmla="*/ 202 h 424"/>
              <a:gd name="T8" fmla="*/ 87 w 627"/>
              <a:gd name="T9" fmla="*/ 369 h 424"/>
              <a:gd name="T10" fmla="*/ 94 w 627"/>
              <a:gd name="T11" fmla="*/ 403 h 424"/>
              <a:gd name="T12" fmla="*/ 102 w 627"/>
              <a:gd name="T13" fmla="*/ 423 h 424"/>
              <a:gd name="T14" fmla="*/ 503 w 627"/>
              <a:gd name="T15" fmla="*/ 395 h 424"/>
              <a:gd name="T16" fmla="*/ 525 w 627"/>
              <a:gd name="T17" fmla="*/ 413 h 424"/>
              <a:gd name="T18" fmla="*/ 567 w 627"/>
              <a:gd name="T19" fmla="*/ 322 h 424"/>
              <a:gd name="T20" fmla="*/ 557 w 627"/>
              <a:gd name="T21" fmla="*/ 288 h 424"/>
              <a:gd name="T22" fmla="*/ 618 w 627"/>
              <a:gd name="T23" fmla="*/ 248 h 424"/>
              <a:gd name="T24" fmla="*/ 626 w 627"/>
              <a:gd name="T25" fmla="*/ 184 h 424"/>
              <a:gd name="T26" fmla="*/ 606 w 627"/>
              <a:gd name="T27" fmla="*/ 173 h 424"/>
              <a:gd name="T28" fmla="*/ 578 w 627"/>
              <a:gd name="T29" fmla="*/ 147 h 424"/>
              <a:gd name="T30" fmla="*/ 534 w 627"/>
              <a:gd name="T31" fmla="*/ 108 h 424"/>
              <a:gd name="T32" fmla="*/ 507 w 627"/>
              <a:gd name="T33" fmla="*/ 0 h 424"/>
              <a:gd name="T34" fmla="*/ 28 w 627"/>
              <a:gd name="T35" fmla="*/ 55 h 424"/>
              <a:gd name="T36" fmla="*/ 23 w 627"/>
              <a:gd name="T37" fmla="*/ 5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7" h="424">
                <a:moveTo>
                  <a:pt x="23" y="50"/>
                </a:moveTo>
                <a:lnTo>
                  <a:pt x="0" y="63"/>
                </a:lnTo>
                <a:lnTo>
                  <a:pt x="7" y="159"/>
                </a:lnTo>
                <a:lnTo>
                  <a:pt x="17" y="202"/>
                </a:lnTo>
                <a:lnTo>
                  <a:pt x="87" y="369"/>
                </a:lnTo>
                <a:lnTo>
                  <a:pt x="94" y="403"/>
                </a:lnTo>
                <a:lnTo>
                  <a:pt x="102" y="423"/>
                </a:lnTo>
                <a:lnTo>
                  <a:pt x="503" y="395"/>
                </a:lnTo>
                <a:lnTo>
                  <a:pt x="525" y="413"/>
                </a:lnTo>
                <a:lnTo>
                  <a:pt x="567" y="322"/>
                </a:lnTo>
                <a:lnTo>
                  <a:pt x="557" y="288"/>
                </a:lnTo>
                <a:lnTo>
                  <a:pt x="618" y="248"/>
                </a:lnTo>
                <a:lnTo>
                  <a:pt x="626" y="184"/>
                </a:lnTo>
                <a:lnTo>
                  <a:pt x="606" y="173"/>
                </a:lnTo>
                <a:lnTo>
                  <a:pt x="578" y="147"/>
                </a:lnTo>
                <a:lnTo>
                  <a:pt x="534" y="108"/>
                </a:lnTo>
                <a:lnTo>
                  <a:pt x="507" y="0"/>
                </a:lnTo>
                <a:lnTo>
                  <a:pt x="28" y="55"/>
                </a:lnTo>
                <a:lnTo>
                  <a:pt x="23" y="50"/>
                </a:lnTo>
              </a:path>
            </a:pathLst>
          </a:custGeom>
          <a:solidFill>
            <a:srgbClr val="00B050"/>
          </a:solidFill>
          <a:ln w="25400" cap="rnd" cmpd="sng">
            <a:solidFill>
              <a:srgbClr val="000000"/>
            </a:solidFill>
            <a:prstDash val="solid"/>
            <a:round/>
            <a:headEnd/>
            <a:tailEnd/>
          </a:ln>
          <a:effectLst/>
        </p:spPr>
        <p:txBody>
          <a:bodyPr/>
          <a:lstStyle/>
          <a:p>
            <a:endParaRPr lang="en-US" dirty="0"/>
          </a:p>
        </p:txBody>
      </p:sp>
      <p:sp>
        <p:nvSpPr>
          <p:cNvPr id="3110" name="Freeform 38"/>
          <p:cNvSpPr>
            <a:spLocks/>
          </p:cNvSpPr>
          <p:nvPr/>
        </p:nvSpPr>
        <p:spPr bwMode="auto">
          <a:xfrm>
            <a:off x="4707791" y="3200904"/>
            <a:ext cx="1138237" cy="901700"/>
          </a:xfrm>
          <a:custGeom>
            <a:avLst/>
            <a:gdLst>
              <a:gd name="T0" fmla="*/ 416 w 717"/>
              <a:gd name="T1" fmla="*/ 49 h 568"/>
              <a:gd name="T2" fmla="*/ 424 w 717"/>
              <a:gd name="T3" fmla="*/ 18 h 568"/>
              <a:gd name="T4" fmla="*/ 401 w 717"/>
              <a:gd name="T5" fmla="*/ 0 h 568"/>
              <a:gd name="T6" fmla="*/ 0 w 717"/>
              <a:gd name="T7" fmla="*/ 27 h 568"/>
              <a:gd name="T8" fmla="*/ 41 w 717"/>
              <a:gd name="T9" fmla="*/ 103 h 568"/>
              <a:gd name="T10" fmla="*/ 133 w 717"/>
              <a:gd name="T11" fmla="*/ 234 h 568"/>
              <a:gd name="T12" fmla="*/ 153 w 717"/>
              <a:gd name="T13" fmla="*/ 473 h 568"/>
              <a:gd name="T14" fmla="*/ 156 w 717"/>
              <a:gd name="T15" fmla="*/ 533 h 568"/>
              <a:gd name="T16" fmla="*/ 629 w 717"/>
              <a:gd name="T17" fmla="*/ 492 h 568"/>
              <a:gd name="T18" fmla="*/ 614 w 717"/>
              <a:gd name="T19" fmla="*/ 563 h 568"/>
              <a:gd name="T20" fmla="*/ 664 w 717"/>
              <a:gd name="T21" fmla="*/ 567 h 568"/>
              <a:gd name="T22" fmla="*/ 693 w 717"/>
              <a:gd name="T23" fmla="*/ 485 h 568"/>
              <a:gd name="T24" fmla="*/ 713 w 717"/>
              <a:gd name="T25" fmla="*/ 431 h 568"/>
              <a:gd name="T26" fmla="*/ 716 w 717"/>
              <a:gd name="T27" fmla="*/ 407 h 568"/>
              <a:gd name="T28" fmla="*/ 681 w 717"/>
              <a:gd name="T29" fmla="*/ 407 h 568"/>
              <a:gd name="T30" fmla="*/ 677 w 717"/>
              <a:gd name="T31" fmla="*/ 380 h 568"/>
              <a:gd name="T32" fmla="*/ 661 w 717"/>
              <a:gd name="T33" fmla="*/ 353 h 568"/>
              <a:gd name="T34" fmla="*/ 582 w 717"/>
              <a:gd name="T35" fmla="*/ 281 h 568"/>
              <a:gd name="T36" fmla="*/ 592 w 717"/>
              <a:gd name="T37" fmla="*/ 234 h 568"/>
              <a:gd name="T38" fmla="*/ 577 w 717"/>
              <a:gd name="T39" fmla="*/ 174 h 568"/>
              <a:gd name="T40" fmla="*/ 533 w 717"/>
              <a:gd name="T41" fmla="*/ 187 h 568"/>
              <a:gd name="T42" fmla="*/ 443 w 717"/>
              <a:gd name="T43" fmla="*/ 93 h 568"/>
              <a:gd name="T44" fmla="*/ 416 w 717"/>
              <a:gd name="T45" fmla="*/ 49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17" h="568">
                <a:moveTo>
                  <a:pt x="416" y="49"/>
                </a:moveTo>
                <a:lnTo>
                  <a:pt x="424" y="18"/>
                </a:lnTo>
                <a:lnTo>
                  <a:pt x="401" y="0"/>
                </a:lnTo>
                <a:lnTo>
                  <a:pt x="0" y="27"/>
                </a:lnTo>
                <a:lnTo>
                  <a:pt x="41" y="103"/>
                </a:lnTo>
                <a:lnTo>
                  <a:pt x="133" y="234"/>
                </a:lnTo>
                <a:lnTo>
                  <a:pt x="153" y="473"/>
                </a:lnTo>
                <a:lnTo>
                  <a:pt x="156" y="533"/>
                </a:lnTo>
                <a:lnTo>
                  <a:pt x="629" y="492"/>
                </a:lnTo>
                <a:lnTo>
                  <a:pt x="614" y="563"/>
                </a:lnTo>
                <a:lnTo>
                  <a:pt x="664" y="567"/>
                </a:lnTo>
                <a:lnTo>
                  <a:pt x="693" y="485"/>
                </a:lnTo>
                <a:lnTo>
                  <a:pt x="713" y="431"/>
                </a:lnTo>
                <a:lnTo>
                  <a:pt x="716" y="407"/>
                </a:lnTo>
                <a:lnTo>
                  <a:pt x="681" y="407"/>
                </a:lnTo>
                <a:lnTo>
                  <a:pt x="677" y="380"/>
                </a:lnTo>
                <a:lnTo>
                  <a:pt x="661" y="353"/>
                </a:lnTo>
                <a:lnTo>
                  <a:pt x="582" y="281"/>
                </a:lnTo>
                <a:lnTo>
                  <a:pt x="592" y="234"/>
                </a:lnTo>
                <a:lnTo>
                  <a:pt x="577" y="174"/>
                </a:lnTo>
                <a:lnTo>
                  <a:pt x="533" y="187"/>
                </a:lnTo>
                <a:lnTo>
                  <a:pt x="443" y="93"/>
                </a:lnTo>
                <a:lnTo>
                  <a:pt x="416" y="49"/>
                </a:lnTo>
              </a:path>
            </a:pathLst>
          </a:custGeom>
          <a:solidFill>
            <a:schemeClr val="bg1"/>
          </a:solidFill>
          <a:ln w="254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111" name="Freeform 39"/>
          <p:cNvSpPr>
            <a:spLocks/>
          </p:cNvSpPr>
          <p:nvPr/>
        </p:nvSpPr>
        <p:spPr bwMode="auto">
          <a:xfrm>
            <a:off x="4957028" y="3983541"/>
            <a:ext cx="806450" cy="773113"/>
          </a:xfrm>
          <a:custGeom>
            <a:avLst/>
            <a:gdLst>
              <a:gd name="T0" fmla="*/ 396 w 508"/>
              <a:gd name="T1" fmla="*/ 465 h 487"/>
              <a:gd name="T2" fmla="*/ 387 w 508"/>
              <a:gd name="T3" fmla="*/ 413 h 487"/>
              <a:gd name="T4" fmla="*/ 462 w 508"/>
              <a:gd name="T5" fmla="*/ 198 h 487"/>
              <a:gd name="T6" fmla="*/ 507 w 508"/>
              <a:gd name="T7" fmla="*/ 74 h 487"/>
              <a:gd name="T8" fmla="*/ 457 w 508"/>
              <a:gd name="T9" fmla="*/ 72 h 487"/>
              <a:gd name="T10" fmla="*/ 471 w 508"/>
              <a:gd name="T11" fmla="*/ 0 h 487"/>
              <a:gd name="T12" fmla="*/ 0 w 508"/>
              <a:gd name="T13" fmla="*/ 42 h 487"/>
              <a:gd name="T14" fmla="*/ 32 w 508"/>
              <a:gd name="T15" fmla="*/ 410 h 487"/>
              <a:gd name="T16" fmla="*/ 85 w 508"/>
              <a:gd name="T17" fmla="*/ 424 h 487"/>
              <a:gd name="T18" fmla="*/ 92 w 508"/>
              <a:gd name="T19" fmla="*/ 486 h 487"/>
              <a:gd name="T20" fmla="*/ 396 w 508"/>
              <a:gd name="T21" fmla="*/ 465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8" h="487">
                <a:moveTo>
                  <a:pt x="396" y="465"/>
                </a:moveTo>
                <a:lnTo>
                  <a:pt x="387" y="413"/>
                </a:lnTo>
                <a:lnTo>
                  <a:pt x="462" y="198"/>
                </a:lnTo>
                <a:lnTo>
                  <a:pt x="507" y="74"/>
                </a:lnTo>
                <a:lnTo>
                  <a:pt x="457" y="72"/>
                </a:lnTo>
                <a:lnTo>
                  <a:pt x="471" y="0"/>
                </a:lnTo>
                <a:lnTo>
                  <a:pt x="0" y="42"/>
                </a:lnTo>
                <a:lnTo>
                  <a:pt x="32" y="410"/>
                </a:lnTo>
                <a:lnTo>
                  <a:pt x="85" y="424"/>
                </a:lnTo>
                <a:lnTo>
                  <a:pt x="92" y="486"/>
                </a:lnTo>
                <a:lnTo>
                  <a:pt x="396" y="465"/>
                </a:lnTo>
              </a:path>
            </a:pathLst>
          </a:custGeom>
          <a:solidFill>
            <a:srgbClr val="00B050"/>
          </a:solidFill>
          <a:ln w="25400" cap="rnd" cmpd="sng">
            <a:solidFill>
              <a:srgbClr val="000000"/>
            </a:solidFill>
            <a:prstDash val="solid"/>
            <a:round/>
            <a:headEnd/>
            <a:tailEnd/>
          </a:ln>
          <a:effectLst/>
        </p:spPr>
        <p:txBody>
          <a:bodyPr/>
          <a:lstStyle/>
          <a:p>
            <a:endParaRPr lang="en-US" dirty="0"/>
          </a:p>
        </p:txBody>
      </p:sp>
      <p:sp>
        <p:nvSpPr>
          <p:cNvPr id="3112" name="Freeform 40"/>
          <p:cNvSpPr>
            <a:spLocks/>
          </p:cNvSpPr>
          <p:nvPr/>
        </p:nvSpPr>
        <p:spPr bwMode="auto">
          <a:xfrm>
            <a:off x="3410803" y="1484816"/>
            <a:ext cx="1136650" cy="669925"/>
          </a:xfrm>
          <a:custGeom>
            <a:avLst/>
            <a:gdLst>
              <a:gd name="T0" fmla="*/ 715 w 716"/>
              <a:gd name="T1" fmla="*/ 421 h 422"/>
              <a:gd name="T2" fmla="*/ 0 w 716"/>
              <a:gd name="T3" fmla="*/ 407 h 422"/>
              <a:gd name="T4" fmla="*/ 14 w 716"/>
              <a:gd name="T5" fmla="*/ 0 h 422"/>
              <a:gd name="T6" fmla="*/ 625 w 716"/>
              <a:gd name="T7" fmla="*/ 17 h 422"/>
              <a:gd name="T8" fmla="*/ 625 w 716"/>
              <a:gd name="T9" fmla="*/ 28 h 422"/>
              <a:gd name="T10" fmla="*/ 641 w 716"/>
              <a:gd name="T11" fmla="*/ 159 h 422"/>
              <a:gd name="T12" fmla="*/ 664 w 716"/>
              <a:gd name="T13" fmla="*/ 210 h 422"/>
              <a:gd name="T14" fmla="*/ 715 w 716"/>
              <a:gd name="T15" fmla="*/ 421 h 4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6" h="422">
                <a:moveTo>
                  <a:pt x="715" y="421"/>
                </a:moveTo>
                <a:lnTo>
                  <a:pt x="0" y="407"/>
                </a:lnTo>
                <a:lnTo>
                  <a:pt x="14" y="0"/>
                </a:lnTo>
                <a:lnTo>
                  <a:pt x="625" y="17"/>
                </a:lnTo>
                <a:lnTo>
                  <a:pt x="625" y="28"/>
                </a:lnTo>
                <a:lnTo>
                  <a:pt x="641" y="159"/>
                </a:lnTo>
                <a:lnTo>
                  <a:pt x="664" y="210"/>
                </a:lnTo>
                <a:lnTo>
                  <a:pt x="715" y="421"/>
                </a:lnTo>
              </a:path>
            </a:pathLst>
          </a:custGeom>
          <a:solidFill>
            <a:srgbClr val="00B050"/>
          </a:solidFill>
          <a:ln w="25400" cap="rnd" cmpd="sng">
            <a:solidFill>
              <a:srgbClr val="000000"/>
            </a:solidFill>
            <a:prstDash val="solid"/>
            <a:round/>
            <a:headEnd/>
            <a:tailEnd/>
          </a:ln>
          <a:effectLst/>
        </p:spPr>
        <p:txBody>
          <a:bodyPr/>
          <a:lstStyle/>
          <a:p>
            <a:endParaRPr lang="en-US" dirty="0"/>
          </a:p>
        </p:txBody>
      </p:sp>
      <p:sp>
        <p:nvSpPr>
          <p:cNvPr id="3113" name="Freeform 41"/>
          <p:cNvSpPr>
            <a:spLocks/>
          </p:cNvSpPr>
          <p:nvPr/>
        </p:nvSpPr>
        <p:spPr bwMode="auto">
          <a:xfrm>
            <a:off x="3382228" y="2132516"/>
            <a:ext cx="1200150" cy="696913"/>
          </a:xfrm>
          <a:custGeom>
            <a:avLst/>
            <a:gdLst>
              <a:gd name="T0" fmla="*/ 731 w 756"/>
              <a:gd name="T1" fmla="*/ 13 h 439"/>
              <a:gd name="T2" fmla="*/ 18 w 756"/>
              <a:gd name="T3" fmla="*/ 0 h 439"/>
              <a:gd name="T4" fmla="*/ 9 w 756"/>
              <a:gd name="T5" fmla="*/ 114 h 439"/>
              <a:gd name="T6" fmla="*/ 0 w 756"/>
              <a:gd name="T7" fmla="*/ 374 h 439"/>
              <a:gd name="T8" fmla="*/ 540 w 756"/>
              <a:gd name="T9" fmla="*/ 380 h 439"/>
              <a:gd name="T10" fmla="*/ 614 w 756"/>
              <a:gd name="T11" fmla="*/ 407 h 439"/>
              <a:gd name="T12" fmla="*/ 652 w 756"/>
              <a:gd name="T13" fmla="*/ 392 h 439"/>
              <a:gd name="T14" fmla="*/ 684 w 756"/>
              <a:gd name="T15" fmla="*/ 407 h 439"/>
              <a:gd name="T16" fmla="*/ 684 w 756"/>
              <a:gd name="T17" fmla="*/ 412 h 439"/>
              <a:gd name="T18" fmla="*/ 739 w 756"/>
              <a:gd name="T19" fmla="*/ 438 h 439"/>
              <a:gd name="T20" fmla="*/ 731 w 756"/>
              <a:gd name="T21" fmla="*/ 340 h 439"/>
              <a:gd name="T22" fmla="*/ 755 w 756"/>
              <a:gd name="T23" fmla="*/ 328 h 439"/>
              <a:gd name="T24" fmla="*/ 742 w 756"/>
              <a:gd name="T25" fmla="*/ 95 h 439"/>
              <a:gd name="T26" fmla="*/ 703 w 756"/>
              <a:gd name="T27" fmla="*/ 54 h 439"/>
              <a:gd name="T28" fmla="*/ 731 w 756"/>
              <a:gd name="T29" fmla="*/ 13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6" h="439">
                <a:moveTo>
                  <a:pt x="731" y="13"/>
                </a:moveTo>
                <a:lnTo>
                  <a:pt x="18" y="0"/>
                </a:lnTo>
                <a:lnTo>
                  <a:pt x="9" y="114"/>
                </a:lnTo>
                <a:lnTo>
                  <a:pt x="0" y="374"/>
                </a:lnTo>
                <a:lnTo>
                  <a:pt x="540" y="380"/>
                </a:lnTo>
                <a:lnTo>
                  <a:pt x="614" y="407"/>
                </a:lnTo>
                <a:lnTo>
                  <a:pt x="652" y="392"/>
                </a:lnTo>
                <a:lnTo>
                  <a:pt x="684" y="407"/>
                </a:lnTo>
                <a:lnTo>
                  <a:pt x="684" y="412"/>
                </a:lnTo>
                <a:lnTo>
                  <a:pt x="739" y="438"/>
                </a:lnTo>
                <a:lnTo>
                  <a:pt x="731" y="340"/>
                </a:lnTo>
                <a:lnTo>
                  <a:pt x="755" y="328"/>
                </a:lnTo>
                <a:lnTo>
                  <a:pt x="742" y="95"/>
                </a:lnTo>
                <a:lnTo>
                  <a:pt x="703" y="54"/>
                </a:lnTo>
                <a:lnTo>
                  <a:pt x="731" y="13"/>
                </a:lnTo>
              </a:path>
            </a:pathLst>
          </a:custGeom>
          <a:solidFill>
            <a:srgbClr val="00B050"/>
          </a:solidFill>
          <a:ln w="25400" cap="rnd" cmpd="sng">
            <a:solidFill>
              <a:srgbClr val="000000"/>
            </a:solidFill>
            <a:prstDash val="solid"/>
            <a:round/>
            <a:headEnd/>
            <a:tailEnd/>
          </a:ln>
          <a:effectLst/>
        </p:spPr>
        <p:txBody>
          <a:bodyPr/>
          <a:lstStyle/>
          <a:p>
            <a:endParaRPr lang="en-US" dirty="0"/>
          </a:p>
        </p:txBody>
      </p:sp>
      <p:sp>
        <p:nvSpPr>
          <p:cNvPr id="3114" name="Freeform 42"/>
          <p:cNvSpPr>
            <a:spLocks/>
          </p:cNvSpPr>
          <p:nvPr/>
        </p:nvSpPr>
        <p:spPr bwMode="auto">
          <a:xfrm>
            <a:off x="3377466" y="2726241"/>
            <a:ext cx="1400175" cy="641350"/>
          </a:xfrm>
          <a:custGeom>
            <a:avLst/>
            <a:gdLst>
              <a:gd name="T0" fmla="*/ 690 w 882"/>
              <a:gd name="T1" fmla="*/ 38 h 404"/>
              <a:gd name="T2" fmla="*/ 690 w 882"/>
              <a:gd name="T3" fmla="*/ 33 h 404"/>
              <a:gd name="T4" fmla="*/ 657 w 882"/>
              <a:gd name="T5" fmla="*/ 18 h 404"/>
              <a:gd name="T6" fmla="*/ 619 w 882"/>
              <a:gd name="T7" fmla="*/ 33 h 404"/>
              <a:gd name="T8" fmla="*/ 546 w 882"/>
              <a:gd name="T9" fmla="*/ 6 h 404"/>
              <a:gd name="T10" fmla="*/ 3 w 882"/>
              <a:gd name="T11" fmla="*/ 0 h 404"/>
              <a:gd name="T12" fmla="*/ 0 w 882"/>
              <a:gd name="T13" fmla="*/ 246 h 404"/>
              <a:gd name="T14" fmla="*/ 175 w 882"/>
              <a:gd name="T15" fmla="*/ 252 h 404"/>
              <a:gd name="T16" fmla="*/ 171 w 882"/>
              <a:gd name="T17" fmla="*/ 371 h 404"/>
              <a:gd name="T18" fmla="*/ 693 w 882"/>
              <a:gd name="T19" fmla="*/ 392 h 404"/>
              <a:gd name="T20" fmla="*/ 881 w 882"/>
              <a:gd name="T21" fmla="*/ 403 h 404"/>
              <a:gd name="T22" fmla="*/ 839 w 882"/>
              <a:gd name="T23" fmla="*/ 327 h 404"/>
              <a:gd name="T24" fmla="*/ 830 w 882"/>
              <a:gd name="T25" fmla="*/ 307 h 404"/>
              <a:gd name="T26" fmla="*/ 824 w 882"/>
              <a:gd name="T27" fmla="*/ 274 h 404"/>
              <a:gd name="T28" fmla="*/ 753 w 882"/>
              <a:gd name="T29" fmla="*/ 107 h 404"/>
              <a:gd name="T30" fmla="*/ 745 w 882"/>
              <a:gd name="T31" fmla="*/ 64 h 404"/>
              <a:gd name="T32" fmla="*/ 690 w 882"/>
              <a:gd name="T33" fmla="*/ 38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2" h="404">
                <a:moveTo>
                  <a:pt x="690" y="38"/>
                </a:moveTo>
                <a:lnTo>
                  <a:pt x="690" y="33"/>
                </a:lnTo>
                <a:lnTo>
                  <a:pt x="657" y="18"/>
                </a:lnTo>
                <a:lnTo>
                  <a:pt x="619" y="33"/>
                </a:lnTo>
                <a:lnTo>
                  <a:pt x="546" y="6"/>
                </a:lnTo>
                <a:lnTo>
                  <a:pt x="3" y="0"/>
                </a:lnTo>
                <a:lnTo>
                  <a:pt x="0" y="246"/>
                </a:lnTo>
                <a:lnTo>
                  <a:pt x="175" y="252"/>
                </a:lnTo>
                <a:lnTo>
                  <a:pt x="171" y="371"/>
                </a:lnTo>
                <a:lnTo>
                  <a:pt x="693" y="392"/>
                </a:lnTo>
                <a:lnTo>
                  <a:pt x="881" y="403"/>
                </a:lnTo>
                <a:lnTo>
                  <a:pt x="839" y="327"/>
                </a:lnTo>
                <a:lnTo>
                  <a:pt x="830" y="307"/>
                </a:lnTo>
                <a:lnTo>
                  <a:pt x="824" y="274"/>
                </a:lnTo>
                <a:lnTo>
                  <a:pt x="753" y="107"/>
                </a:lnTo>
                <a:lnTo>
                  <a:pt x="745" y="64"/>
                </a:lnTo>
                <a:lnTo>
                  <a:pt x="690" y="38"/>
                </a:lnTo>
              </a:path>
            </a:pathLst>
          </a:custGeom>
          <a:solidFill>
            <a:schemeClr val="bg1"/>
          </a:solidFill>
          <a:ln w="254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115" name="Freeform 43"/>
          <p:cNvSpPr>
            <a:spLocks/>
          </p:cNvSpPr>
          <p:nvPr/>
        </p:nvSpPr>
        <p:spPr bwMode="auto">
          <a:xfrm>
            <a:off x="3650516" y="3315204"/>
            <a:ext cx="1304925" cy="639762"/>
          </a:xfrm>
          <a:custGeom>
            <a:avLst/>
            <a:gdLst>
              <a:gd name="T0" fmla="*/ 0 w 822"/>
              <a:gd name="T1" fmla="*/ 364 h 403"/>
              <a:gd name="T2" fmla="*/ 821 w 822"/>
              <a:gd name="T3" fmla="*/ 402 h 403"/>
              <a:gd name="T4" fmla="*/ 800 w 822"/>
              <a:gd name="T5" fmla="*/ 161 h 403"/>
              <a:gd name="T6" fmla="*/ 708 w 822"/>
              <a:gd name="T7" fmla="*/ 31 h 403"/>
              <a:gd name="T8" fmla="*/ 521 w 822"/>
              <a:gd name="T9" fmla="*/ 20 h 403"/>
              <a:gd name="T10" fmla="*/ 0 w 822"/>
              <a:gd name="T11" fmla="*/ 0 h 403"/>
              <a:gd name="T12" fmla="*/ 0 w 822"/>
              <a:gd name="T13" fmla="*/ 364 h 403"/>
            </a:gdLst>
            <a:ahLst/>
            <a:cxnLst>
              <a:cxn ang="0">
                <a:pos x="T0" y="T1"/>
              </a:cxn>
              <a:cxn ang="0">
                <a:pos x="T2" y="T3"/>
              </a:cxn>
              <a:cxn ang="0">
                <a:pos x="T4" y="T5"/>
              </a:cxn>
              <a:cxn ang="0">
                <a:pos x="T6" y="T7"/>
              </a:cxn>
              <a:cxn ang="0">
                <a:pos x="T8" y="T9"/>
              </a:cxn>
              <a:cxn ang="0">
                <a:pos x="T10" y="T11"/>
              </a:cxn>
              <a:cxn ang="0">
                <a:pos x="T12" y="T13"/>
              </a:cxn>
            </a:cxnLst>
            <a:rect l="0" t="0" r="r" b="b"/>
            <a:pathLst>
              <a:path w="822" h="403">
                <a:moveTo>
                  <a:pt x="0" y="364"/>
                </a:moveTo>
                <a:lnTo>
                  <a:pt x="821" y="402"/>
                </a:lnTo>
                <a:lnTo>
                  <a:pt x="800" y="161"/>
                </a:lnTo>
                <a:lnTo>
                  <a:pt x="708" y="31"/>
                </a:lnTo>
                <a:lnTo>
                  <a:pt x="521" y="20"/>
                </a:lnTo>
                <a:lnTo>
                  <a:pt x="0" y="0"/>
                </a:lnTo>
                <a:lnTo>
                  <a:pt x="0" y="364"/>
                </a:lnTo>
              </a:path>
            </a:pathLst>
          </a:custGeom>
          <a:solidFill>
            <a:srgbClr val="00B050"/>
          </a:solidFill>
          <a:ln w="25400" cap="rnd" cmpd="sng">
            <a:solidFill>
              <a:srgbClr val="000000"/>
            </a:solidFill>
            <a:prstDash val="solid"/>
            <a:round/>
            <a:headEnd/>
            <a:tailEnd/>
          </a:ln>
          <a:effectLst/>
        </p:spPr>
        <p:txBody>
          <a:bodyPr/>
          <a:lstStyle/>
          <a:p>
            <a:endParaRPr lang="en-US" dirty="0"/>
          </a:p>
        </p:txBody>
      </p:sp>
      <p:sp>
        <p:nvSpPr>
          <p:cNvPr id="3116" name="Freeform 44"/>
          <p:cNvSpPr>
            <a:spLocks/>
          </p:cNvSpPr>
          <p:nvPr/>
        </p:nvSpPr>
        <p:spPr bwMode="auto">
          <a:xfrm>
            <a:off x="3463191" y="3885116"/>
            <a:ext cx="1546225" cy="752475"/>
          </a:xfrm>
          <a:custGeom>
            <a:avLst/>
            <a:gdLst>
              <a:gd name="T0" fmla="*/ 937 w 974"/>
              <a:gd name="T1" fmla="*/ 42 h 474"/>
              <a:gd name="T2" fmla="*/ 940 w 974"/>
              <a:gd name="T3" fmla="*/ 103 h 474"/>
              <a:gd name="T4" fmla="*/ 973 w 974"/>
              <a:gd name="T5" fmla="*/ 473 h 474"/>
              <a:gd name="T6" fmla="*/ 898 w 974"/>
              <a:gd name="T7" fmla="*/ 449 h 474"/>
              <a:gd name="T8" fmla="*/ 674 w 974"/>
              <a:gd name="T9" fmla="*/ 461 h 474"/>
              <a:gd name="T10" fmla="*/ 330 w 974"/>
              <a:gd name="T11" fmla="*/ 367 h 474"/>
              <a:gd name="T12" fmla="*/ 317 w 974"/>
              <a:gd name="T13" fmla="*/ 85 h 474"/>
              <a:gd name="T14" fmla="*/ 0 w 974"/>
              <a:gd name="T15" fmla="*/ 64 h 474"/>
              <a:gd name="T16" fmla="*/ 0 w 974"/>
              <a:gd name="T17" fmla="*/ 0 h 474"/>
              <a:gd name="T18" fmla="*/ 117 w 974"/>
              <a:gd name="T19" fmla="*/ 5 h 474"/>
              <a:gd name="T20" fmla="*/ 937 w 974"/>
              <a:gd name="T21" fmla="*/ 42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4" h="474">
                <a:moveTo>
                  <a:pt x="937" y="42"/>
                </a:moveTo>
                <a:lnTo>
                  <a:pt x="940" y="103"/>
                </a:lnTo>
                <a:lnTo>
                  <a:pt x="973" y="473"/>
                </a:lnTo>
                <a:lnTo>
                  <a:pt x="898" y="449"/>
                </a:lnTo>
                <a:lnTo>
                  <a:pt x="674" y="461"/>
                </a:lnTo>
                <a:lnTo>
                  <a:pt x="330" y="367"/>
                </a:lnTo>
                <a:lnTo>
                  <a:pt x="317" y="85"/>
                </a:lnTo>
                <a:lnTo>
                  <a:pt x="0" y="64"/>
                </a:lnTo>
                <a:lnTo>
                  <a:pt x="0" y="0"/>
                </a:lnTo>
                <a:lnTo>
                  <a:pt x="117" y="5"/>
                </a:lnTo>
                <a:lnTo>
                  <a:pt x="937" y="42"/>
                </a:lnTo>
              </a:path>
            </a:pathLst>
          </a:custGeom>
          <a:solidFill>
            <a:srgbClr val="00B050"/>
          </a:solidFill>
          <a:ln w="25400" cap="rnd" cmpd="sng">
            <a:solidFill>
              <a:srgbClr val="000000"/>
            </a:solidFill>
            <a:prstDash val="solid"/>
            <a:round/>
            <a:headEnd/>
            <a:tailEnd/>
          </a:ln>
          <a:effectLst/>
        </p:spPr>
        <p:txBody>
          <a:bodyPr/>
          <a:lstStyle/>
          <a:p>
            <a:endParaRPr lang="en-US" dirty="0"/>
          </a:p>
        </p:txBody>
      </p:sp>
      <p:sp>
        <p:nvSpPr>
          <p:cNvPr id="3117" name="Freeform 45"/>
          <p:cNvSpPr>
            <a:spLocks/>
          </p:cNvSpPr>
          <p:nvPr/>
        </p:nvSpPr>
        <p:spPr bwMode="auto">
          <a:xfrm>
            <a:off x="2763103" y="3988304"/>
            <a:ext cx="2444750" cy="2201862"/>
          </a:xfrm>
          <a:custGeom>
            <a:avLst/>
            <a:gdLst>
              <a:gd name="T0" fmla="*/ 17 w 1540"/>
              <a:gd name="T1" fmla="*/ 607 h 1387"/>
              <a:gd name="T2" fmla="*/ 28 w 1540"/>
              <a:gd name="T3" fmla="*/ 580 h 1387"/>
              <a:gd name="T4" fmla="*/ 419 w 1540"/>
              <a:gd name="T5" fmla="*/ 602 h 1387"/>
              <a:gd name="T6" fmla="*/ 441 w 1540"/>
              <a:gd name="T7" fmla="*/ 0 h 1387"/>
              <a:gd name="T8" fmla="*/ 758 w 1540"/>
              <a:gd name="T9" fmla="*/ 20 h 1387"/>
              <a:gd name="T10" fmla="*/ 770 w 1540"/>
              <a:gd name="T11" fmla="*/ 302 h 1387"/>
              <a:gd name="T12" fmla="*/ 1116 w 1540"/>
              <a:gd name="T13" fmla="*/ 395 h 1387"/>
              <a:gd name="T14" fmla="*/ 1340 w 1540"/>
              <a:gd name="T15" fmla="*/ 384 h 1387"/>
              <a:gd name="T16" fmla="*/ 1414 w 1540"/>
              <a:gd name="T17" fmla="*/ 407 h 1387"/>
              <a:gd name="T18" fmla="*/ 1468 w 1540"/>
              <a:gd name="T19" fmla="*/ 422 h 1387"/>
              <a:gd name="T20" fmla="*/ 1475 w 1540"/>
              <a:gd name="T21" fmla="*/ 483 h 1387"/>
              <a:gd name="T22" fmla="*/ 1490 w 1540"/>
              <a:gd name="T23" fmla="*/ 616 h 1387"/>
              <a:gd name="T24" fmla="*/ 1526 w 1540"/>
              <a:gd name="T25" fmla="*/ 635 h 1387"/>
              <a:gd name="T26" fmla="*/ 1539 w 1540"/>
              <a:gd name="T27" fmla="*/ 782 h 1387"/>
              <a:gd name="T28" fmla="*/ 1511 w 1540"/>
              <a:gd name="T29" fmla="*/ 810 h 1387"/>
              <a:gd name="T30" fmla="*/ 1517 w 1540"/>
              <a:gd name="T31" fmla="*/ 887 h 1387"/>
              <a:gd name="T32" fmla="*/ 1517 w 1540"/>
              <a:gd name="T33" fmla="*/ 889 h 1387"/>
              <a:gd name="T34" fmla="*/ 1288 w 1540"/>
              <a:gd name="T35" fmla="*/ 1039 h 1387"/>
              <a:gd name="T36" fmla="*/ 1271 w 1540"/>
              <a:gd name="T37" fmla="*/ 1048 h 1387"/>
              <a:gd name="T38" fmla="*/ 1238 w 1540"/>
              <a:gd name="T39" fmla="*/ 1035 h 1387"/>
              <a:gd name="T40" fmla="*/ 1111 w 1540"/>
              <a:gd name="T41" fmla="*/ 1220 h 1387"/>
              <a:gd name="T42" fmla="*/ 1165 w 1540"/>
              <a:gd name="T43" fmla="*/ 1380 h 1387"/>
              <a:gd name="T44" fmla="*/ 1111 w 1540"/>
              <a:gd name="T45" fmla="*/ 1386 h 1387"/>
              <a:gd name="T46" fmla="*/ 861 w 1540"/>
              <a:gd name="T47" fmla="*/ 1335 h 1387"/>
              <a:gd name="T48" fmla="*/ 779 w 1540"/>
              <a:gd name="T49" fmla="*/ 1155 h 1387"/>
              <a:gd name="T50" fmla="*/ 698 w 1540"/>
              <a:gd name="T51" fmla="*/ 1087 h 1387"/>
              <a:gd name="T52" fmla="*/ 644 w 1540"/>
              <a:gd name="T53" fmla="*/ 961 h 1387"/>
              <a:gd name="T54" fmla="*/ 564 w 1540"/>
              <a:gd name="T55" fmla="*/ 895 h 1387"/>
              <a:gd name="T56" fmla="*/ 456 w 1540"/>
              <a:gd name="T57" fmla="*/ 881 h 1387"/>
              <a:gd name="T58" fmla="*/ 394 w 1540"/>
              <a:gd name="T59" fmla="*/ 1020 h 1387"/>
              <a:gd name="T60" fmla="*/ 214 w 1540"/>
              <a:gd name="T61" fmla="*/ 895 h 1387"/>
              <a:gd name="T62" fmla="*/ 178 w 1540"/>
              <a:gd name="T63" fmla="*/ 773 h 1387"/>
              <a:gd name="T64" fmla="*/ 0 w 1540"/>
              <a:gd name="T65" fmla="*/ 607 h 1387"/>
              <a:gd name="T66" fmla="*/ 6 w 1540"/>
              <a:gd name="T67" fmla="*/ 607 h 1387"/>
              <a:gd name="T68" fmla="*/ 17 w 1540"/>
              <a:gd name="T69" fmla="*/ 607 h 1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40" h="1387">
                <a:moveTo>
                  <a:pt x="17" y="607"/>
                </a:moveTo>
                <a:lnTo>
                  <a:pt x="28" y="580"/>
                </a:lnTo>
                <a:lnTo>
                  <a:pt x="419" y="602"/>
                </a:lnTo>
                <a:lnTo>
                  <a:pt x="441" y="0"/>
                </a:lnTo>
                <a:lnTo>
                  <a:pt x="758" y="20"/>
                </a:lnTo>
                <a:lnTo>
                  <a:pt x="770" y="302"/>
                </a:lnTo>
                <a:lnTo>
                  <a:pt x="1116" y="395"/>
                </a:lnTo>
                <a:lnTo>
                  <a:pt x="1340" y="384"/>
                </a:lnTo>
                <a:lnTo>
                  <a:pt x="1414" y="407"/>
                </a:lnTo>
                <a:lnTo>
                  <a:pt x="1468" y="422"/>
                </a:lnTo>
                <a:lnTo>
                  <a:pt x="1475" y="483"/>
                </a:lnTo>
                <a:lnTo>
                  <a:pt x="1490" y="616"/>
                </a:lnTo>
                <a:lnTo>
                  <a:pt x="1526" y="635"/>
                </a:lnTo>
                <a:lnTo>
                  <a:pt x="1539" y="782"/>
                </a:lnTo>
                <a:lnTo>
                  <a:pt x="1511" y="810"/>
                </a:lnTo>
                <a:lnTo>
                  <a:pt x="1517" y="887"/>
                </a:lnTo>
                <a:lnTo>
                  <a:pt x="1517" y="889"/>
                </a:lnTo>
                <a:lnTo>
                  <a:pt x="1288" y="1039"/>
                </a:lnTo>
                <a:lnTo>
                  <a:pt x="1271" y="1048"/>
                </a:lnTo>
                <a:lnTo>
                  <a:pt x="1238" y="1035"/>
                </a:lnTo>
                <a:lnTo>
                  <a:pt x="1111" y="1220"/>
                </a:lnTo>
                <a:lnTo>
                  <a:pt x="1165" y="1380"/>
                </a:lnTo>
                <a:lnTo>
                  <a:pt x="1111" y="1386"/>
                </a:lnTo>
                <a:lnTo>
                  <a:pt x="861" y="1335"/>
                </a:lnTo>
                <a:lnTo>
                  <a:pt x="779" y="1155"/>
                </a:lnTo>
                <a:lnTo>
                  <a:pt x="698" y="1087"/>
                </a:lnTo>
                <a:lnTo>
                  <a:pt x="644" y="961"/>
                </a:lnTo>
                <a:lnTo>
                  <a:pt x="564" y="895"/>
                </a:lnTo>
                <a:lnTo>
                  <a:pt x="456" y="881"/>
                </a:lnTo>
                <a:lnTo>
                  <a:pt x="394" y="1020"/>
                </a:lnTo>
                <a:lnTo>
                  <a:pt x="214" y="895"/>
                </a:lnTo>
                <a:lnTo>
                  <a:pt x="178" y="773"/>
                </a:lnTo>
                <a:lnTo>
                  <a:pt x="0" y="607"/>
                </a:lnTo>
                <a:lnTo>
                  <a:pt x="6" y="607"/>
                </a:lnTo>
                <a:lnTo>
                  <a:pt x="17" y="607"/>
                </a:lnTo>
              </a:path>
            </a:pathLst>
          </a:custGeom>
          <a:noFill/>
          <a:ln w="25400" cap="rnd" cmpd="sng">
            <a:solidFill>
              <a:srgbClr val="000000"/>
            </a:solidFill>
            <a:prstDash val="solid"/>
            <a:round/>
            <a:headEnd/>
            <a:tailEnd/>
          </a:ln>
          <a:effectLst/>
        </p:spPr>
        <p:txBody>
          <a:bodyPr/>
          <a:lstStyle/>
          <a:p>
            <a:endParaRPr lang="en-US" dirty="0"/>
          </a:p>
        </p:txBody>
      </p:sp>
      <p:sp>
        <p:nvSpPr>
          <p:cNvPr id="3118" name="Freeform 46"/>
          <p:cNvSpPr>
            <a:spLocks/>
          </p:cNvSpPr>
          <p:nvPr/>
        </p:nvSpPr>
        <p:spPr bwMode="auto">
          <a:xfrm>
            <a:off x="1750278" y="1303841"/>
            <a:ext cx="1682750" cy="1011238"/>
          </a:xfrm>
          <a:custGeom>
            <a:avLst/>
            <a:gdLst>
              <a:gd name="T0" fmla="*/ 0 w 1060"/>
              <a:gd name="T1" fmla="*/ 157 h 637"/>
              <a:gd name="T2" fmla="*/ 87 w 1060"/>
              <a:gd name="T3" fmla="*/ 349 h 637"/>
              <a:gd name="T4" fmla="*/ 107 w 1060"/>
              <a:gd name="T5" fmla="*/ 349 h 637"/>
              <a:gd name="T6" fmla="*/ 80 w 1060"/>
              <a:gd name="T7" fmla="*/ 481 h 637"/>
              <a:gd name="T8" fmla="*/ 123 w 1060"/>
              <a:gd name="T9" fmla="*/ 481 h 637"/>
              <a:gd name="T10" fmla="*/ 213 w 1060"/>
              <a:gd name="T11" fmla="*/ 629 h 637"/>
              <a:gd name="T12" fmla="*/ 381 w 1060"/>
              <a:gd name="T13" fmla="*/ 633 h 637"/>
              <a:gd name="T14" fmla="*/ 385 w 1060"/>
              <a:gd name="T15" fmla="*/ 595 h 637"/>
              <a:gd name="T16" fmla="*/ 1037 w 1060"/>
              <a:gd name="T17" fmla="*/ 636 h 637"/>
              <a:gd name="T18" fmla="*/ 1045 w 1060"/>
              <a:gd name="T19" fmla="*/ 521 h 637"/>
              <a:gd name="T20" fmla="*/ 1059 w 1060"/>
              <a:gd name="T21" fmla="*/ 115 h 637"/>
              <a:gd name="T22" fmla="*/ 871 w 1060"/>
              <a:gd name="T23" fmla="*/ 104 h 637"/>
              <a:gd name="T24" fmla="*/ 845 w 1060"/>
              <a:gd name="T25" fmla="*/ 104 h 637"/>
              <a:gd name="T26" fmla="*/ 818 w 1060"/>
              <a:gd name="T27" fmla="*/ 99 h 637"/>
              <a:gd name="T28" fmla="*/ 375 w 1060"/>
              <a:gd name="T29" fmla="*/ 43 h 637"/>
              <a:gd name="T30" fmla="*/ 23 w 1060"/>
              <a:gd name="T31" fmla="*/ 0 h 637"/>
              <a:gd name="T32" fmla="*/ 0 w 1060"/>
              <a:gd name="T33" fmla="*/ 157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60" h="637">
                <a:moveTo>
                  <a:pt x="0" y="157"/>
                </a:moveTo>
                <a:lnTo>
                  <a:pt x="87" y="349"/>
                </a:lnTo>
                <a:lnTo>
                  <a:pt x="107" y="349"/>
                </a:lnTo>
                <a:lnTo>
                  <a:pt x="80" y="481"/>
                </a:lnTo>
                <a:lnTo>
                  <a:pt x="123" y="481"/>
                </a:lnTo>
                <a:lnTo>
                  <a:pt x="213" y="629"/>
                </a:lnTo>
                <a:lnTo>
                  <a:pt x="381" y="633"/>
                </a:lnTo>
                <a:lnTo>
                  <a:pt x="385" y="595"/>
                </a:lnTo>
                <a:lnTo>
                  <a:pt x="1037" y="636"/>
                </a:lnTo>
                <a:lnTo>
                  <a:pt x="1045" y="521"/>
                </a:lnTo>
                <a:lnTo>
                  <a:pt x="1059" y="115"/>
                </a:lnTo>
                <a:lnTo>
                  <a:pt x="871" y="104"/>
                </a:lnTo>
                <a:lnTo>
                  <a:pt x="845" y="104"/>
                </a:lnTo>
                <a:lnTo>
                  <a:pt x="818" y="99"/>
                </a:lnTo>
                <a:lnTo>
                  <a:pt x="375" y="43"/>
                </a:lnTo>
                <a:lnTo>
                  <a:pt x="23" y="0"/>
                </a:lnTo>
                <a:lnTo>
                  <a:pt x="0" y="157"/>
                </a:lnTo>
              </a:path>
            </a:pathLst>
          </a:custGeom>
          <a:pattFill prst="wdUpDiag">
            <a:fgClr>
              <a:srgbClr val="00B050"/>
            </a:fgClr>
            <a:bgClr>
              <a:schemeClr val="bg1"/>
            </a:bgClr>
          </a:pattFill>
          <a:ln w="25400" cap="rnd" cmpd="sng">
            <a:solidFill>
              <a:srgbClr val="000000"/>
            </a:solidFill>
            <a:prstDash val="solid"/>
            <a:round/>
            <a:headEnd/>
            <a:tailEnd/>
          </a:ln>
          <a:effectLst/>
        </p:spPr>
        <p:txBody>
          <a:bodyPr/>
          <a:lstStyle/>
          <a:p>
            <a:endParaRPr lang="en-US" dirty="0"/>
          </a:p>
        </p:txBody>
      </p:sp>
      <p:sp>
        <p:nvSpPr>
          <p:cNvPr id="3119" name="Freeform 47"/>
          <p:cNvSpPr>
            <a:spLocks/>
          </p:cNvSpPr>
          <p:nvPr/>
        </p:nvSpPr>
        <p:spPr bwMode="auto">
          <a:xfrm>
            <a:off x="2270978" y="2249991"/>
            <a:ext cx="1130300" cy="868363"/>
          </a:xfrm>
          <a:custGeom>
            <a:avLst/>
            <a:gdLst>
              <a:gd name="T0" fmla="*/ 701 w 712"/>
              <a:gd name="T1" fmla="*/ 300 h 547"/>
              <a:gd name="T2" fmla="*/ 697 w 712"/>
              <a:gd name="T3" fmla="*/ 546 h 547"/>
              <a:gd name="T4" fmla="*/ 181 w 712"/>
              <a:gd name="T5" fmla="*/ 518 h 547"/>
              <a:gd name="T6" fmla="*/ 0 w 712"/>
              <a:gd name="T7" fmla="*/ 507 h 547"/>
              <a:gd name="T8" fmla="*/ 16 w 712"/>
              <a:gd name="T9" fmla="*/ 373 h 547"/>
              <a:gd name="T10" fmla="*/ 53 w 712"/>
              <a:gd name="T11" fmla="*/ 37 h 547"/>
              <a:gd name="T12" fmla="*/ 57 w 712"/>
              <a:gd name="T13" fmla="*/ 0 h 547"/>
              <a:gd name="T14" fmla="*/ 711 w 712"/>
              <a:gd name="T15" fmla="*/ 40 h 547"/>
              <a:gd name="T16" fmla="*/ 701 w 712"/>
              <a:gd name="T17" fmla="*/ 30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2" h="547">
                <a:moveTo>
                  <a:pt x="701" y="300"/>
                </a:moveTo>
                <a:lnTo>
                  <a:pt x="697" y="546"/>
                </a:lnTo>
                <a:lnTo>
                  <a:pt x="181" y="518"/>
                </a:lnTo>
                <a:lnTo>
                  <a:pt x="0" y="507"/>
                </a:lnTo>
                <a:lnTo>
                  <a:pt x="16" y="373"/>
                </a:lnTo>
                <a:lnTo>
                  <a:pt x="53" y="37"/>
                </a:lnTo>
                <a:lnTo>
                  <a:pt x="57" y="0"/>
                </a:lnTo>
                <a:lnTo>
                  <a:pt x="711" y="40"/>
                </a:lnTo>
                <a:lnTo>
                  <a:pt x="701" y="300"/>
                </a:lnTo>
              </a:path>
            </a:pathLst>
          </a:custGeom>
          <a:pattFill prst="wdUpDiag">
            <a:fgClr>
              <a:srgbClr val="00B050"/>
            </a:fgClr>
            <a:bgClr>
              <a:schemeClr val="bg1"/>
            </a:bgClr>
          </a:pattFill>
          <a:ln w="25400" cap="rnd" cmpd="sng">
            <a:solidFill>
              <a:srgbClr val="000000"/>
            </a:solidFill>
            <a:prstDash val="solid"/>
            <a:round/>
            <a:headEnd/>
            <a:tailEnd/>
          </a:ln>
          <a:effectLst/>
        </p:spPr>
        <p:txBody>
          <a:bodyPr/>
          <a:lstStyle/>
          <a:p>
            <a:endParaRPr lang="en-US" dirty="0"/>
          </a:p>
        </p:txBody>
      </p:sp>
      <p:sp>
        <p:nvSpPr>
          <p:cNvPr id="3120" name="Freeform 48"/>
          <p:cNvSpPr>
            <a:spLocks/>
          </p:cNvSpPr>
          <p:nvPr/>
        </p:nvSpPr>
        <p:spPr bwMode="auto">
          <a:xfrm>
            <a:off x="2477353" y="3072316"/>
            <a:ext cx="1179513" cy="822325"/>
          </a:xfrm>
          <a:custGeom>
            <a:avLst/>
            <a:gdLst>
              <a:gd name="T0" fmla="*/ 619 w 743"/>
              <a:gd name="T1" fmla="*/ 512 h 518"/>
              <a:gd name="T2" fmla="*/ 0 w 743"/>
              <a:gd name="T3" fmla="*/ 483 h 518"/>
              <a:gd name="T4" fmla="*/ 34 w 743"/>
              <a:gd name="T5" fmla="*/ 200 h 518"/>
              <a:gd name="T6" fmla="*/ 51 w 743"/>
              <a:gd name="T7" fmla="*/ 0 h 518"/>
              <a:gd name="T8" fmla="*/ 566 w 743"/>
              <a:gd name="T9" fmla="*/ 27 h 518"/>
              <a:gd name="T10" fmla="*/ 742 w 743"/>
              <a:gd name="T11" fmla="*/ 34 h 518"/>
              <a:gd name="T12" fmla="*/ 737 w 743"/>
              <a:gd name="T13" fmla="*/ 153 h 518"/>
              <a:gd name="T14" fmla="*/ 737 w 743"/>
              <a:gd name="T15" fmla="*/ 517 h 518"/>
              <a:gd name="T16" fmla="*/ 619 w 743"/>
              <a:gd name="T17" fmla="*/ 512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3" h="518">
                <a:moveTo>
                  <a:pt x="619" y="512"/>
                </a:moveTo>
                <a:lnTo>
                  <a:pt x="0" y="483"/>
                </a:lnTo>
                <a:lnTo>
                  <a:pt x="34" y="200"/>
                </a:lnTo>
                <a:lnTo>
                  <a:pt x="51" y="0"/>
                </a:lnTo>
                <a:lnTo>
                  <a:pt x="566" y="27"/>
                </a:lnTo>
                <a:lnTo>
                  <a:pt x="742" y="34"/>
                </a:lnTo>
                <a:lnTo>
                  <a:pt x="737" y="153"/>
                </a:lnTo>
                <a:lnTo>
                  <a:pt x="737" y="517"/>
                </a:lnTo>
                <a:lnTo>
                  <a:pt x="619" y="512"/>
                </a:lnTo>
              </a:path>
            </a:pathLst>
          </a:custGeom>
          <a:solidFill>
            <a:srgbClr val="00B050"/>
          </a:solidFill>
          <a:ln w="25400" cap="rnd" cmpd="sng">
            <a:solidFill>
              <a:srgbClr val="000000"/>
            </a:solidFill>
            <a:prstDash val="solid"/>
            <a:round/>
            <a:headEnd/>
            <a:tailEnd/>
          </a:ln>
          <a:effectLst/>
        </p:spPr>
        <p:txBody>
          <a:bodyPr/>
          <a:lstStyle/>
          <a:p>
            <a:endParaRPr lang="en-US" dirty="0"/>
          </a:p>
        </p:txBody>
      </p:sp>
      <p:sp>
        <p:nvSpPr>
          <p:cNvPr id="3121" name="Freeform 49"/>
          <p:cNvSpPr>
            <a:spLocks/>
          </p:cNvSpPr>
          <p:nvPr/>
        </p:nvSpPr>
        <p:spPr bwMode="auto">
          <a:xfrm>
            <a:off x="2355116" y="3839079"/>
            <a:ext cx="1109662" cy="1177925"/>
          </a:xfrm>
          <a:custGeom>
            <a:avLst/>
            <a:gdLst>
              <a:gd name="T0" fmla="*/ 698 w 699"/>
              <a:gd name="T1" fmla="*/ 28 h 742"/>
              <a:gd name="T2" fmla="*/ 77 w 699"/>
              <a:gd name="T3" fmla="*/ 0 h 742"/>
              <a:gd name="T4" fmla="*/ 0 w 699"/>
              <a:gd name="T5" fmla="*/ 732 h 742"/>
              <a:gd name="T6" fmla="*/ 102 w 699"/>
              <a:gd name="T7" fmla="*/ 741 h 742"/>
              <a:gd name="T8" fmla="*/ 111 w 699"/>
              <a:gd name="T9" fmla="*/ 682 h 742"/>
              <a:gd name="T10" fmla="*/ 263 w 699"/>
              <a:gd name="T11" fmla="*/ 700 h 742"/>
              <a:gd name="T12" fmla="*/ 274 w 699"/>
              <a:gd name="T13" fmla="*/ 700 h 742"/>
              <a:gd name="T14" fmla="*/ 285 w 699"/>
              <a:gd name="T15" fmla="*/ 673 h 742"/>
              <a:gd name="T16" fmla="*/ 675 w 699"/>
              <a:gd name="T17" fmla="*/ 695 h 742"/>
              <a:gd name="T18" fmla="*/ 698 w 699"/>
              <a:gd name="T19" fmla="*/ 92 h 742"/>
              <a:gd name="T20" fmla="*/ 698 w 699"/>
              <a:gd name="T21" fmla="*/ 28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9" h="742">
                <a:moveTo>
                  <a:pt x="698" y="28"/>
                </a:moveTo>
                <a:lnTo>
                  <a:pt x="77" y="0"/>
                </a:lnTo>
                <a:lnTo>
                  <a:pt x="0" y="732"/>
                </a:lnTo>
                <a:lnTo>
                  <a:pt x="102" y="741"/>
                </a:lnTo>
                <a:lnTo>
                  <a:pt x="111" y="682"/>
                </a:lnTo>
                <a:lnTo>
                  <a:pt x="263" y="700"/>
                </a:lnTo>
                <a:lnTo>
                  <a:pt x="274" y="700"/>
                </a:lnTo>
                <a:lnTo>
                  <a:pt x="285" y="673"/>
                </a:lnTo>
                <a:lnTo>
                  <a:pt x="675" y="695"/>
                </a:lnTo>
                <a:lnTo>
                  <a:pt x="698" y="92"/>
                </a:lnTo>
                <a:lnTo>
                  <a:pt x="698" y="28"/>
                </a:lnTo>
              </a:path>
            </a:pathLst>
          </a:custGeom>
          <a:solidFill>
            <a:srgbClr val="00B050"/>
          </a:solidFill>
          <a:ln w="25400" cap="rnd" cmpd="sng">
            <a:solidFill>
              <a:srgbClr val="000000"/>
            </a:solidFill>
            <a:prstDash val="solid"/>
            <a:round/>
            <a:headEnd/>
            <a:tailEnd/>
          </a:ln>
          <a:effectLst/>
        </p:spPr>
        <p:txBody>
          <a:bodyPr/>
          <a:lstStyle/>
          <a:p>
            <a:endParaRPr lang="en-US" dirty="0"/>
          </a:p>
        </p:txBody>
      </p:sp>
      <p:sp>
        <p:nvSpPr>
          <p:cNvPr id="3122" name="Freeform 50"/>
          <p:cNvSpPr>
            <a:spLocks/>
          </p:cNvSpPr>
          <p:nvPr/>
        </p:nvSpPr>
        <p:spPr bwMode="auto">
          <a:xfrm>
            <a:off x="1397853" y="1278441"/>
            <a:ext cx="960438" cy="1571625"/>
          </a:xfrm>
          <a:custGeom>
            <a:avLst/>
            <a:gdLst>
              <a:gd name="T0" fmla="*/ 243 w 605"/>
              <a:gd name="T1" fmla="*/ 15 h 990"/>
              <a:gd name="T2" fmla="*/ 221 w 605"/>
              <a:gd name="T3" fmla="*/ 173 h 990"/>
              <a:gd name="T4" fmla="*/ 309 w 605"/>
              <a:gd name="T5" fmla="*/ 365 h 990"/>
              <a:gd name="T6" fmla="*/ 329 w 605"/>
              <a:gd name="T7" fmla="*/ 365 h 990"/>
              <a:gd name="T8" fmla="*/ 302 w 605"/>
              <a:gd name="T9" fmla="*/ 496 h 990"/>
              <a:gd name="T10" fmla="*/ 335 w 605"/>
              <a:gd name="T11" fmla="*/ 496 h 990"/>
              <a:gd name="T12" fmla="*/ 343 w 605"/>
              <a:gd name="T13" fmla="*/ 496 h 990"/>
              <a:gd name="T14" fmla="*/ 434 w 605"/>
              <a:gd name="T15" fmla="*/ 644 h 990"/>
              <a:gd name="T16" fmla="*/ 604 w 605"/>
              <a:gd name="T17" fmla="*/ 649 h 990"/>
              <a:gd name="T18" fmla="*/ 566 w 605"/>
              <a:gd name="T19" fmla="*/ 989 h 990"/>
              <a:gd name="T20" fmla="*/ 283 w 605"/>
              <a:gd name="T21" fmla="*/ 942 h 990"/>
              <a:gd name="T22" fmla="*/ 0 w 605"/>
              <a:gd name="T23" fmla="*/ 886 h 990"/>
              <a:gd name="T24" fmla="*/ 23 w 605"/>
              <a:gd name="T25" fmla="*/ 703 h 990"/>
              <a:gd name="T26" fmla="*/ 54 w 605"/>
              <a:gd name="T27" fmla="*/ 644 h 990"/>
              <a:gd name="T28" fmla="*/ 34 w 605"/>
              <a:gd name="T29" fmla="*/ 592 h 990"/>
              <a:gd name="T30" fmla="*/ 137 w 605"/>
              <a:gd name="T31" fmla="*/ 445 h 990"/>
              <a:gd name="T32" fmla="*/ 102 w 605"/>
              <a:gd name="T33" fmla="*/ 404 h 990"/>
              <a:gd name="T34" fmla="*/ 161 w 605"/>
              <a:gd name="T35" fmla="*/ 0 h 990"/>
              <a:gd name="T36" fmla="*/ 243 w 605"/>
              <a:gd name="T37" fmla="*/ 15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5" h="990">
                <a:moveTo>
                  <a:pt x="243" y="15"/>
                </a:moveTo>
                <a:lnTo>
                  <a:pt x="221" y="173"/>
                </a:lnTo>
                <a:lnTo>
                  <a:pt x="309" y="365"/>
                </a:lnTo>
                <a:lnTo>
                  <a:pt x="329" y="365"/>
                </a:lnTo>
                <a:lnTo>
                  <a:pt x="302" y="496"/>
                </a:lnTo>
                <a:lnTo>
                  <a:pt x="335" y="496"/>
                </a:lnTo>
                <a:lnTo>
                  <a:pt x="343" y="496"/>
                </a:lnTo>
                <a:lnTo>
                  <a:pt x="434" y="644"/>
                </a:lnTo>
                <a:lnTo>
                  <a:pt x="604" y="649"/>
                </a:lnTo>
                <a:lnTo>
                  <a:pt x="566" y="989"/>
                </a:lnTo>
                <a:lnTo>
                  <a:pt x="283" y="942"/>
                </a:lnTo>
                <a:lnTo>
                  <a:pt x="0" y="886"/>
                </a:lnTo>
                <a:lnTo>
                  <a:pt x="23" y="703"/>
                </a:lnTo>
                <a:lnTo>
                  <a:pt x="54" y="644"/>
                </a:lnTo>
                <a:lnTo>
                  <a:pt x="34" y="592"/>
                </a:lnTo>
                <a:lnTo>
                  <a:pt x="137" y="445"/>
                </a:lnTo>
                <a:lnTo>
                  <a:pt x="102" y="404"/>
                </a:lnTo>
                <a:lnTo>
                  <a:pt x="161" y="0"/>
                </a:lnTo>
                <a:lnTo>
                  <a:pt x="243" y="15"/>
                </a:lnTo>
              </a:path>
            </a:pathLst>
          </a:custGeom>
          <a:solidFill>
            <a:srgbClr val="00B050"/>
          </a:solidFill>
          <a:ln w="25400" cap="rnd" cmpd="sng">
            <a:solidFill>
              <a:srgbClr val="000000"/>
            </a:solidFill>
            <a:prstDash val="solid"/>
            <a:round/>
            <a:headEnd/>
            <a:tailEnd/>
          </a:ln>
          <a:effectLst/>
        </p:spPr>
        <p:txBody>
          <a:bodyPr/>
          <a:lstStyle/>
          <a:p>
            <a:endParaRPr lang="en-US" dirty="0"/>
          </a:p>
        </p:txBody>
      </p:sp>
      <p:sp>
        <p:nvSpPr>
          <p:cNvPr id="3123" name="Freeform 51"/>
          <p:cNvSpPr>
            <a:spLocks/>
          </p:cNvSpPr>
          <p:nvPr/>
        </p:nvSpPr>
        <p:spPr bwMode="auto">
          <a:xfrm>
            <a:off x="1648678" y="2775454"/>
            <a:ext cx="909638" cy="1065212"/>
          </a:xfrm>
          <a:custGeom>
            <a:avLst/>
            <a:gdLst>
              <a:gd name="T0" fmla="*/ 405 w 573"/>
              <a:gd name="T1" fmla="*/ 43 h 671"/>
              <a:gd name="T2" fmla="*/ 394 w 573"/>
              <a:gd name="T3" fmla="*/ 176 h 671"/>
              <a:gd name="T4" fmla="*/ 572 w 573"/>
              <a:gd name="T5" fmla="*/ 187 h 671"/>
              <a:gd name="T6" fmla="*/ 555 w 573"/>
              <a:gd name="T7" fmla="*/ 386 h 671"/>
              <a:gd name="T8" fmla="*/ 521 w 573"/>
              <a:gd name="T9" fmla="*/ 670 h 671"/>
              <a:gd name="T10" fmla="*/ 0 w 573"/>
              <a:gd name="T11" fmla="*/ 645 h 671"/>
              <a:gd name="T12" fmla="*/ 125 w 573"/>
              <a:gd name="T13" fmla="*/ 0 h 671"/>
              <a:gd name="T14" fmla="*/ 405 w 573"/>
              <a:gd name="T15" fmla="*/ 43 h 6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3" h="671">
                <a:moveTo>
                  <a:pt x="405" y="43"/>
                </a:moveTo>
                <a:lnTo>
                  <a:pt x="394" y="176"/>
                </a:lnTo>
                <a:lnTo>
                  <a:pt x="572" y="187"/>
                </a:lnTo>
                <a:lnTo>
                  <a:pt x="555" y="386"/>
                </a:lnTo>
                <a:lnTo>
                  <a:pt x="521" y="670"/>
                </a:lnTo>
                <a:lnTo>
                  <a:pt x="0" y="645"/>
                </a:lnTo>
                <a:lnTo>
                  <a:pt x="125" y="0"/>
                </a:lnTo>
                <a:lnTo>
                  <a:pt x="405" y="43"/>
                </a:lnTo>
              </a:path>
            </a:pathLst>
          </a:custGeom>
          <a:solidFill>
            <a:srgbClr val="00B050"/>
          </a:solidFill>
          <a:ln w="25400" cap="rnd" cmpd="sng">
            <a:solidFill>
              <a:srgbClr val="000000"/>
            </a:solidFill>
            <a:prstDash val="solid"/>
            <a:round/>
            <a:headEnd/>
            <a:tailEnd/>
          </a:ln>
          <a:effectLst/>
        </p:spPr>
        <p:txBody>
          <a:bodyPr/>
          <a:lstStyle/>
          <a:p>
            <a:endParaRPr lang="en-US" dirty="0"/>
          </a:p>
        </p:txBody>
      </p:sp>
      <p:sp>
        <p:nvSpPr>
          <p:cNvPr id="3124" name="Freeform 52"/>
          <p:cNvSpPr>
            <a:spLocks/>
          </p:cNvSpPr>
          <p:nvPr/>
        </p:nvSpPr>
        <p:spPr bwMode="auto">
          <a:xfrm>
            <a:off x="1421666" y="3800979"/>
            <a:ext cx="1058862" cy="1203325"/>
          </a:xfrm>
          <a:custGeom>
            <a:avLst/>
            <a:gdLst>
              <a:gd name="T0" fmla="*/ 33 w 667"/>
              <a:gd name="T1" fmla="*/ 472 h 758"/>
              <a:gd name="T2" fmla="*/ 0 w 667"/>
              <a:gd name="T3" fmla="*/ 535 h 758"/>
              <a:gd name="T4" fmla="*/ 367 w 667"/>
              <a:gd name="T5" fmla="*/ 739 h 758"/>
              <a:gd name="T6" fmla="*/ 588 w 667"/>
              <a:gd name="T7" fmla="*/ 757 h 758"/>
              <a:gd name="T8" fmla="*/ 666 w 667"/>
              <a:gd name="T9" fmla="*/ 24 h 758"/>
              <a:gd name="T10" fmla="*/ 143 w 667"/>
              <a:gd name="T11" fmla="*/ 0 h 758"/>
              <a:gd name="T12" fmla="*/ 132 w 667"/>
              <a:gd name="T13" fmla="*/ 85 h 758"/>
              <a:gd name="T14" fmla="*/ 106 w 667"/>
              <a:gd name="T15" fmla="*/ 99 h 758"/>
              <a:gd name="T16" fmla="*/ 90 w 667"/>
              <a:gd name="T17" fmla="*/ 78 h 758"/>
              <a:gd name="T18" fmla="*/ 79 w 667"/>
              <a:gd name="T19" fmla="*/ 72 h 758"/>
              <a:gd name="T20" fmla="*/ 52 w 667"/>
              <a:gd name="T21" fmla="*/ 196 h 758"/>
              <a:gd name="T22" fmla="*/ 47 w 667"/>
              <a:gd name="T23" fmla="*/ 211 h 758"/>
              <a:gd name="T24" fmla="*/ 84 w 667"/>
              <a:gd name="T25" fmla="*/ 338 h 758"/>
              <a:gd name="T26" fmla="*/ 36 w 667"/>
              <a:gd name="T27" fmla="*/ 372 h 758"/>
              <a:gd name="T28" fmla="*/ 20 w 667"/>
              <a:gd name="T29" fmla="*/ 444 h 758"/>
              <a:gd name="T30" fmla="*/ 33 w 667"/>
              <a:gd name="T31" fmla="*/ 472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7" h="758">
                <a:moveTo>
                  <a:pt x="33" y="472"/>
                </a:moveTo>
                <a:lnTo>
                  <a:pt x="0" y="535"/>
                </a:lnTo>
                <a:lnTo>
                  <a:pt x="367" y="739"/>
                </a:lnTo>
                <a:lnTo>
                  <a:pt x="588" y="757"/>
                </a:lnTo>
                <a:lnTo>
                  <a:pt x="666" y="24"/>
                </a:lnTo>
                <a:lnTo>
                  <a:pt x="143" y="0"/>
                </a:lnTo>
                <a:lnTo>
                  <a:pt x="132" y="85"/>
                </a:lnTo>
                <a:lnTo>
                  <a:pt x="106" y="99"/>
                </a:lnTo>
                <a:lnTo>
                  <a:pt x="90" y="78"/>
                </a:lnTo>
                <a:lnTo>
                  <a:pt x="79" y="72"/>
                </a:lnTo>
                <a:lnTo>
                  <a:pt x="52" y="196"/>
                </a:lnTo>
                <a:lnTo>
                  <a:pt x="47" y="211"/>
                </a:lnTo>
                <a:lnTo>
                  <a:pt x="84" y="338"/>
                </a:lnTo>
                <a:lnTo>
                  <a:pt x="36" y="372"/>
                </a:lnTo>
                <a:lnTo>
                  <a:pt x="20" y="444"/>
                </a:lnTo>
                <a:lnTo>
                  <a:pt x="33" y="472"/>
                </a:lnTo>
              </a:path>
            </a:pathLst>
          </a:custGeom>
          <a:solidFill>
            <a:srgbClr val="00B050"/>
          </a:solidFill>
          <a:ln w="25400" cap="rnd" cmpd="sng">
            <a:solidFill>
              <a:srgbClr val="000000"/>
            </a:solidFill>
            <a:prstDash val="solid"/>
            <a:round/>
            <a:headEnd/>
            <a:tailEnd/>
          </a:ln>
          <a:effectLst/>
        </p:spPr>
        <p:txBody>
          <a:bodyPr/>
          <a:lstStyle/>
          <a:p>
            <a:endParaRPr lang="en-US" dirty="0"/>
          </a:p>
        </p:txBody>
      </p:sp>
      <p:sp>
        <p:nvSpPr>
          <p:cNvPr id="3125" name="Freeform 53"/>
          <p:cNvSpPr>
            <a:spLocks/>
          </p:cNvSpPr>
          <p:nvPr/>
        </p:nvSpPr>
        <p:spPr bwMode="auto">
          <a:xfrm>
            <a:off x="288191" y="1662616"/>
            <a:ext cx="1328737" cy="1025525"/>
          </a:xfrm>
          <a:custGeom>
            <a:avLst/>
            <a:gdLst>
              <a:gd name="T0" fmla="*/ 0 w 837"/>
              <a:gd name="T1" fmla="*/ 435 h 646"/>
              <a:gd name="T2" fmla="*/ 22 w 837"/>
              <a:gd name="T3" fmla="*/ 403 h 646"/>
              <a:gd name="T4" fmla="*/ 171 w 837"/>
              <a:gd name="T5" fmla="*/ 42 h 646"/>
              <a:gd name="T6" fmla="*/ 181 w 837"/>
              <a:gd name="T7" fmla="*/ 42 h 646"/>
              <a:gd name="T8" fmla="*/ 181 w 837"/>
              <a:gd name="T9" fmla="*/ 0 h 646"/>
              <a:gd name="T10" fmla="*/ 277 w 837"/>
              <a:gd name="T11" fmla="*/ 37 h 646"/>
              <a:gd name="T12" fmla="*/ 272 w 837"/>
              <a:gd name="T13" fmla="*/ 90 h 646"/>
              <a:gd name="T14" fmla="*/ 328 w 837"/>
              <a:gd name="T15" fmla="*/ 118 h 646"/>
              <a:gd name="T16" fmla="*/ 561 w 837"/>
              <a:gd name="T17" fmla="*/ 110 h 646"/>
              <a:gd name="T18" fmla="*/ 800 w 837"/>
              <a:gd name="T19" fmla="*/ 163 h 646"/>
              <a:gd name="T20" fmla="*/ 836 w 837"/>
              <a:gd name="T21" fmla="*/ 203 h 646"/>
              <a:gd name="T22" fmla="*/ 733 w 837"/>
              <a:gd name="T23" fmla="*/ 350 h 646"/>
              <a:gd name="T24" fmla="*/ 753 w 837"/>
              <a:gd name="T25" fmla="*/ 403 h 646"/>
              <a:gd name="T26" fmla="*/ 722 w 837"/>
              <a:gd name="T27" fmla="*/ 461 h 646"/>
              <a:gd name="T28" fmla="*/ 698 w 837"/>
              <a:gd name="T29" fmla="*/ 645 h 646"/>
              <a:gd name="T30" fmla="*/ 423 w 837"/>
              <a:gd name="T31" fmla="*/ 598 h 646"/>
              <a:gd name="T32" fmla="*/ 14 w 837"/>
              <a:gd name="T33" fmla="*/ 521 h 646"/>
              <a:gd name="T34" fmla="*/ 0 w 837"/>
              <a:gd name="T35" fmla="*/ 435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7" h="646">
                <a:moveTo>
                  <a:pt x="0" y="435"/>
                </a:moveTo>
                <a:lnTo>
                  <a:pt x="22" y="403"/>
                </a:lnTo>
                <a:lnTo>
                  <a:pt x="171" y="42"/>
                </a:lnTo>
                <a:lnTo>
                  <a:pt x="181" y="42"/>
                </a:lnTo>
                <a:lnTo>
                  <a:pt x="181" y="0"/>
                </a:lnTo>
                <a:lnTo>
                  <a:pt x="277" y="37"/>
                </a:lnTo>
                <a:lnTo>
                  <a:pt x="272" y="90"/>
                </a:lnTo>
                <a:lnTo>
                  <a:pt x="328" y="118"/>
                </a:lnTo>
                <a:lnTo>
                  <a:pt x="561" y="110"/>
                </a:lnTo>
                <a:lnTo>
                  <a:pt x="800" y="163"/>
                </a:lnTo>
                <a:lnTo>
                  <a:pt x="836" y="203"/>
                </a:lnTo>
                <a:lnTo>
                  <a:pt x="733" y="350"/>
                </a:lnTo>
                <a:lnTo>
                  <a:pt x="753" y="403"/>
                </a:lnTo>
                <a:lnTo>
                  <a:pt x="722" y="461"/>
                </a:lnTo>
                <a:lnTo>
                  <a:pt x="698" y="645"/>
                </a:lnTo>
                <a:lnTo>
                  <a:pt x="423" y="598"/>
                </a:lnTo>
                <a:lnTo>
                  <a:pt x="14" y="521"/>
                </a:lnTo>
                <a:lnTo>
                  <a:pt x="0" y="435"/>
                </a:lnTo>
              </a:path>
            </a:pathLst>
          </a:custGeom>
          <a:solidFill>
            <a:schemeClr val="bg1"/>
          </a:solidFill>
          <a:ln w="254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126" name="Freeform 54"/>
          <p:cNvSpPr>
            <a:spLocks/>
          </p:cNvSpPr>
          <p:nvPr/>
        </p:nvSpPr>
        <p:spPr bwMode="auto">
          <a:xfrm>
            <a:off x="805716" y="2596066"/>
            <a:ext cx="1046162" cy="1504950"/>
          </a:xfrm>
          <a:custGeom>
            <a:avLst/>
            <a:gdLst>
              <a:gd name="T0" fmla="*/ 373 w 659"/>
              <a:gd name="T1" fmla="*/ 45 h 948"/>
              <a:gd name="T2" fmla="*/ 658 w 659"/>
              <a:gd name="T3" fmla="*/ 101 h 948"/>
              <a:gd name="T4" fmla="*/ 531 w 659"/>
              <a:gd name="T5" fmla="*/ 748 h 948"/>
              <a:gd name="T6" fmla="*/ 521 w 659"/>
              <a:gd name="T7" fmla="*/ 833 h 948"/>
              <a:gd name="T8" fmla="*/ 494 w 659"/>
              <a:gd name="T9" fmla="*/ 846 h 948"/>
              <a:gd name="T10" fmla="*/ 477 w 659"/>
              <a:gd name="T11" fmla="*/ 827 h 948"/>
              <a:gd name="T12" fmla="*/ 467 w 659"/>
              <a:gd name="T13" fmla="*/ 819 h 948"/>
              <a:gd name="T14" fmla="*/ 440 w 659"/>
              <a:gd name="T15" fmla="*/ 947 h 948"/>
              <a:gd name="T16" fmla="*/ 0 w 659"/>
              <a:gd name="T17" fmla="*/ 378 h 948"/>
              <a:gd name="T18" fmla="*/ 96 w 659"/>
              <a:gd name="T19" fmla="*/ 0 h 948"/>
              <a:gd name="T20" fmla="*/ 373 w 659"/>
              <a:gd name="T21" fmla="*/ 45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9" h="948">
                <a:moveTo>
                  <a:pt x="373" y="45"/>
                </a:moveTo>
                <a:lnTo>
                  <a:pt x="658" y="101"/>
                </a:lnTo>
                <a:lnTo>
                  <a:pt x="531" y="748"/>
                </a:lnTo>
                <a:lnTo>
                  <a:pt x="521" y="833"/>
                </a:lnTo>
                <a:lnTo>
                  <a:pt x="494" y="846"/>
                </a:lnTo>
                <a:lnTo>
                  <a:pt x="477" y="827"/>
                </a:lnTo>
                <a:lnTo>
                  <a:pt x="467" y="819"/>
                </a:lnTo>
                <a:lnTo>
                  <a:pt x="440" y="947"/>
                </a:lnTo>
                <a:lnTo>
                  <a:pt x="0" y="378"/>
                </a:lnTo>
                <a:lnTo>
                  <a:pt x="96" y="0"/>
                </a:lnTo>
                <a:lnTo>
                  <a:pt x="373" y="45"/>
                </a:lnTo>
              </a:path>
            </a:pathLst>
          </a:custGeom>
          <a:solidFill>
            <a:srgbClr val="00B050"/>
          </a:solidFill>
          <a:ln w="25400" cap="rnd" cmpd="sng">
            <a:solidFill>
              <a:srgbClr val="000000"/>
            </a:solidFill>
            <a:prstDash val="solid"/>
            <a:round/>
            <a:headEnd/>
            <a:tailEnd/>
          </a:ln>
          <a:effectLst/>
        </p:spPr>
        <p:txBody>
          <a:bodyPr/>
          <a:lstStyle/>
          <a:p>
            <a:endParaRPr lang="en-US" dirty="0"/>
          </a:p>
        </p:txBody>
      </p:sp>
      <p:sp>
        <p:nvSpPr>
          <p:cNvPr id="3127" name="Freeform 55"/>
          <p:cNvSpPr>
            <a:spLocks/>
          </p:cNvSpPr>
          <p:nvPr/>
        </p:nvSpPr>
        <p:spPr bwMode="auto">
          <a:xfrm>
            <a:off x="562828" y="4740779"/>
            <a:ext cx="1889125" cy="1692275"/>
          </a:xfrm>
          <a:custGeom>
            <a:avLst/>
            <a:gdLst>
              <a:gd name="T0" fmla="*/ 772 w 1190"/>
              <a:gd name="T1" fmla="*/ 151 h 1066"/>
              <a:gd name="T2" fmla="*/ 595 w 1190"/>
              <a:gd name="T3" fmla="*/ 91 h 1066"/>
              <a:gd name="T4" fmla="*/ 287 w 1190"/>
              <a:gd name="T5" fmla="*/ 50 h 1066"/>
              <a:gd name="T6" fmla="*/ 213 w 1190"/>
              <a:gd name="T7" fmla="*/ 97 h 1066"/>
              <a:gd name="T8" fmla="*/ 193 w 1190"/>
              <a:gd name="T9" fmla="*/ 164 h 1066"/>
              <a:gd name="T10" fmla="*/ 257 w 1190"/>
              <a:gd name="T11" fmla="*/ 264 h 1066"/>
              <a:gd name="T12" fmla="*/ 253 w 1190"/>
              <a:gd name="T13" fmla="*/ 305 h 1066"/>
              <a:gd name="T14" fmla="*/ 198 w 1190"/>
              <a:gd name="T15" fmla="*/ 238 h 1066"/>
              <a:gd name="T16" fmla="*/ 95 w 1190"/>
              <a:gd name="T17" fmla="*/ 297 h 1066"/>
              <a:gd name="T18" fmla="*/ 118 w 1190"/>
              <a:gd name="T19" fmla="*/ 385 h 1066"/>
              <a:gd name="T20" fmla="*/ 224 w 1190"/>
              <a:gd name="T21" fmla="*/ 445 h 1066"/>
              <a:gd name="T22" fmla="*/ 147 w 1190"/>
              <a:gd name="T23" fmla="*/ 477 h 1066"/>
              <a:gd name="T24" fmla="*/ 21 w 1190"/>
              <a:gd name="T25" fmla="*/ 531 h 1066"/>
              <a:gd name="T26" fmla="*/ 122 w 1190"/>
              <a:gd name="T27" fmla="*/ 659 h 1066"/>
              <a:gd name="T28" fmla="*/ 155 w 1190"/>
              <a:gd name="T29" fmla="*/ 745 h 1066"/>
              <a:gd name="T30" fmla="*/ 231 w 1190"/>
              <a:gd name="T31" fmla="*/ 845 h 1066"/>
              <a:gd name="T32" fmla="*/ 69 w 1190"/>
              <a:gd name="T33" fmla="*/ 918 h 1066"/>
              <a:gd name="T34" fmla="*/ 193 w 1190"/>
              <a:gd name="T35" fmla="*/ 945 h 1066"/>
              <a:gd name="T36" fmla="*/ 354 w 1190"/>
              <a:gd name="T37" fmla="*/ 779 h 1066"/>
              <a:gd name="T38" fmla="*/ 476 w 1190"/>
              <a:gd name="T39" fmla="*/ 664 h 1066"/>
              <a:gd name="T40" fmla="*/ 460 w 1190"/>
              <a:gd name="T41" fmla="*/ 790 h 1066"/>
              <a:gd name="T42" fmla="*/ 571 w 1190"/>
              <a:gd name="T43" fmla="*/ 684 h 1066"/>
              <a:gd name="T44" fmla="*/ 687 w 1190"/>
              <a:gd name="T45" fmla="*/ 758 h 1066"/>
              <a:gd name="T46" fmla="*/ 826 w 1190"/>
              <a:gd name="T47" fmla="*/ 790 h 1066"/>
              <a:gd name="T48" fmla="*/ 960 w 1190"/>
              <a:gd name="T49" fmla="*/ 831 h 1066"/>
              <a:gd name="T50" fmla="*/ 1003 w 1190"/>
              <a:gd name="T51" fmla="*/ 857 h 1066"/>
              <a:gd name="T52" fmla="*/ 1121 w 1190"/>
              <a:gd name="T53" fmla="*/ 1004 h 1066"/>
              <a:gd name="T54" fmla="*/ 1180 w 1190"/>
              <a:gd name="T55" fmla="*/ 1044 h 1066"/>
              <a:gd name="T56" fmla="*/ 1109 w 1190"/>
              <a:gd name="T57" fmla="*/ 931 h 1066"/>
              <a:gd name="T58" fmla="*/ 972 w 1190"/>
              <a:gd name="T59" fmla="*/ 750 h 1066"/>
              <a:gd name="T60" fmla="*/ 858 w 1190"/>
              <a:gd name="T61" fmla="*/ 758 h 1066"/>
              <a:gd name="T62" fmla="*/ 793 w 1190"/>
              <a:gd name="T63" fmla="*/ 738 h 1066"/>
              <a:gd name="T64" fmla="*/ 798 w 1190"/>
              <a:gd name="T65" fmla="*/ 731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90" h="1066">
                <a:moveTo>
                  <a:pt x="798" y="731"/>
                </a:moveTo>
                <a:lnTo>
                  <a:pt x="772" y="151"/>
                </a:lnTo>
                <a:lnTo>
                  <a:pt x="600" y="102"/>
                </a:lnTo>
                <a:lnTo>
                  <a:pt x="595" y="91"/>
                </a:lnTo>
                <a:lnTo>
                  <a:pt x="435" y="0"/>
                </a:lnTo>
                <a:lnTo>
                  <a:pt x="287" y="50"/>
                </a:lnTo>
                <a:lnTo>
                  <a:pt x="253" y="117"/>
                </a:lnTo>
                <a:lnTo>
                  <a:pt x="213" y="97"/>
                </a:lnTo>
                <a:lnTo>
                  <a:pt x="165" y="117"/>
                </a:lnTo>
                <a:lnTo>
                  <a:pt x="193" y="164"/>
                </a:lnTo>
                <a:lnTo>
                  <a:pt x="224" y="219"/>
                </a:lnTo>
                <a:lnTo>
                  <a:pt x="257" y="264"/>
                </a:lnTo>
                <a:lnTo>
                  <a:pt x="264" y="277"/>
                </a:lnTo>
                <a:lnTo>
                  <a:pt x="253" y="305"/>
                </a:lnTo>
                <a:lnTo>
                  <a:pt x="224" y="292"/>
                </a:lnTo>
                <a:lnTo>
                  <a:pt x="198" y="238"/>
                </a:lnTo>
                <a:lnTo>
                  <a:pt x="74" y="257"/>
                </a:lnTo>
                <a:lnTo>
                  <a:pt x="95" y="297"/>
                </a:lnTo>
                <a:lnTo>
                  <a:pt x="84" y="339"/>
                </a:lnTo>
                <a:lnTo>
                  <a:pt x="118" y="385"/>
                </a:lnTo>
                <a:lnTo>
                  <a:pt x="235" y="405"/>
                </a:lnTo>
                <a:lnTo>
                  <a:pt x="224" y="445"/>
                </a:lnTo>
                <a:lnTo>
                  <a:pt x="182" y="459"/>
                </a:lnTo>
                <a:lnTo>
                  <a:pt x="147" y="477"/>
                </a:lnTo>
                <a:lnTo>
                  <a:pt x="122" y="459"/>
                </a:lnTo>
                <a:lnTo>
                  <a:pt x="21" y="531"/>
                </a:lnTo>
                <a:lnTo>
                  <a:pt x="58" y="664"/>
                </a:lnTo>
                <a:lnTo>
                  <a:pt x="122" y="659"/>
                </a:lnTo>
                <a:lnTo>
                  <a:pt x="91" y="750"/>
                </a:lnTo>
                <a:lnTo>
                  <a:pt x="155" y="745"/>
                </a:lnTo>
                <a:lnTo>
                  <a:pt x="247" y="779"/>
                </a:lnTo>
                <a:lnTo>
                  <a:pt x="231" y="845"/>
                </a:lnTo>
                <a:lnTo>
                  <a:pt x="91" y="925"/>
                </a:lnTo>
                <a:lnTo>
                  <a:pt x="69" y="918"/>
                </a:lnTo>
                <a:lnTo>
                  <a:pt x="0" y="973"/>
                </a:lnTo>
                <a:lnTo>
                  <a:pt x="193" y="945"/>
                </a:lnTo>
                <a:lnTo>
                  <a:pt x="369" y="806"/>
                </a:lnTo>
                <a:lnTo>
                  <a:pt x="354" y="779"/>
                </a:lnTo>
                <a:lnTo>
                  <a:pt x="449" y="691"/>
                </a:lnTo>
                <a:lnTo>
                  <a:pt x="476" y="664"/>
                </a:lnTo>
                <a:lnTo>
                  <a:pt x="435" y="750"/>
                </a:lnTo>
                <a:lnTo>
                  <a:pt x="460" y="790"/>
                </a:lnTo>
                <a:lnTo>
                  <a:pt x="562" y="738"/>
                </a:lnTo>
                <a:lnTo>
                  <a:pt x="571" y="684"/>
                </a:lnTo>
                <a:lnTo>
                  <a:pt x="682" y="745"/>
                </a:lnTo>
                <a:lnTo>
                  <a:pt x="687" y="758"/>
                </a:lnTo>
                <a:lnTo>
                  <a:pt x="826" y="771"/>
                </a:lnTo>
                <a:lnTo>
                  <a:pt x="826" y="790"/>
                </a:lnTo>
                <a:lnTo>
                  <a:pt x="960" y="877"/>
                </a:lnTo>
                <a:lnTo>
                  <a:pt x="960" y="831"/>
                </a:lnTo>
                <a:lnTo>
                  <a:pt x="991" y="865"/>
                </a:lnTo>
                <a:lnTo>
                  <a:pt x="1003" y="857"/>
                </a:lnTo>
                <a:lnTo>
                  <a:pt x="1121" y="985"/>
                </a:lnTo>
                <a:lnTo>
                  <a:pt x="1121" y="1004"/>
                </a:lnTo>
                <a:lnTo>
                  <a:pt x="1189" y="1065"/>
                </a:lnTo>
                <a:lnTo>
                  <a:pt x="1180" y="1044"/>
                </a:lnTo>
                <a:lnTo>
                  <a:pt x="1180" y="978"/>
                </a:lnTo>
                <a:lnTo>
                  <a:pt x="1109" y="931"/>
                </a:lnTo>
                <a:lnTo>
                  <a:pt x="1003" y="758"/>
                </a:lnTo>
                <a:lnTo>
                  <a:pt x="972" y="750"/>
                </a:lnTo>
                <a:lnTo>
                  <a:pt x="927" y="812"/>
                </a:lnTo>
                <a:lnTo>
                  <a:pt x="858" y="758"/>
                </a:lnTo>
                <a:lnTo>
                  <a:pt x="847" y="717"/>
                </a:lnTo>
                <a:lnTo>
                  <a:pt x="793" y="738"/>
                </a:lnTo>
                <a:lnTo>
                  <a:pt x="798" y="738"/>
                </a:lnTo>
                <a:lnTo>
                  <a:pt x="798" y="731"/>
                </a:lnTo>
              </a:path>
            </a:pathLst>
          </a:custGeom>
          <a:solidFill>
            <a:schemeClr val="bg1"/>
          </a:solidFill>
          <a:ln w="254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128" name="Freeform 56"/>
          <p:cNvSpPr>
            <a:spLocks/>
          </p:cNvSpPr>
          <p:nvPr/>
        </p:nvSpPr>
        <p:spPr bwMode="auto">
          <a:xfrm>
            <a:off x="275491" y="6277479"/>
            <a:ext cx="138112" cy="79375"/>
          </a:xfrm>
          <a:custGeom>
            <a:avLst/>
            <a:gdLst>
              <a:gd name="T0" fmla="*/ 86 w 87"/>
              <a:gd name="T1" fmla="*/ 19 h 50"/>
              <a:gd name="T2" fmla="*/ 40 w 87"/>
              <a:gd name="T3" fmla="*/ 42 h 50"/>
              <a:gd name="T4" fmla="*/ 0 w 87"/>
              <a:gd name="T5" fmla="*/ 49 h 50"/>
              <a:gd name="T6" fmla="*/ 40 w 87"/>
              <a:gd name="T7" fmla="*/ 17 h 50"/>
              <a:gd name="T8" fmla="*/ 82 w 87"/>
              <a:gd name="T9" fmla="*/ 0 h 50"/>
              <a:gd name="T10" fmla="*/ 86 w 87"/>
              <a:gd name="T11" fmla="*/ 17 h 50"/>
              <a:gd name="T12" fmla="*/ 86 w 87"/>
              <a:gd name="T13" fmla="*/ 19 h 50"/>
            </a:gdLst>
            <a:ahLst/>
            <a:cxnLst>
              <a:cxn ang="0">
                <a:pos x="T0" y="T1"/>
              </a:cxn>
              <a:cxn ang="0">
                <a:pos x="T2" y="T3"/>
              </a:cxn>
              <a:cxn ang="0">
                <a:pos x="T4" y="T5"/>
              </a:cxn>
              <a:cxn ang="0">
                <a:pos x="T6" y="T7"/>
              </a:cxn>
              <a:cxn ang="0">
                <a:pos x="T8" y="T9"/>
              </a:cxn>
              <a:cxn ang="0">
                <a:pos x="T10" y="T11"/>
              </a:cxn>
              <a:cxn ang="0">
                <a:pos x="T12" y="T13"/>
              </a:cxn>
            </a:cxnLst>
            <a:rect l="0" t="0" r="r" b="b"/>
            <a:pathLst>
              <a:path w="87" h="50">
                <a:moveTo>
                  <a:pt x="86" y="19"/>
                </a:moveTo>
                <a:lnTo>
                  <a:pt x="40" y="42"/>
                </a:lnTo>
                <a:lnTo>
                  <a:pt x="0" y="49"/>
                </a:lnTo>
                <a:lnTo>
                  <a:pt x="40" y="17"/>
                </a:lnTo>
                <a:lnTo>
                  <a:pt x="82" y="0"/>
                </a:lnTo>
                <a:lnTo>
                  <a:pt x="86" y="17"/>
                </a:lnTo>
                <a:lnTo>
                  <a:pt x="86" y="19"/>
                </a:lnTo>
              </a:path>
            </a:pathLst>
          </a:custGeom>
          <a:solidFill>
            <a:schemeClr val="bg1"/>
          </a:solidFill>
          <a:ln w="254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129" name="Freeform 57"/>
          <p:cNvSpPr>
            <a:spLocks/>
          </p:cNvSpPr>
          <p:nvPr/>
        </p:nvSpPr>
        <p:spPr bwMode="auto">
          <a:xfrm>
            <a:off x="2047141" y="6198104"/>
            <a:ext cx="71437" cy="131762"/>
          </a:xfrm>
          <a:custGeom>
            <a:avLst/>
            <a:gdLst>
              <a:gd name="T0" fmla="*/ 17 w 45"/>
              <a:gd name="T1" fmla="*/ 8 h 83"/>
              <a:gd name="T2" fmla="*/ 44 w 45"/>
              <a:gd name="T3" fmla="*/ 24 h 83"/>
              <a:gd name="T4" fmla="*/ 43 w 45"/>
              <a:gd name="T5" fmla="*/ 64 h 83"/>
              <a:gd name="T6" fmla="*/ 43 w 45"/>
              <a:gd name="T7" fmla="*/ 82 h 83"/>
              <a:gd name="T8" fmla="*/ 40 w 45"/>
              <a:gd name="T9" fmla="*/ 72 h 83"/>
              <a:gd name="T10" fmla="*/ 16 w 45"/>
              <a:gd name="T11" fmla="*/ 55 h 83"/>
              <a:gd name="T12" fmla="*/ 0 w 45"/>
              <a:gd name="T13" fmla="*/ 0 h 83"/>
              <a:gd name="T14" fmla="*/ 17 w 45"/>
              <a:gd name="T15" fmla="*/ 8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83">
                <a:moveTo>
                  <a:pt x="17" y="8"/>
                </a:moveTo>
                <a:lnTo>
                  <a:pt x="44" y="24"/>
                </a:lnTo>
                <a:lnTo>
                  <a:pt x="43" y="64"/>
                </a:lnTo>
                <a:lnTo>
                  <a:pt x="43" y="82"/>
                </a:lnTo>
                <a:lnTo>
                  <a:pt x="40" y="72"/>
                </a:lnTo>
                <a:lnTo>
                  <a:pt x="16" y="55"/>
                </a:lnTo>
                <a:lnTo>
                  <a:pt x="0" y="0"/>
                </a:lnTo>
                <a:lnTo>
                  <a:pt x="17" y="8"/>
                </a:lnTo>
              </a:path>
            </a:pathLst>
          </a:custGeom>
          <a:solidFill>
            <a:schemeClr val="bg1"/>
          </a:solidFill>
          <a:ln w="254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130" name="Freeform 58"/>
          <p:cNvSpPr>
            <a:spLocks/>
          </p:cNvSpPr>
          <p:nvPr/>
        </p:nvSpPr>
        <p:spPr bwMode="auto">
          <a:xfrm>
            <a:off x="2182078" y="6355266"/>
            <a:ext cx="109538" cy="79375"/>
          </a:xfrm>
          <a:custGeom>
            <a:avLst/>
            <a:gdLst>
              <a:gd name="T0" fmla="*/ 9 w 69"/>
              <a:gd name="T1" fmla="*/ 2 h 50"/>
              <a:gd name="T2" fmla="*/ 0 w 69"/>
              <a:gd name="T3" fmla="*/ 15 h 50"/>
              <a:gd name="T4" fmla="*/ 0 w 69"/>
              <a:gd name="T5" fmla="*/ 49 h 50"/>
              <a:gd name="T6" fmla="*/ 17 w 69"/>
              <a:gd name="T7" fmla="*/ 27 h 50"/>
              <a:gd name="T8" fmla="*/ 32 w 69"/>
              <a:gd name="T9" fmla="*/ 28 h 50"/>
              <a:gd name="T10" fmla="*/ 64 w 69"/>
              <a:gd name="T11" fmla="*/ 49 h 50"/>
              <a:gd name="T12" fmla="*/ 68 w 69"/>
              <a:gd name="T13" fmla="*/ 35 h 50"/>
              <a:gd name="T14" fmla="*/ 20 w 69"/>
              <a:gd name="T15" fmla="*/ 0 h 50"/>
              <a:gd name="T16" fmla="*/ 9 w 69"/>
              <a:gd name="T17"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50">
                <a:moveTo>
                  <a:pt x="9" y="2"/>
                </a:moveTo>
                <a:lnTo>
                  <a:pt x="0" y="15"/>
                </a:lnTo>
                <a:lnTo>
                  <a:pt x="0" y="49"/>
                </a:lnTo>
                <a:lnTo>
                  <a:pt x="17" y="27"/>
                </a:lnTo>
                <a:lnTo>
                  <a:pt x="32" y="28"/>
                </a:lnTo>
                <a:lnTo>
                  <a:pt x="64" y="49"/>
                </a:lnTo>
                <a:lnTo>
                  <a:pt x="68" y="35"/>
                </a:lnTo>
                <a:lnTo>
                  <a:pt x="20" y="0"/>
                </a:lnTo>
                <a:lnTo>
                  <a:pt x="9" y="2"/>
                </a:lnTo>
              </a:path>
            </a:pathLst>
          </a:custGeom>
          <a:solidFill>
            <a:schemeClr val="bg1"/>
          </a:solidFill>
          <a:ln w="254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131" name="Freeform 59"/>
          <p:cNvSpPr>
            <a:spLocks/>
          </p:cNvSpPr>
          <p:nvPr/>
        </p:nvSpPr>
        <p:spPr bwMode="auto">
          <a:xfrm>
            <a:off x="2367816" y="5617079"/>
            <a:ext cx="74612" cy="65087"/>
          </a:xfrm>
          <a:custGeom>
            <a:avLst/>
            <a:gdLst>
              <a:gd name="T0" fmla="*/ 0 w 47"/>
              <a:gd name="T1" fmla="*/ 25 h 41"/>
              <a:gd name="T2" fmla="*/ 23 w 47"/>
              <a:gd name="T3" fmla="*/ 0 h 41"/>
              <a:gd name="T4" fmla="*/ 40 w 47"/>
              <a:gd name="T5" fmla="*/ 7 h 41"/>
              <a:gd name="T6" fmla="*/ 46 w 47"/>
              <a:gd name="T7" fmla="*/ 19 h 41"/>
              <a:gd name="T8" fmla="*/ 33 w 47"/>
              <a:gd name="T9" fmla="*/ 29 h 41"/>
              <a:gd name="T10" fmla="*/ 25 w 47"/>
              <a:gd name="T11" fmla="*/ 40 h 41"/>
              <a:gd name="T12" fmla="*/ 19 w 47"/>
              <a:gd name="T13" fmla="*/ 40 h 41"/>
              <a:gd name="T14" fmla="*/ 0 w 47"/>
              <a:gd name="T15" fmla="*/ 25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41">
                <a:moveTo>
                  <a:pt x="0" y="25"/>
                </a:moveTo>
                <a:lnTo>
                  <a:pt x="23" y="0"/>
                </a:lnTo>
                <a:lnTo>
                  <a:pt x="40" y="7"/>
                </a:lnTo>
                <a:lnTo>
                  <a:pt x="46" y="19"/>
                </a:lnTo>
                <a:lnTo>
                  <a:pt x="33" y="29"/>
                </a:lnTo>
                <a:lnTo>
                  <a:pt x="25" y="40"/>
                </a:lnTo>
                <a:lnTo>
                  <a:pt x="19" y="40"/>
                </a:lnTo>
                <a:lnTo>
                  <a:pt x="0" y="25"/>
                </a:lnTo>
              </a:path>
            </a:pathLst>
          </a:custGeom>
          <a:solidFill>
            <a:schemeClr val="bg1"/>
          </a:solidFill>
          <a:ln w="254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132" name="Freeform 60"/>
          <p:cNvSpPr>
            <a:spLocks/>
          </p:cNvSpPr>
          <p:nvPr/>
        </p:nvSpPr>
        <p:spPr bwMode="auto">
          <a:xfrm>
            <a:off x="2482116" y="5602791"/>
            <a:ext cx="98425" cy="61913"/>
          </a:xfrm>
          <a:custGeom>
            <a:avLst/>
            <a:gdLst>
              <a:gd name="T0" fmla="*/ 0 w 62"/>
              <a:gd name="T1" fmla="*/ 34 h 39"/>
              <a:gd name="T2" fmla="*/ 25 w 62"/>
              <a:gd name="T3" fmla="*/ 0 h 39"/>
              <a:gd name="T4" fmla="*/ 54 w 62"/>
              <a:gd name="T5" fmla="*/ 3 h 39"/>
              <a:gd name="T6" fmla="*/ 59 w 62"/>
              <a:gd name="T7" fmla="*/ 15 h 39"/>
              <a:gd name="T8" fmla="*/ 61 w 62"/>
              <a:gd name="T9" fmla="*/ 38 h 39"/>
              <a:gd name="T10" fmla="*/ 34 w 62"/>
              <a:gd name="T11" fmla="*/ 38 h 39"/>
              <a:gd name="T12" fmla="*/ 17 w 62"/>
              <a:gd name="T13" fmla="*/ 34 h 39"/>
              <a:gd name="T14" fmla="*/ 6 w 62"/>
              <a:gd name="T15" fmla="*/ 34 h 39"/>
              <a:gd name="T16" fmla="*/ 0 w 62"/>
              <a:gd name="T17"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9">
                <a:moveTo>
                  <a:pt x="0" y="34"/>
                </a:moveTo>
                <a:lnTo>
                  <a:pt x="25" y="0"/>
                </a:lnTo>
                <a:lnTo>
                  <a:pt x="54" y="3"/>
                </a:lnTo>
                <a:lnTo>
                  <a:pt x="59" y="15"/>
                </a:lnTo>
                <a:lnTo>
                  <a:pt x="61" y="38"/>
                </a:lnTo>
                <a:lnTo>
                  <a:pt x="34" y="38"/>
                </a:lnTo>
                <a:lnTo>
                  <a:pt x="17" y="34"/>
                </a:lnTo>
                <a:lnTo>
                  <a:pt x="6" y="34"/>
                </a:lnTo>
                <a:lnTo>
                  <a:pt x="0" y="34"/>
                </a:lnTo>
              </a:path>
            </a:pathLst>
          </a:custGeom>
          <a:solidFill>
            <a:schemeClr val="bg1"/>
          </a:solidFill>
          <a:ln w="254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133" name="Freeform 61"/>
          <p:cNvSpPr>
            <a:spLocks/>
          </p:cNvSpPr>
          <p:nvPr/>
        </p:nvSpPr>
        <p:spPr bwMode="auto">
          <a:xfrm>
            <a:off x="2748816" y="5732966"/>
            <a:ext cx="112712" cy="95250"/>
          </a:xfrm>
          <a:custGeom>
            <a:avLst/>
            <a:gdLst>
              <a:gd name="T0" fmla="*/ 0 w 71"/>
              <a:gd name="T1" fmla="*/ 19 h 60"/>
              <a:gd name="T2" fmla="*/ 11 w 71"/>
              <a:gd name="T3" fmla="*/ 15 h 60"/>
              <a:gd name="T4" fmla="*/ 28 w 71"/>
              <a:gd name="T5" fmla="*/ 6 h 60"/>
              <a:gd name="T6" fmla="*/ 36 w 71"/>
              <a:gd name="T7" fmla="*/ 0 h 60"/>
              <a:gd name="T8" fmla="*/ 47 w 71"/>
              <a:gd name="T9" fmla="*/ 15 h 60"/>
              <a:gd name="T10" fmla="*/ 59 w 71"/>
              <a:gd name="T11" fmla="*/ 34 h 60"/>
              <a:gd name="T12" fmla="*/ 63 w 71"/>
              <a:gd name="T13" fmla="*/ 52 h 60"/>
              <a:gd name="T14" fmla="*/ 70 w 71"/>
              <a:gd name="T15" fmla="*/ 59 h 60"/>
              <a:gd name="T16" fmla="*/ 59 w 71"/>
              <a:gd name="T17" fmla="*/ 59 h 60"/>
              <a:gd name="T18" fmla="*/ 47 w 71"/>
              <a:gd name="T19" fmla="*/ 59 h 60"/>
              <a:gd name="T20" fmla="*/ 36 w 71"/>
              <a:gd name="T21" fmla="*/ 59 h 60"/>
              <a:gd name="T22" fmla="*/ 18 w 71"/>
              <a:gd name="T23" fmla="*/ 39 h 60"/>
              <a:gd name="T24" fmla="*/ 4 w 71"/>
              <a:gd name="T25" fmla="*/ 27 h 60"/>
              <a:gd name="T26" fmla="*/ 0 w 71"/>
              <a:gd name="T27" fmla="*/ 1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60">
                <a:moveTo>
                  <a:pt x="0" y="19"/>
                </a:moveTo>
                <a:lnTo>
                  <a:pt x="11" y="15"/>
                </a:lnTo>
                <a:lnTo>
                  <a:pt x="28" y="6"/>
                </a:lnTo>
                <a:lnTo>
                  <a:pt x="36" y="0"/>
                </a:lnTo>
                <a:lnTo>
                  <a:pt x="47" y="15"/>
                </a:lnTo>
                <a:lnTo>
                  <a:pt x="59" y="34"/>
                </a:lnTo>
                <a:lnTo>
                  <a:pt x="63" y="52"/>
                </a:lnTo>
                <a:lnTo>
                  <a:pt x="70" y="59"/>
                </a:lnTo>
                <a:lnTo>
                  <a:pt x="59" y="59"/>
                </a:lnTo>
                <a:lnTo>
                  <a:pt x="47" y="59"/>
                </a:lnTo>
                <a:lnTo>
                  <a:pt x="36" y="59"/>
                </a:lnTo>
                <a:lnTo>
                  <a:pt x="18" y="39"/>
                </a:lnTo>
                <a:lnTo>
                  <a:pt x="4" y="27"/>
                </a:lnTo>
                <a:lnTo>
                  <a:pt x="0" y="19"/>
                </a:lnTo>
              </a:path>
            </a:pathLst>
          </a:custGeom>
          <a:solidFill>
            <a:schemeClr val="bg1"/>
          </a:solidFill>
          <a:ln w="254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134" name="Freeform 62"/>
          <p:cNvSpPr>
            <a:spLocks/>
          </p:cNvSpPr>
          <p:nvPr/>
        </p:nvSpPr>
        <p:spPr bwMode="auto">
          <a:xfrm>
            <a:off x="2936141" y="5826629"/>
            <a:ext cx="117475" cy="55562"/>
          </a:xfrm>
          <a:custGeom>
            <a:avLst/>
            <a:gdLst>
              <a:gd name="T0" fmla="*/ 0 w 74"/>
              <a:gd name="T1" fmla="*/ 20 h 35"/>
              <a:gd name="T2" fmla="*/ 0 w 74"/>
              <a:gd name="T3" fmla="*/ 0 h 35"/>
              <a:gd name="T4" fmla="*/ 20 w 74"/>
              <a:gd name="T5" fmla="*/ 0 h 35"/>
              <a:gd name="T6" fmla="*/ 42 w 74"/>
              <a:gd name="T7" fmla="*/ 7 h 35"/>
              <a:gd name="T8" fmla="*/ 73 w 74"/>
              <a:gd name="T9" fmla="*/ 20 h 35"/>
              <a:gd name="T10" fmla="*/ 35 w 74"/>
              <a:gd name="T11" fmla="*/ 28 h 35"/>
              <a:gd name="T12" fmla="*/ 16 w 74"/>
              <a:gd name="T13" fmla="*/ 28 h 35"/>
              <a:gd name="T14" fmla="*/ 0 w 74"/>
              <a:gd name="T15" fmla="*/ 34 h 35"/>
              <a:gd name="T16" fmla="*/ 0 w 74"/>
              <a:gd name="T17" fmla="*/ 2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5">
                <a:moveTo>
                  <a:pt x="0" y="20"/>
                </a:moveTo>
                <a:lnTo>
                  <a:pt x="0" y="0"/>
                </a:lnTo>
                <a:lnTo>
                  <a:pt x="20" y="0"/>
                </a:lnTo>
                <a:lnTo>
                  <a:pt x="42" y="7"/>
                </a:lnTo>
                <a:lnTo>
                  <a:pt x="73" y="20"/>
                </a:lnTo>
                <a:lnTo>
                  <a:pt x="35" y="28"/>
                </a:lnTo>
                <a:lnTo>
                  <a:pt x="16" y="28"/>
                </a:lnTo>
                <a:lnTo>
                  <a:pt x="0" y="34"/>
                </a:lnTo>
                <a:lnTo>
                  <a:pt x="0" y="20"/>
                </a:lnTo>
              </a:path>
            </a:pathLst>
          </a:custGeom>
          <a:solidFill>
            <a:schemeClr val="bg1"/>
          </a:solidFill>
          <a:ln w="254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135" name="Freeform 63"/>
          <p:cNvSpPr>
            <a:spLocks/>
          </p:cNvSpPr>
          <p:nvPr/>
        </p:nvSpPr>
        <p:spPr bwMode="auto">
          <a:xfrm>
            <a:off x="3079016" y="5913941"/>
            <a:ext cx="103187" cy="76200"/>
          </a:xfrm>
          <a:custGeom>
            <a:avLst/>
            <a:gdLst>
              <a:gd name="T0" fmla="*/ 16 w 65"/>
              <a:gd name="T1" fmla="*/ 47 h 48"/>
              <a:gd name="T2" fmla="*/ 64 w 65"/>
              <a:gd name="T3" fmla="*/ 32 h 48"/>
              <a:gd name="T4" fmla="*/ 60 w 65"/>
              <a:gd name="T5" fmla="*/ 19 h 48"/>
              <a:gd name="T6" fmla="*/ 49 w 65"/>
              <a:gd name="T7" fmla="*/ 7 h 48"/>
              <a:gd name="T8" fmla="*/ 37 w 65"/>
              <a:gd name="T9" fmla="*/ 0 h 48"/>
              <a:gd name="T10" fmla="*/ 0 w 65"/>
              <a:gd name="T11" fmla="*/ 0 h 48"/>
              <a:gd name="T12" fmla="*/ 16 w 65"/>
              <a:gd name="T13" fmla="*/ 47 h 48"/>
            </a:gdLst>
            <a:ahLst/>
            <a:cxnLst>
              <a:cxn ang="0">
                <a:pos x="T0" y="T1"/>
              </a:cxn>
              <a:cxn ang="0">
                <a:pos x="T2" y="T3"/>
              </a:cxn>
              <a:cxn ang="0">
                <a:pos x="T4" y="T5"/>
              </a:cxn>
              <a:cxn ang="0">
                <a:pos x="T6" y="T7"/>
              </a:cxn>
              <a:cxn ang="0">
                <a:pos x="T8" y="T9"/>
              </a:cxn>
              <a:cxn ang="0">
                <a:pos x="T10" y="T11"/>
              </a:cxn>
              <a:cxn ang="0">
                <a:pos x="T12" y="T13"/>
              </a:cxn>
            </a:cxnLst>
            <a:rect l="0" t="0" r="r" b="b"/>
            <a:pathLst>
              <a:path w="65" h="48">
                <a:moveTo>
                  <a:pt x="16" y="47"/>
                </a:moveTo>
                <a:lnTo>
                  <a:pt x="64" y="32"/>
                </a:lnTo>
                <a:lnTo>
                  <a:pt x="60" y="19"/>
                </a:lnTo>
                <a:lnTo>
                  <a:pt x="49" y="7"/>
                </a:lnTo>
                <a:lnTo>
                  <a:pt x="37" y="0"/>
                </a:lnTo>
                <a:lnTo>
                  <a:pt x="0" y="0"/>
                </a:lnTo>
                <a:lnTo>
                  <a:pt x="16" y="47"/>
                </a:lnTo>
              </a:path>
            </a:pathLst>
          </a:custGeom>
          <a:solidFill>
            <a:schemeClr val="bg1"/>
          </a:solidFill>
          <a:ln w="254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136" name="Freeform 64"/>
          <p:cNvSpPr>
            <a:spLocks/>
          </p:cNvSpPr>
          <p:nvPr/>
        </p:nvSpPr>
        <p:spPr bwMode="auto">
          <a:xfrm>
            <a:off x="3201253" y="6052054"/>
            <a:ext cx="219075" cy="284162"/>
          </a:xfrm>
          <a:custGeom>
            <a:avLst/>
            <a:gdLst>
              <a:gd name="T0" fmla="*/ 20 w 138"/>
              <a:gd name="T1" fmla="*/ 0 h 179"/>
              <a:gd name="T2" fmla="*/ 11 w 138"/>
              <a:gd name="T3" fmla="*/ 11 h 179"/>
              <a:gd name="T4" fmla="*/ 20 w 138"/>
              <a:gd name="T5" fmla="*/ 30 h 179"/>
              <a:gd name="T6" fmla="*/ 20 w 138"/>
              <a:gd name="T7" fmla="*/ 38 h 179"/>
              <a:gd name="T8" fmla="*/ 0 w 138"/>
              <a:gd name="T9" fmla="*/ 85 h 179"/>
              <a:gd name="T10" fmla="*/ 0 w 138"/>
              <a:gd name="T11" fmla="*/ 151 h 179"/>
              <a:gd name="T12" fmla="*/ 32 w 138"/>
              <a:gd name="T13" fmla="*/ 178 h 179"/>
              <a:gd name="T14" fmla="*/ 32 w 138"/>
              <a:gd name="T15" fmla="*/ 159 h 179"/>
              <a:gd name="T16" fmla="*/ 137 w 138"/>
              <a:gd name="T17" fmla="*/ 105 h 179"/>
              <a:gd name="T18" fmla="*/ 83 w 138"/>
              <a:gd name="T19" fmla="*/ 58 h 179"/>
              <a:gd name="T20" fmla="*/ 26 w 138"/>
              <a:gd name="T21" fmla="*/ 0 h 179"/>
              <a:gd name="T22" fmla="*/ 26 w 138"/>
              <a:gd name="T23" fmla="*/ 4 h 179"/>
              <a:gd name="T24" fmla="*/ 20 w 138"/>
              <a:gd name="T2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179">
                <a:moveTo>
                  <a:pt x="20" y="0"/>
                </a:moveTo>
                <a:lnTo>
                  <a:pt x="11" y="11"/>
                </a:lnTo>
                <a:lnTo>
                  <a:pt x="20" y="30"/>
                </a:lnTo>
                <a:lnTo>
                  <a:pt x="20" y="38"/>
                </a:lnTo>
                <a:lnTo>
                  <a:pt x="0" y="85"/>
                </a:lnTo>
                <a:lnTo>
                  <a:pt x="0" y="151"/>
                </a:lnTo>
                <a:lnTo>
                  <a:pt x="32" y="178"/>
                </a:lnTo>
                <a:lnTo>
                  <a:pt x="32" y="159"/>
                </a:lnTo>
                <a:lnTo>
                  <a:pt x="137" y="105"/>
                </a:lnTo>
                <a:lnTo>
                  <a:pt x="83" y="58"/>
                </a:lnTo>
                <a:lnTo>
                  <a:pt x="26" y="0"/>
                </a:lnTo>
                <a:lnTo>
                  <a:pt x="26" y="4"/>
                </a:lnTo>
                <a:lnTo>
                  <a:pt x="20" y="0"/>
                </a:lnTo>
              </a:path>
            </a:pathLst>
          </a:custGeom>
          <a:noFill/>
          <a:ln w="25400" cap="rnd" cmpd="sng">
            <a:solidFill>
              <a:srgbClr val="000000"/>
            </a:solidFill>
            <a:prstDash val="solid"/>
            <a:round/>
            <a:headEnd/>
            <a:tailEnd/>
          </a:ln>
          <a:effectLst/>
        </p:spPr>
        <p:txBody>
          <a:bodyPr/>
          <a:lstStyle/>
          <a:p>
            <a:endParaRPr lang="en-US" dirty="0"/>
          </a:p>
        </p:txBody>
      </p:sp>
      <p:sp>
        <p:nvSpPr>
          <p:cNvPr id="3137" name="Freeform 65"/>
          <p:cNvSpPr>
            <a:spLocks/>
          </p:cNvSpPr>
          <p:nvPr/>
        </p:nvSpPr>
        <p:spPr bwMode="auto">
          <a:xfrm>
            <a:off x="2158266" y="6256841"/>
            <a:ext cx="41275" cy="74613"/>
          </a:xfrm>
          <a:custGeom>
            <a:avLst/>
            <a:gdLst>
              <a:gd name="T0" fmla="*/ 25 w 26"/>
              <a:gd name="T1" fmla="*/ 11 h 47"/>
              <a:gd name="T2" fmla="*/ 19 w 26"/>
              <a:gd name="T3" fmla="*/ 46 h 47"/>
              <a:gd name="T4" fmla="*/ 2 w 26"/>
              <a:gd name="T5" fmla="*/ 32 h 47"/>
              <a:gd name="T6" fmla="*/ 0 w 26"/>
              <a:gd name="T7" fmla="*/ 0 h 47"/>
              <a:gd name="T8" fmla="*/ 25 w 26"/>
              <a:gd name="T9" fmla="*/ 11 h 47"/>
            </a:gdLst>
            <a:ahLst/>
            <a:cxnLst>
              <a:cxn ang="0">
                <a:pos x="T0" y="T1"/>
              </a:cxn>
              <a:cxn ang="0">
                <a:pos x="T2" y="T3"/>
              </a:cxn>
              <a:cxn ang="0">
                <a:pos x="T4" y="T5"/>
              </a:cxn>
              <a:cxn ang="0">
                <a:pos x="T6" y="T7"/>
              </a:cxn>
              <a:cxn ang="0">
                <a:pos x="T8" y="T9"/>
              </a:cxn>
            </a:cxnLst>
            <a:rect l="0" t="0" r="r" b="b"/>
            <a:pathLst>
              <a:path w="26" h="47">
                <a:moveTo>
                  <a:pt x="25" y="11"/>
                </a:moveTo>
                <a:lnTo>
                  <a:pt x="19" y="46"/>
                </a:lnTo>
                <a:lnTo>
                  <a:pt x="2" y="32"/>
                </a:lnTo>
                <a:lnTo>
                  <a:pt x="0" y="0"/>
                </a:lnTo>
                <a:lnTo>
                  <a:pt x="25" y="11"/>
                </a:lnTo>
              </a:path>
            </a:pathLst>
          </a:custGeom>
          <a:solidFill>
            <a:schemeClr val="bg1"/>
          </a:solidFill>
          <a:ln w="254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138" name="Freeform 66"/>
          <p:cNvSpPr>
            <a:spLocks/>
          </p:cNvSpPr>
          <p:nvPr/>
        </p:nvSpPr>
        <p:spPr bwMode="auto">
          <a:xfrm>
            <a:off x="4745891" y="6091741"/>
            <a:ext cx="449262" cy="157163"/>
          </a:xfrm>
          <a:custGeom>
            <a:avLst/>
            <a:gdLst>
              <a:gd name="T0" fmla="*/ 0 w 283"/>
              <a:gd name="T1" fmla="*/ 0 h 99"/>
              <a:gd name="T2" fmla="*/ 282 w 283"/>
              <a:gd name="T3" fmla="*/ 0 h 99"/>
              <a:gd name="T4" fmla="*/ 282 w 283"/>
              <a:gd name="T5" fmla="*/ 98 h 99"/>
              <a:gd name="T6" fmla="*/ 0 w 283"/>
              <a:gd name="T7" fmla="*/ 98 h 99"/>
              <a:gd name="T8" fmla="*/ 0 w 283"/>
              <a:gd name="T9" fmla="*/ 0 h 99"/>
            </a:gdLst>
            <a:ahLst/>
            <a:cxnLst>
              <a:cxn ang="0">
                <a:pos x="T0" y="T1"/>
              </a:cxn>
              <a:cxn ang="0">
                <a:pos x="T2" y="T3"/>
              </a:cxn>
              <a:cxn ang="0">
                <a:pos x="T4" y="T5"/>
              </a:cxn>
              <a:cxn ang="0">
                <a:pos x="T6" y="T7"/>
              </a:cxn>
              <a:cxn ang="0">
                <a:pos x="T8" y="T9"/>
              </a:cxn>
            </a:cxnLst>
            <a:rect l="0" t="0" r="r" b="b"/>
            <a:pathLst>
              <a:path w="283" h="99">
                <a:moveTo>
                  <a:pt x="0" y="0"/>
                </a:moveTo>
                <a:lnTo>
                  <a:pt x="282" y="0"/>
                </a:lnTo>
                <a:lnTo>
                  <a:pt x="282" y="98"/>
                </a:lnTo>
                <a:lnTo>
                  <a:pt x="0" y="98"/>
                </a:lnTo>
                <a:lnTo>
                  <a:pt x="0" y="0"/>
                </a:lnTo>
              </a:path>
            </a:pathLst>
          </a:custGeom>
          <a:pattFill prst="wdUpDiag">
            <a:fgClr>
              <a:srgbClr val="00B050"/>
            </a:fgClr>
            <a:bgClr>
              <a:schemeClr val="bg1"/>
            </a:bgClr>
          </a:pattFill>
          <a:ln w="25400" cap="rnd" cmpd="sng">
            <a:solidFill>
              <a:srgbClr val="000000"/>
            </a:solidFill>
            <a:prstDash val="solid"/>
            <a:round/>
            <a:headEnd/>
            <a:tailEnd/>
          </a:ln>
          <a:effectLst/>
        </p:spPr>
        <p:txBody>
          <a:bodyPr/>
          <a:lstStyle/>
          <a:p>
            <a:endParaRPr lang="en-US" dirty="0">
              <a:solidFill>
                <a:srgbClr val="FF0000"/>
              </a:solidFill>
            </a:endParaRPr>
          </a:p>
        </p:txBody>
      </p:sp>
      <p:sp>
        <p:nvSpPr>
          <p:cNvPr id="3139" name="Freeform 67"/>
          <p:cNvSpPr>
            <a:spLocks/>
          </p:cNvSpPr>
          <p:nvPr/>
        </p:nvSpPr>
        <p:spPr bwMode="auto">
          <a:xfrm>
            <a:off x="4747478" y="6331454"/>
            <a:ext cx="450850" cy="157162"/>
          </a:xfrm>
          <a:custGeom>
            <a:avLst/>
            <a:gdLst>
              <a:gd name="T0" fmla="*/ 0 w 284"/>
              <a:gd name="T1" fmla="*/ 0 h 99"/>
              <a:gd name="T2" fmla="*/ 283 w 284"/>
              <a:gd name="T3" fmla="*/ 0 h 99"/>
              <a:gd name="T4" fmla="*/ 283 w 284"/>
              <a:gd name="T5" fmla="*/ 98 h 99"/>
              <a:gd name="T6" fmla="*/ 0 w 284"/>
              <a:gd name="T7" fmla="*/ 98 h 99"/>
              <a:gd name="T8" fmla="*/ 0 w 284"/>
              <a:gd name="T9" fmla="*/ 0 h 99"/>
            </a:gdLst>
            <a:ahLst/>
            <a:cxnLst>
              <a:cxn ang="0">
                <a:pos x="T0" y="T1"/>
              </a:cxn>
              <a:cxn ang="0">
                <a:pos x="T2" y="T3"/>
              </a:cxn>
              <a:cxn ang="0">
                <a:pos x="T4" y="T5"/>
              </a:cxn>
              <a:cxn ang="0">
                <a:pos x="T6" y="T7"/>
              </a:cxn>
              <a:cxn ang="0">
                <a:pos x="T8" y="T9"/>
              </a:cxn>
            </a:cxnLst>
            <a:rect l="0" t="0" r="r" b="b"/>
            <a:pathLst>
              <a:path w="284" h="99">
                <a:moveTo>
                  <a:pt x="0" y="0"/>
                </a:moveTo>
                <a:lnTo>
                  <a:pt x="283" y="0"/>
                </a:lnTo>
                <a:lnTo>
                  <a:pt x="283" y="98"/>
                </a:lnTo>
                <a:lnTo>
                  <a:pt x="0" y="98"/>
                </a:lnTo>
                <a:lnTo>
                  <a:pt x="0" y="0"/>
                </a:lnTo>
              </a:path>
            </a:pathLst>
          </a:custGeom>
          <a:solidFill>
            <a:srgbClr val="FFFF00"/>
          </a:solidFill>
          <a:ln w="254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140" name="Rectangle 68"/>
          <p:cNvSpPr>
            <a:spLocks noChangeArrowheads="1"/>
          </p:cNvSpPr>
          <p:nvPr/>
        </p:nvSpPr>
        <p:spPr bwMode="auto">
          <a:xfrm>
            <a:off x="4903053" y="5805991"/>
            <a:ext cx="2732088"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en-US" sz="1300" b="1" dirty="0">
                <a:solidFill>
                  <a:schemeClr val="bg1"/>
                </a:solidFill>
                <a:latin typeface="Arial" charset="0"/>
              </a:rPr>
              <a:t>States withMonitoring Programs</a:t>
            </a:r>
          </a:p>
        </p:txBody>
      </p:sp>
      <p:sp>
        <p:nvSpPr>
          <p:cNvPr id="3141" name="Freeform 69"/>
          <p:cNvSpPr>
            <a:spLocks/>
          </p:cNvSpPr>
          <p:nvPr/>
        </p:nvSpPr>
        <p:spPr bwMode="auto">
          <a:xfrm>
            <a:off x="7801828" y="3210429"/>
            <a:ext cx="87313" cy="47625"/>
          </a:xfrm>
          <a:custGeom>
            <a:avLst/>
            <a:gdLst>
              <a:gd name="T0" fmla="*/ 54 w 55"/>
              <a:gd name="T1" fmla="*/ 0 h 30"/>
              <a:gd name="T2" fmla="*/ 0 w 55"/>
              <a:gd name="T3" fmla="*/ 0 h 30"/>
              <a:gd name="T4" fmla="*/ 0 w 55"/>
              <a:gd name="T5" fmla="*/ 29 h 30"/>
              <a:gd name="T6" fmla="*/ 54 w 55"/>
              <a:gd name="T7" fmla="*/ 29 h 30"/>
              <a:gd name="T8" fmla="*/ 54 w 55"/>
              <a:gd name="T9" fmla="*/ 0 h 30"/>
            </a:gdLst>
            <a:ahLst/>
            <a:cxnLst>
              <a:cxn ang="0">
                <a:pos x="T0" y="T1"/>
              </a:cxn>
              <a:cxn ang="0">
                <a:pos x="T2" y="T3"/>
              </a:cxn>
              <a:cxn ang="0">
                <a:pos x="T4" y="T5"/>
              </a:cxn>
              <a:cxn ang="0">
                <a:pos x="T6" y="T7"/>
              </a:cxn>
              <a:cxn ang="0">
                <a:pos x="T8" y="T9"/>
              </a:cxn>
            </a:cxnLst>
            <a:rect l="0" t="0" r="r" b="b"/>
            <a:pathLst>
              <a:path w="55" h="30">
                <a:moveTo>
                  <a:pt x="54" y="0"/>
                </a:moveTo>
                <a:lnTo>
                  <a:pt x="0" y="0"/>
                </a:lnTo>
                <a:lnTo>
                  <a:pt x="0" y="29"/>
                </a:lnTo>
                <a:lnTo>
                  <a:pt x="54" y="29"/>
                </a:lnTo>
                <a:lnTo>
                  <a:pt x="54" y="0"/>
                </a:lnTo>
              </a:path>
            </a:pathLst>
          </a:custGeom>
          <a:solidFill>
            <a:schemeClr val="bg1"/>
          </a:solidFill>
          <a:ln w="254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142" name="Rectangle 70"/>
          <p:cNvSpPr>
            <a:spLocks noChangeArrowheads="1"/>
          </p:cNvSpPr>
          <p:nvPr/>
        </p:nvSpPr>
        <p:spPr bwMode="auto">
          <a:xfrm>
            <a:off x="797778" y="1314954"/>
            <a:ext cx="692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en-US" b="1" dirty="0">
                <a:solidFill>
                  <a:srgbClr val="202020"/>
                </a:solidFill>
                <a:latin typeface="Arial" charset="0"/>
              </a:rPr>
              <a:t>WA</a:t>
            </a:r>
          </a:p>
        </p:txBody>
      </p:sp>
      <p:sp>
        <p:nvSpPr>
          <p:cNvPr id="3143" name="Rectangle 71"/>
          <p:cNvSpPr>
            <a:spLocks noChangeArrowheads="1"/>
          </p:cNvSpPr>
          <p:nvPr/>
        </p:nvSpPr>
        <p:spPr bwMode="auto">
          <a:xfrm>
            <a:off x="597753" y="1967416"/>
            <a:ext cx="641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en-US" b="1" dirty="0">
                <a:solidFill>
                  <a:srgbClr val="202020"/>
                </a:solidFill>
                <a:latin typeface="Arial" charset="0"/>
              </a:rPr>
              <a:t>OR</a:t>
            </a:r>
          </a:p>
        </p:txBody>
      </p:sp>
      <p:sp>
        <p:nvSpPr>
          <p:cNvPr id="3144" name="Rectangle 72"/>
          <p:cNvSpPr>
            <a:spLocks noChangeArrowheads="1"/>
          </p:cNvSpPr>
          <p:nvPr/>
        </p:nvSpPr>
        <p:spPr bwMode="auto">
          <a:xfrm>
            <a:off x="2282091" y="1572129"/>
            <a:ext cx="6238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en-US" b="1" dirty="0">
                <a:solidFill>
                  <a:srgbClr val="202020"/>
                </a:solidFill>
                <a:latin typeface="Arial" charset="0"/>
              </a:rPr>
              <a:t>MT</a:t>
            </a:r>
          </a:p>
        </p:txBody>
      </p:sp>
      <p:sp>
        <p:nvSpPr>
          <p:cNvPr id="3145" name="Rectangle 73"/>
          <p:cNvSpPr>
            <a:spLocks noChangeArrowheads="1"/>
          </p:cNvSpPr>
          <p:nvPr/>
        </p:nvSpPr>
        <p:spPr bwMode="auto">
          <a:xfrm>
            <a:off x="1621691" y="2257929"/>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en-US" b="1" dirty="0">
                <a:solidFill>
                  <a:srgbClr val="202020"/>
                </a:solidFill>
                <a:latin typeface="Arial" charset="0"/>
              </a:rPr>
              <a:t>ID</a:t>
            </a:r>
          </a:p>
        </p:txBody>
      </p:sp>
      <p:sp>
        <p:nvSpPr>
          <p:cNvPr id="3146" name="Rectangle 74"/>
          <p:cNvSpPr>
            <a:spLocks noChangeArrowheads="1"/>
          </p:cNvSpPr>
          <p:nvPr/>
        </p:nvSpPr>
        <p:spPr bwMode="auto">
          <a:xfrm>
            <a:off x="2537678" y="2464304"/>
            <a:ext cx="674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en-US" b="1" dirty="0">
                <a:solidFill>
                  <a:srgbClr val="202020"/>
                </a:solidFill>
                <a:latin typeface="Arial" charset="0"/>
              </a:rPr>
              <a:t>WY</a:t>
            </a:r>
          </a:p>
        </p:txBody>
      </p:sp>
      <p:sp>
        <p:nvSpPr>
          <p:cNvPr id="3147" name="Rectangle 75"/>
          <p:cNvSpPr>
            <a:spLocks noChangeArrowheads="1"/>
          </p:cNvSpPr>
          <p:nvPr/>
        </p:nvSpPr>
        <p:spPr bwMode="auto">
          <a:xfrm>
            <a:off x="3696553" y="1630866"/>
            <a:ext cx="623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en-US" b="1" dirty="0">
                <a:solidFill>
                  <a:srgbClr val="202020"/>
                </a:solidFill>
                <a:latin typeface="Arial" charset="0"/>
              </a:rPr>
              <a:t>ND</a:t>
            </a:r>
          </a:p>
        </p:txBody>
      </p:sp>
      <p:sp>
        <p:nvSpPr>
          <p:cNvPr id="3148" name="Rectangle 76"/>
          <p:cNvSpPr>
            <a:spLocks noChangeArrowheads="1"/>
          </p:cNvSpPr>
          <p:nvPr/>
        </p:nvSpPr>
        <p:spPr bwMode="auto">
          <a:xfrm>
            <a:off x="3725128" y="2256341"/>
            <a:ext cx="608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en-US" b="1" dirty="0">
                <a:solidFill>
                  <a:srgbClr val="202020"/>
                </a:solidFill>
                <a:latin typeface="Arial" charset="0"/>
              </a:rPr>
              <a:t>SD</a:t>
            </a:r>
          </a:p>
        </p:txBody>
      </p:sp>
      <p:sp>
        <p:nvSpPr>
          <p:cNvPr id="3149" name="Rectangle 77"/>
          <p:cNvSpPr>
            <a:spLocks noChangeArrowheads="1"/>
          </p:cNvSpPr>
          <p:nvPr/>
        </p:nvSpPr>
        <p:spPr bwMode="auto">
          <a:xfrm>
            <a:off x="4501416" y="1864229"/>
            <a:ext cx="658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en-US" b="1" dirty="0">
                <a:solidFill>
                  <a:srgbClr val="202020"/>
                </a:solidFill>
                <a:latin typeface="Arial" charset="0"/>
              </a:rPr>
              <a:t>MN</a:t>
            </a:r>
          </a:p>
        </p:txBody>
      </p:sp>
      <p:sp>
        <p:nvSpPr>
          <p:cNvPr id="3150" name="Rectangle 78"/>
          <p:cNvSpPr>
            <a:spLocks noChangeArrowheads="1"/>
          </p:cNvSpPr>
          <p:nvPr/>
        </p:nvSpPr>
        <p:spPr bwMode="auto">
          <a:xfrm>
            <a:off x="4793516" y="2721479"/>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en-US" b="1" dirty="0">
                <a:solidFill>
                  <a:srgbClr val="202020"/>
                </a:solidFill>
                <a:latin typeface="Arial" charset="0"/>
              </a:rPr>
              <a:t>IA</a:t>
            </a:r>
          </a:p>
        </p:txBody>
      </p:sp>
      <p:sp>
        <p:nvSpPr>
          <p:cNvPr id="3151" name="Rectangle 79"/>
          <p:cNvSpPr>
            <a:spLocks noChangeArrowheads="1"/>
          </p:cNvSpPr>
          <p:nvPr/>
        </p:nvSpPr>
        <p:spPr bwMode="auto">
          <a:xfrm>
            <a:off x="3685441" y="2834191"/>
            <a:ext cx="608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en-US" b="1" dirty="0">
                <a:solidFill>
                  <a:srgbClr val="202020"/>
                </a:solidFill>
                <a:latin typeface="Arial" charset="0"/>
              </a:rPr>
              <a:t>NE</a:t>
            </a:r>
          </a:p>
        </p:txBody>
      </p:sp>
      <p:sp>
        <p:nvSpPr>
          <p:cNvPr id="3152" name="Rectangle 80"/>
          <p:cNvSpPr>
            <a:spLocks noChangeArrowheads="1"/>
          </p:cNvSpPr>
          <p:nvPr/>
        </p:nvSpPr>
        <p:spPr bwMode="auto">
          <a:xfrm>
            <a:off x="5280878" y="2173791"/>
            <a:ext cx="557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en-US" b="1" dirty="0">
                <a:solidFill>
                  <a:srgbClr val="202020"/>
                </a:solidFill>
                <a:latin typeface="Arial" charset="0"/>
              </a:rPr>
              <a:t>WI</a:t>
            </a:r>
          </a:p>
        </p:txBody>
      </p:sp>
      <p:sp>
        <p:nvSpPr>
          <p:cNvPr id="3153" name="Rectangle 81"/>
          <p:cNvSpPr>
            <a:spLocks noChangeArrowheads="1"/>
          </p:cNvSpPr>
          <p:nvPr/>
        </p:nvSpPr>
        <p:spPr bwMode="auto">
          <a:xfrm>
            <a:off x="6141303" y="2362704"/>
            <a:ext cx="522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en-US" b="1" dirty="0">
                <a:solidFill>
                  <a:srgbClr val="202020"/>
                </a:solidFill>
                <a:latin typeface="Arial" charset="0"/>
              </a:rPr>
              <a:t>MI</a:t>
            </a:r>
          </a:p>
        </p:txBody>
      </p:sp>
      <p:sp>
        <p:nvSpPr>
          <p:cNvPr id="3154" name="Rectangle 82"/>
          <p:cNvSpPr>
            <a:spLocks noChangeArrowheads="1"/>
          </p:cNvSpPr>
          <p:nvPr/>
        </p:nvSpPr>
        <p:spPr bwMode="auto">
          <a:xfrm>
            <a:off x="2758341" y="3272341"/>
            <a:ext cx="641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en-US" b="1" dirty="0">
                <a:solidFill>
                  <a:srgbClr val="202020"/>
                </a:solidFill>
                <a:latin typeface="Arial" charset="0"/>
              </a:rPr>
              <a:t>CO</a:t>
            </a:r>
          </a:p>
        </p:txBody>
      </p:sp>
      <p:sp>
        <p:nvSpPr>
          <p:cNvPr id="3155" name="Rectangle 83"/>
          <p:cNvSpPr>
            <a:spLocks noChangeArrowheads="1"/>
          </p:cNvSpPr>
          <p:nvPr/>
        </p:nvSpPr>
        <p:spPr bwMode="auto">
          <a:xfrm>
            <a:off x="3968016" y="3443791"/>
            <a:ext cx="608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en-US" b="1" dirty="0">
                <a:solidFill>
                  <a:srgbClr val="202020"/>
                </a:solidFill>
                <a:latin typeface="Arial" charset="0"/>
              </a:rPr>
              <a:t>KS</a:t>
            </a:r>
          </a:p>
        </p:txBody>
      </p:sp>
      <p:sp>
        <p:nvSpPr>
          <p:cNvPr id="3156" name="Rectangle 84"/>
          <p:cNvSpPr>
            <a:spLocks noChangeArrowheads="1"/>
          </p:cNvSpPr>
          <p:nvPr/>
        </p:nvSpPr>
        <p:spPr bwMode="auto">
          <a:xfrm>
            <a:off x="4961791" y="3488241"/>
            <a:ext cx="6746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en-US" b="1" dirty="0">
                <a:solidFill>
                  <a:srgbClr val="202020"/>
                </a:solidFill>
                <a:latin typeface="Arial" charset="0"/>
              </a:rPr>
              <a:t>MO</a:t>
            </a:r>
          </a:p>
        </p:txBody>
      </p:sp>
      <p:sp>
        <p:nvSpPr>
          <p:cNvPr id="3157" name="Rectangle 85"/>
          <p:cNvSpPr>
            <a:spLocks noChangeArrowheads="1"/>
          </p:cNvSpPr>
          <p:nvPr/>
        </p:nvSpPr>
        <p:spPr bwMode="auto">
          <a:xfrm>
            <a:off x="5558691" y="3058029"/>
            <a:ext cx="454025" cy="457200"/>
          </a:xfrm>
          <a:prstGeom prst="rect">
            <a:avLst/>
          </a:prstGeom>
          <a:noFill/>
          <a:ln>
            <a:noFill/>
          </a:ln>
          <a:effectLst/>
        </p:spPr>
        <p:txBody>
          <a:bodyPr wrap="none" lIns="92075" tIns="46038" rIns="92075" bIns="46038">
            <a:spAutoFit/>
          </a:bodyPr>
          <a:lstStyle/>
          <a:p>
            <a:r>
              <a:rPr lang="en-US" altLang="en-US" b="1" dirty="0">
                <a:solidFill>
                  <a:srgbClr val="202020"/>
                </a:solidFill>
                <a:latin typeface="Arial" charset="0"/>
              </a:rPr>
              <a:t>IL</a:t>
            </a:r>
          </a:p>
        </p:txBody>
      </p:sp>
      <p:sp>
        <p:nvSpPr>
          <p:cNvPr id="3158" name="Rectangle 86"/>
          <p:cNvSpPr>
            <a:spLocks noChangeArrowheads="1"/>
          </p:cNvSpPr>
          <p:nvPr/>
        </p:nvSpPr>
        <p:spPr bwMode="auto">
          <a:xfrm>
            <a:off x="6082565" y="3011992"/>
            <a:ext cx="503237" cy="369974"/>
          </a:xfrm>
          <a:prstGeom prst="rect">
            <a:avLst/>
          </a:prstGeom>
          <a:noFill/>
          <a:ln>
            <a:noFill/>
          </a:ln>
          <a:effectLst/>
        </p:spPr>
        <p:txBody>
          <a:bodyPr wrap="square" lIns="92075" tIns="46038" rIns="92075" bIns="46038">
            <a:spAutoFit/>
          </a:bodyPr>
          <a:lstStyle/>
          <a:p>
            <a:r>
              <a:rPr lang="en-US" altLang="en-US" b="1" dirty="0">
                <a:solidFill>
                  <a:srgbClr val="202020"/>
                </a:solidFill>
                <a:latin typeface="Arial" charset="0"/>
              </a:rPr>
              <a:t>IN</a:t>
            </a:r>
          </a:p>
        </p:txBody>
      </p:sp>
      <p:sp>
        <p:nvSpPr>
          <p:cNvPr id="3159" name="Rectangle 87"/>
          <p:cNvSpPr>
            <a:spLocks noChangeArrowheads="1"/>
          </p:cNvSpPr>
          <p:nvPr/>
        </p:nvSpPr>
        <p:spPr bwMode="auto">
          <a:xfrm>
            <a:off x="1824891" y="3180266"/>
            <a:ext cx="590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en-US" b="1" dirty="0">
                <a:solidFill>
                  <a:srgbClr val="202020"/>
                </a:solidFill>
                <a:latin typeface="Arial" charset="0"/>
              </a:rPr>
              <a:t>UT</a:t>
            </a:r>
          </a:p>
        </p:txBody>
      </p:sp>
      <p:sp>
        <p:nvSpPr>
          <p:cNvPr id="3160" name="Rectangle 88"/>
          <p:cNvSpPr>
            <a:spLocks noChangeArrowheads="1"/>
          </p:cNvSpPr>
          <p:nvPr/>
        </p:nvSpPr>
        <p:spPr bwMode="auto">
          <a:xfrm>
            <a:off x="1040666" y="3016754"/>
            <a:ext cx="608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en-US" b="1" dirty="0">
                <a:solidFill>
                  <a:srgbClr val="202020"/>
                </a:solidFill>
                <a:latin typeface="Arial" charset="0"/>
              </a:rPr>
              <a:t>NV</a:t>
            </a:r>
          </a:p>
        </p:txBody>
      </p:sp>
      <p:sp>
        <p:nvSpPr>
          <p:cNvPr id="3161" name="Rectangle 89"/>
          <p:cNvSpPr>
            <a:spLocks noChangeArrowheads="1"/>
          </p:cNvSpPr>
          <p:nvPr/>
        </p:nvSpPr>
        <p:spPr bwMode="auto">
          <a:xfrm>
            <a:off x="454878" y="3445379"/>
            <a:ext cx="623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en-US" b="1" dirty="0">
                <a:solidFill>
                  <a:srgbClr val="202020"/>
                </a:solidFill>
                <a:latin typeface="Arial" charset="0"/>
              </a:rPr>
              <a:t>CA</a:t>
            </a:r>
          </a:p>
        </p:txBody>
      </p:sp>
      <p:sp>
        <p:nvSpPr>
          <p:cNvPr id="3162" name="Rectangle 90"/>
          <p:cNvSpPr>
            <a:spLocks noChangeArrowheads="1"/>
          </p:cNvSpPr>
          <p:nvPr/>
        </p:nvSpPr>
        <p:spPr bwMode="auto">
          <a:xfrm>
            <a:off x="1651853" y="4131179"/>
            <a:ext cx="590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en-US" b="1" dirty="0">
                <a:solidFill>
                  <a:srgbClr val="202020"/>
                </a:solidFill>
                <a:latin typeface="Arial" charset="0"/>
              </a:rPr>
              <a:t>AZ</a:t>
            </a:r>
          </a:p>
        </p:txBody>
      </p:sp>
      <p:sp>
        <p:nvSpPr>
          <p:cNvPr id="3163" name="Rectangle 91"/>
          <p:cNvSpPr>
            <a:spLocks noChangeArrowheads="1"/>
          </p:cNvSpPr>
          <p:nvPr/>
        </p:nvSpPr>
        <p:spPr bwMode="auto">
          <a:xfrm>
            <a:off x="2624991" y="4148641"/>
            <a:ext cx="658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en-US" b="1" dirty="0">
                <a:solidFill>
                  <a:srgbClr val="202020"/>
                </a:solidFill>
                <a:latin typeface="Arial" charset="0"/>
              </a:rPr>
              <a:t>NM</a:t>
            </a:r>
          </a:p>
        </p:txBody>
      </p:sp>
      <p:sp>
        <p:nvSpPr>
          <p:cNvPr id="3164" name="Rectangle 92"/>
          <p:cNvSpPr>
            <a:spLocks noChangeArrowheads="1"/>
          </p:cNvSpPr>
          <p:nvPr/>
        </p:nvSpPr>
        <p:spPr bwMode="auto">
          <a:xfrm>
            <a:off x="4201378" y="4045454"/>
            <a:ext cx="641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en-US" b="1" dirty="0">
                <a:solidFill>
                  <a:srgbClr val="202020"/>
                </a:solidFill>
                <a:latin typeface="Arial" charset="0"/>
              </a:rPr>
              <a:t>OK</a:t>
            </a:r>
          </a:p>
        </p:txBody>
      </p:sp>
      <p:sp>
        <p:nvSpPr>
          <p:cNvPr id="3165" name="Rectangle 93"/>
          <p:cNvSpPr>
            <a:spLocks noChangeArrowheads="1"/>
          </p:cNvSpPr>
          <p:nvPr/>
        </p:nvSpPr>
        <p:spPr bwMode="auto">
          <a:xfrm>
            <a:off x="3934678" y="4826504"/>
            <a:ext cx="573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en-US" b="1" dirty="0">
                <a:solidFill>
                  <a:srgbClr val="202020"/>
                </a:solidFill>
                <a:latin typeface="Arial" charset="0"/>
              </a:rPr>
              <a:t>TX</a:t>
            </a:r>
          </a:p>
        </p:txBody>
      </p:sp>
      <p:sp>
        <p:nvSpPr>
          <p:cNvPr id="3166" name="Rectangle 94"/>
          <p:cNvSpPr>
            <a:spLocks noChangeArrowheads="1"/>
          </p:cNvSpPr>
          <p:nvPr/>
        </p:nvSpPr>
        <p:spPr bwMode="auto">
          <a:xfrm>
            <a:off x="1039078" y="5248779"/>
            <a:ext cx="623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en-US" b="1" dirty="0">
                <a:solidFill>
                  <a:srgbClr val="202020"/>
                </a:solidFill>
                <a:latin typeface="Arial" charset="0"/>
              </a:rPr>
              <a:t>AK</a:t>
            </a:r>
          </a:p>
        </p:txBody>
      </p:sp>
      <p:sp>
        <p:nvSpPr>
          <p:cNvPr id="3167" name="Rectangle 95"/>
          <p:cNvSpPr>
            <a:spLocks noChangeArrowheads="1"/>
          </p:cNvSpPr>
          <p:nvPr/>
        </p:nvSpPr>
        <p:spPr bwMode="auto">
          <a:xfrm>
            <a:off x="5025291" y="4156579"/>
            <a:ext cx="6238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en-US" b="1" dirty="0">
                <a:solidFill>
                  <a:srgbClr val="202020"/>
                </a:solidFill>
                <a:latin typeface="Arial" charset="0"/>
              </a:rPr>
              <a:t>AR</a:t>
            </a:r>
          </a:p>
        </p:txBody>
      </p:sp>
      <p:sp>
        <p:nvSpPr>
          <p:cNvPr id="3168" name="Rectangle 96"/>
          <p:cNvSpPr>
            <a:spLocks noChangeArrowheads="1"/>
          </p:cNvSpPr>
          <p:nvPr/>
        </p:nvSpPr>
        <p:spPr bwMode="auto">
          <a:xfrm>
            <a:off x="5107841" y="4716966"/>
            <a:ext cx="557212"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en-US" sz="2200" b="1" dirty="0">
                <a:solidFill>
                  <a:srgbClr val="202020"/>
                </a:solidFill>
                <a:latin typeface="Arial" charset="0"/>
              </a:rPr>
              <a:t>LA</a:t>
            </a:r>
          </a:p>
        </p:txBody>
      </p:sp>
      <p:sp>
        <p:nvSpPr>
          <p:cNvPr id="3169" name="Rectangle 97"/>
          <p:cNvSpPr>
            <a:spLocks noChangeArrowheads="1"/>
          </p:cNvSpPr>
          <p:nvPr/>
        </p:nvSpPr>
        <p:spPr bwMode="auto">
          <a:xfrm>
            <a:off x="5995253" y="3853366"/>
            <a:ext cx="590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en-US" b="1" dirty="0">
                <a:solidFill>
                  <a:srgbClr val="202020"/>
                </a:solidFill>
                <a:latin typeface="Arial" charset="0"/>
              </a:rPr>
              <a:t>TN</a:t>
            </a:r>
          </a:p>
        </p:txBody>
      </p:sp>
      <p:sp>
        <p:nvSpPr>
          <p:cNvPr id="3170" name="Rectangle 98"/>
          <p:cNvSpPr>
            <a:spLocks noChangeArrowheads="1"/>
          </p:cNvSpPr>
          <p:nvPr/>
        </p:nvSpPr>
        <p:spPr bwMode="auto">
          <a:xfrm>
            <a:off x="6324659" y="3437866"/>
            <a:ext cx="608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en-US" b="1" dirty="0">
                <a:solidFill>
                  <a:srgbClr val="202020"/>
                </a:solidFill>
                <a:latin typeface="Arial" charset="0"/>
              </a:rPr>
              <a:t>KY</a:t>
            </a:r>
          </a:p>
        </p:txBody>
      </p:sp>
      <p:sp>
        <p:nvSpPr>
          <p:cNvPr id="3171" name="Rectangle 99"/>
          <p:cNvSpPr>
            <a:spLocks noChangeArrowheads="1"/>
          </p:cNvSpPr>
          <p:nvPr/>
        </p:nvSpPr>
        <p:spPr bwMode="auto">
          <a:xfrm>
            <a:off x="5544403" y="4524879"/>
            <a:ext cx="641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en-US" b="1" dirty="0">
                <a:solidFill>
                  <a:srgbClr val="202020"/>
                </a:solidFill>
                <a:latin typeface="Arial" charset="0"/>
              </a:rPr>
              <a:t>MS</a:t>
            </a:r>
          </a:p>
        </p:txBody>
      </p:sp>
      <p:sp>
        <p:nvSpPr>
          <p:cNvPr id="3172" name="Rectangle 100"/>
          <p:cNvSpPr>
            <a:spLocks noChangeArrowheads="1"/>
          </p:cNvSpPr>
          <p:nvPr/>
        </p:nvSpPr>
        <p:spPr bwMode="auto">
          <a:xfrm>
            <a:off x="6127016" y="4448679"/>
            <a:ext cx="590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en-US" b="1" dirty="0">
                <a:solidFill>
                  <a:srgbClr val="202020"/>
                </a:solidFill>
                <a:latin typeface="Arial" charset="0"/>
              </a:rPr>
              <a:t>AL</a:t>
            </a:r>
          </a:p>
        </p:txBody>
      </p:sp>
      <p:sp>
        <p:nvSpPr>
          <p:cNvPr id="3173" name="Rectangle 101"/>
          <p:cNvSpPr>
            <a:spLocks noChangeArrowheads="1"/>
          </p:cNvSpPr>
          <p:nvPr/>
        </p:nvSpPr>
        <p:spPr bwMode="auto">
          <a:xfrm>
            <a:off x="6677878" y="4380416"/>
            <a:ext cx="641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en-US" b="1" dirty="0">
                <a:solidFill>
                  <a:srgbClr val="202020"/>
                </a:solidFill>
                <a:latin typeface="Arial" charset="0"/>
              </a:rPr>
              <a:t>GA</a:t>
            </a:r>
          </a:p>
        </p:txBody>
      </p:sp>
      <p:sp>
        <p:nvSpPr>
          <p:cNvPr id="3174" name="Rectangle 102"/>
          <p:cNvSpPr>
            <a:spLocks noChangeArrowheads="1"/>
          </p:cNvSpPr>
          <p:nvPr/>
        </p:nvSpPr>
        <p:spPr bwMode="auto">
          <a:xfrm>
            <a:off x="7054116" y="4089904"/>
            <a:ext cx="608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en-US" b="1" dirty="0">
                <a:solidFill>
                  <a:srgbClr val="202020"/>
                </a:solidFill>
                <a:latin typeface="Arial" charset="0"/>
              </a:rPr>
              <a:t>SC</a:t>
            </a:r>
          </a:p>
        </p:txBody>
      </p:sp>
      <p:sp>
        <p:nvSpPr>
          <p:cNvPr id="3175" name="Rectangle 103"/>
          <p:cNvSpPr>
            <a:spLocks noChangeArrowheads="1"/>
          </p:cNvSpPr>
          <p:nvPr/>
        </p:nvSpPr>
        <p:spPr bwMode="auto">
          <a:xfrm>
            <a:off x="7295416" y="3712079"/>
            <a:ext cx="6238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en-US" b="1" dirty="0">
                <a:solidFill>
                  <a:srgbClr val="202020"/>
                </a:solidFill>
                <a:latin typeface="Arial" charset="0"/>
              </a:rPr>
              <a:t>NC</a:t>
            </a:r>
          </a:p>
        </p:txBody>
      </p:sp>
      <p:sp>
        <p:nvSpPr>
          <p:cNvPr id="3176" name="Rectangle 104"/>
          <p:cNvSpPr>
            <a:spLocks noChangeArrowheads="1"/>
          </p:cNvSpPr>
          <p:nvPr/>
        </p:nvSpPr>
        <p:spPr bwMode="auto">
          <a:xfrm>
            <a:off x="6469916" y="2880229"/>
            <a:ext cx="641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en-US" b="1" dirty="0">
                <a:solidFill>
                  <a:srgbClr val="202020"/>
                </a:solidFill>
                <a:latin typeface="Arial" charset="0"/>
              </a:rPr>
              <a:t>OH</a:t>
            </a:r>
          </a:p>
        </p:txBody>
      </p:sp>
      <p:sp>
        <p:nvSpPr>
          <p:cNvPr id="3177" name="Rectangle 105"/>
          <p:cNvSpPr>
            <a:spLocks noChangeArrowheads="1"/>
          </p:cNvSpPr>
          <p:nvPr/>
        </p:nvSpPr>
        <p:spPr bwMode="auto">
          <a:xfrm>
            <a:off x="7339866" y="3240591"/>
            <a:ext cx="608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en-US" b="1" dirty="0">
                <a:solidFill>
                  <a:srgbClr val="202020"/>
                </a:solidFill>
                <a:latin typeface="Arial" charset="0"/>
              </a:rPr>
              <a:t>VA</a:t>
            </a:r>
          </a:p>
        </p:txBody>
      </p:sp>
      <p:sp>
        <p:nvSpPr>
          <p:cNvPr id="3178" name="Rectangle 106"/>
          <p:cNvSpPr>
            <a:spLocks noChangeArrowheads="1"/>
          </p:cNvSpPr>
          <p:nvPr/>
        </p:nvSpPr>
        <p:spPr bwMode="auto">
          <a:xfrm>
            <a:off x="7174766" y="2589716"/>
            <a:ext cx="608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en-US" b="1" dirty="0">
                <a:solidFill>
                  <a:srgbClr val="202020"/>
                </a:solidFill>
                <a:latin typeface="Arial" charset="0"/>
              </a:rPr>
              <a:t>PA</a:t>
            </a:r>
          </a:p>
        </p:txBody>
      </p:sp>
      <p:sp>
        <p:nvSpPr>
          <p:cNvPr id="3179" name="Rectangle 107"/>
          <p:cNvSpPr>
            <a:spLocks noChangeArrowheads="1"/>
          </p:cNvSpPr>
          <p:nvPr/>
        </p:nvSpPr>
        <p:spPr bwMode="auto">
          <a:xfrm>
            <a:off x="7504966" y="2067429"/>
            <a:ext cx="608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en-US" b="1" dirty="0">
                <a:solidFill>
                  <a:srgbClr val="202020"/>
                </a:solidFill>
                <a:latin typeface="Arial" charset="0"/>
              </a:rPr>
              <a:t>NY</a:t>
            </a:r>
          </a:p>
        </p:txBody>
      </p:sp>
      <p:sp>
        <p:nvSpPr>
          <p:cNvPr id="3180" name="Rectangle 108"/>
          <p:cNvSpPr>
            <a:spLocks noChangeArrowheads="1"/>
          </p:cNvSpPr>
          <p:nvPr/>
        </p:nvSpPr>
        <p:spPr bwMode="auto">
          <a:xfrm>
            <a:off x="8208228" y="1357816"/>
            <a:ext cx="60325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en-US" sz="2200" b="1" dirty="0">
                <a:solidFill>
                  <a:srgbClr val="202020"/>
                </a:solidFill>
                <a:latin typeface="Arial" charset="0"/>
              </a:rPr>
              <a:t>ME</a:t>
            </a:r>
          </a:p>
        </p:txBody>
      </p:sp>
      <p:sp>
        <p:nvSpPr>
          <p:cNvPr id="3181" name="Rectangle 109"/>
          <p:cNvSpPr>
            <a:spLocks noChangeArrowheads="1"/>
          </p:cNvSpPr>
          <p:nvPr/>
        </p:nvSpPr>
        <p:spPr bwMode="auto">
          <a:xfrm>
            <a:off x="7924066" y="1715004"/>
            <a:ext cx="3190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en-US" sz="1600" b="1" dirty="0">
                <a:solidFill>
                  <a:srgbClr val="202020"/>
                </a:solidFill>
                <a:latin typeface="Arial" charset="0"/>
              </a:rPr>
              <a:t>V</a:t>
            </a:r>
          </a:p>
        </p:txBody>
      </p:sp>
      <p:sp>
        <p:nvSpPr>
          <p:cNvPr id="3182" name="Rectangle 110"/>
          <p:cNvSpPr>
            <a:spLocks noChangeArrowheads="1"/>
          </p:cNvSpPr>
          <p:nvPr/>
        </p:nvSpPr>
        <p:spPr bwMode="auto">
          <a:xfrm>
            <a:off x="7938353" y="1872166"/>
            <a:ext cx="307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en-US" sz="1600" b="1" dirty="0">
                <a:solidFill>
                  <a:srgbClr val="202020"/>
                </a:solidFill>
                <a:latin typeface="Arial" charset="0"/>
              </a:rPr>
              <a:t>T</a:t>
            </a:r>
          </a:p>
        </p:txBody>
      </p:sp>
      <p:sp>
        <p:nvSpPr>
          <p:cNvPr id="3183" name="Rectangle 111"/>
          <p:cNvSpPr>
            <a:spLocks noChangeArrowheads="1"/>
          </p:cNvSpPr>
          <p:nvPr/>
        </p:nvSpPr>
        <p:spPr bwMode="auto">
          <a:xfrm rot="20568750">
            <a:off x="8055828" y="2284916"/>
            <a:ext cx="3873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en-US" sz="1200" b="1" dirty="0">
                <a:solidFill>
                  <a:srgbClr val="202020"/>
                </a:solidFill>
                <a:latin typeface="Arial" charset="0"/>
              </a:rPr>
              <a:t>CT</a:t>
            </a:r>
          </a:p>
        </p:txBody>
      </p:sp>
      <p:sp>
        <p:nvSpPr>
          <p:cNvPr id="3184" name="Rectangle 112"/>
          <p:cNvSpPr>
            <a:spLocks noChangeArrowheads="1"/>
          </p:cNvSpPr>
          <p:nvPr/>
        </p:nvSpPr>
        <p:spPr bwMode="auto">
          <a:xfrm>
            <a:off x="8112978" y="1789616"/>
            <a:ext cx="3127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en-US" sz="1400" b="1" dirty="0">
                <a:solidFill>
                  <a:srgbClr val="202020"/>
                </a:solidFill>
                <a:latin typeface="Arial" charset="0"/>
              </a:rPr>
              <a:t>N</a:t>
            </a:r>
          </a:p>
        </p:txBody>
      </p:sp>
      <p:sp>
        <p:nvSpPr>
          <p:cNvPr id="3185" name="Rectangle 113"/>
          <p:cNvSpPr>
            <a:spLocks noChangeArrowheads="1"/>
          </p:cNvSpPr>
          <p:nvPr/>
        </p:nvSpPr>
        <p:spPr bwMode="auto">
          <a:xfrm>
            <a:off x="8144728" y="1929316"/>
            <a:ext cx="3127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en-US" sz="1400" b="1" dirty="0">
                <a:solidFill>
                  <a:srgbClr val="202020"/>
                </a:solidFill>
                <a:latin typeface="Arial" charset="0"/>
              </a:rPr>
              <a:t>H</a:t>
            </a:r>
          </a:p>
        </p:txBody>
      </p:sp>
      <p:sp>
        <p:nvSpPr>
          <p:cNvPr id="3186" name="Rectangle 114"/>
          <p:cNvSpPr>
            <a:spLocks noChangeArrowheads="1"/>
          </p:cNvSpPr>
          <p:nvPr/>
        </p:nvSpPr>
        <p:spPr bwMode="auto">
          <a:xfrm>
            <a:off x="7871678" y="2537329"/>
            <a:ext cx="3127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en-US" sz="1400" b="1" dirty="0">
                <a:solidFill>
                  <a:srgbClr val="202020"/>
                </a:solidFill>
                <a:latin typeface="Arial" charset="0"/>
              </a:rPr>
              <a:t>N</a:t>
            </a:r>
          </a:p>
        </p:txBody>
      </p:sp>
      <p:sp>
        <p:nvSpPr>
          <p:cNvPr id="3187" name="Rectangle 115"/>
          <p:cNvSpPr>
            <a:spLocks noChangeArrowheads="1"/>
          </p:cNvSpPr>
          <p:nvPr/>
        </p:nvSpPr>
        <p:spPr bwMode="auto">
          <a:xfrm>
            <a:off x="7927241" y="2694491"/>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en-US" sz="1400" b="1" dirty="0">
                <a:solidFill>
                  <a:srgbClr val="202020"/>
                </a:solidFill>
                <a:latin typeface="Arial" charset="0"/>
              </a:rPr>
              <a:t>J</a:t>
            </a:r>
          </a:p>
        </p:txBody>
      </p:sp>
      <p:sp>
        <p:nvSpPr>
          <p:cNvPr id="3188" name="Freeform 116"/>
          <p:cNvSpPr>
            <a:spLocks/>
          </p:cNvSpPr>
          <p:nvPr/>
        </p:nvSpPr>
        <p:spPr bwMode="auto">
          <a:xfrm>
            <a:off x="8400316" y="3138991"/>
            <a:ext cx="396875" cy="207963"/>
          </a:xfrm>
          <a:custGeom>
            <a:avLst/>
            <a:gdLst>
              <a:gd name="T0" fmla="*/ 0 w 250"/>
              <a:gd name="T1" fmla="*/ 0 h 131"/>
              <a:gd name="T2" fmla="*/ 249 w 250"/>
              <a:gd name="T3" fmla="*/ 0 h 131"/>
              <a:gd name="T4" fmla="*/ 249 w 250"/>
              <a:gd name="T5" fmla="*/ 130 h 131"/>
              <a:gd name="T6" fmla="*/ 0 w 250"/>
              <a:gd name="T7" fmla="*/ 130 h 131"/>
              <a:gd name="T8" fmla="*/ 0 w 250"/>
              <a:gd name="T9" fmla="*/ 0 h 131"/>
            </a:gdLst>
            <a:ahLst/>
            <a:cxnLst>
              <a:cxn ang="0">
                <a:pos x="T0" y="T1"/>
              </a:cxn>
              <a:cxn ang="0">
                <a:pos x="T2" y="T3"/>
              </a:cxn>
              <a:cxn ang="0">
                <a:pos x="T4" y="T5"/>
              </a:cxn>
              <a:cxn ang="0">
                <a:pos x="T6" y="T7"/>
              </a:cxn>
              <a:cxn ang="0">
                <a:pos x="T8" y="T9"/>
              </a:cxn>
            </a:cxnLst>
            <a:rect l="0" t="0" r="r" b="b"/>
            <a:pathLst>
              <a:path w="250" h="131">
                <a:moveTo>
                  <a:pt x="0" y="0"/>
                </a:moveTo>
                <a:lnTo>
                  <a:pt x="249" y="0"/>
                </a:lnTo>
                <a:lnTo>
                  <a:pt x="249" y="130"/>
                </a:lnTo>
                <a:lnTo>
                  <a:pt x="0" y="130"/>
                </a:lnTo>
                <a:lnTo>
                  <a:pt x="0" y="0"/>
                </a:lnTo>
              </a:path>
            </a:pathLst>
          </a:custGeom>
          <a:solidFill>
            <a:srgbClr val="FF0000"/>
          </a:solidFill>
          <a:ln w="254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189" name="Rectangle 117"/>
          <p:cNvSpPr>
            <a:spLocks noChangeArrowheads="1"/>
          </p:cNvSpPr>
          <p:nvPr/>
        </p:nvSpPr>
        <p:spPr bwMode="auto">
          <a:xfrm>
            <a:off x="8333640" y="3080254"/>
            <a:ext cx="511175" cy="339196"/>
          </a:xfrm>
          <a:prstGeom prst="rect">
            <a:avLst/>
          </a:prstGeom>
          <a:solidFill>
            <a:srgbClr val="00B050"/>
          </a:solidFill>
          <a:ln>
            <a:noFill/>
          </a:ln>
          <a:effectLst/>
        </p:spPr>
        <p:txBody>
          <a:bodyPr wrap="square" lIns="92075" tIns="46038" rIns="92075" bIns="46038">
            <a:spAutoFit/>
          </a:bodyPr>
          <a:lstStyle/>
          <a:p>
            <a:r>
              <a:rPr lang="en-US" altLang="en-US" sz="1600" b="1" dirty="0">
                <a:solidFill>
                  <a:srgbClr val="202020"/>
                </a:solidFill>
                <a:latin typeface="Arial" charset="0"/>
              </a:rPr>
              <a:t>MD</a:t>
            </a:r>
          </a:p>
        </p:txBody>
      </p:sp>
      <p:sp>
        <p:nvSpPr>
          <p:cNvPr id="3190" name="Freeform 118"/>
          <p:cNvSpPr>
            <a:spLocks/>
          </p:cNvSpPr>
          <p:nvPr/>
        </p:nvSpPr>
        <p:spPr bwMode="auto">
          <a:xfrm>
            <a:off x="8405078" y="2583366"/>
            <a:ext cx="396875" cy="211138"/>
          </a:xfrm>
          <a:custGeom>
            <a:avLst/>
            <a:gdLst>
              <a:gd name="T0" fmla="*/ 0 w 250"/>
              <a:gd name="T1" fmla="*/ 0 h 133"/>
              <a:gd name="T2" fmla="*/ 249 w 250"/>
              <a:gd name="T3" fmla="*/ 0 h 133"/>
              <a:gd name="T4" fmla="*/ 249 w 250"/>
              <a:gd name="T5" fmla="*/ 132 h 133"/>
              <a:gd name="T6" fmla="*/ 0 w 250"/>
              <a:gd name="T7" fmla="*/ 132 h 133"/>
              <a:gd name="T8" fmla="*/ 0 w 250"/>
              <a:gd name="T9" fmla="*/ 0 h 133"/>
            </a:gdLst>
            <a:ahLst/>
            <a:cxnLst>
              <a:cxn ang="0">
                <a:pos x="T0" y="T1"/>
              </a:cxn>
              <a:cxn ang="0">
                <a:pos x="T2" y="T3"/>
              </a:cxn>
              <a:cxn ang="0">
                <a:pos x="T4" y="T5"/>
              </a:cxn>
              <a:cxn ang="0">
                <a:pos x="T6" y="T7"/>
              </a:cxn>
              <a:cxn ang="0">
                <a:pos x="T8" y="T9"/>
              </a:cxn>
            </a:cxnLst>
            <a:rect l="0" t="0" r="r" b="b"/>
            <a:pathLst>
              <a:path w="250" h="133">
                <a:moveTo>
                  <a:pt x="0" y="0"/>
                </a:moveTo>
                <a:lnTo>
                  <a:pt x="249" y="0"/>
                </a:lnTo>
                <a:lnTo>
                  <a:pt x="249" y="132"/>
                </a:lnTo>
                <a:lnTo>
                  <a:pt x="0" y="132"/>
                </a:lnTo>
                <a:lnTo>
                  <a:pt x="0" y="0"/>
                </a:lnTo>
              </a:path>
            </a:pathLst>
          </a:custGeom>
          <a:solidFill>
            <a:srgbClr val="00B050"/>
          </a:solidFill>
          <a:ln w="25400" cap="rnd" cmpd="sng">
            <a:noFill/>
            <a:prstDash val="solid"/>
            <a:round/>
            <a:headEnd/>
            <a:tailEnd/>
          </a:ln>
          <a:effectLst/>
        </p:spPr>
        <p:txBody>
          <a:bodyPr/>
          <a:lstStyle/>
          <a:p>
            <a:endParaRPr lang="en-US" dirty="0"/>
          </a:p>
        </p:txBody>
      </p:sp>
      <p:sp>
        <p:nvSpPr>
          <p:cNvPr id="3191" name="Rectangle 119"/>
          <p:cNvSpPr>
            <a:spLocks noChangeArrowheads="1"/>
          </p:cNvSpPr>
          <p:nvPr/>
        </p:nvSpPr>
        <p:spPr bwMode="auto">
          <a:xfrm>
            <a:off x="8425716" y="2518543"/>
            <a:ext cx="392507" cy="339196"/>
          </a:xfrm>
          <a:prstGeom prst="rect">
            <a:avLst/>
          </a:prstGeom>
          <a:noFill/>
          <a:ln>
            <a:noFill/>
          </a:ln>
          <a:effectLst/>
        </p:spPr>
        <p:txBody>
          <a:bodyPr wrap="square" lIns="92075" tIns="46038" rIns="92075" bIns="46038">
            <a:spAutoFit/>
          </a:bodyPr>
          <a:lstStyle/>
          <a:p>
            <a:r>
              <a:rPr lang="en-US" altLang="en-US" sz="1600" b="1" dirty="0">
                <a:solidFill>
                  <a:srgbClr val="202020"/>
                </a:solidFill>
                <a:latin typeface="Arial" charset="0"/>
              </a:rPr>
              <a:t>RI</a:t>
            </a:r>
          </a:p>
        </p:txBody>
      </p:sp>
      <p:sp>
        <p:nvSpPr>
          <p:cNvPr id="3193" name="Rectangle 121"/>
          <p:cNvSpPr>
            <a:spLocks noChangeArrowheads="1"/>
          </p:cNvSpPr>
          <p:nvPr/>
        </p:nvSpPr>
        <p:spPr bwMode="auto">
          <a:xfrm>
            <a:off x="8301097" y="3517873"/>
            <a:ext cx="488156" cy="339196"/>
          </a:xfrm>
          <a:prstGeom prst="rect">
            <a:avLst/>
          </a:prstGeom>
          <a:pattFill prst="wdUpDiag">
            <a:fgClr>
              <a:srgbClr val="00B050"/>
            </a:fgClr>
            <a:bgClr>
              <a:schemeClr val="bg1"/>
            </a:bgClr>
          </a:pattFill>
          <a:ln>
            <a:noFill/>
          </a:ln>
          <a:effectLst/>
        </p:spPr>
        <p:txBody>
          <a:bodyPr wrap="square" lIns="92075" tIns="46038" rIns="92075" bIns="46038">
            <a:spAutoFit/>
          </a:bodyPr>
          <a:lstStyle/>
          <a:p>
            <a:r>
              <a:rPr lang="en-US" altLang="en-US" sz="1600" b="1" dirty="0">
                <a:solidFill>
                  <a:srgbClr val="202020"/>
                </a:solidFill>
                <a:latin typeface="Arial" charset="0"/>
              </a:rPr>
              <a:t>DC</a:t>
            </a:r>
          </a:p>
        </p:txBody>
      </p:sp>
      <p:sp>
        <p:nvSpPr>
          <p:cNvPr id="3194" name="Freeform 122"/>
          <p:cNvSpPr>
            <a:spLocks/>
          </p:cNvSpPr>
          <p:nvPr/>
        </p:nvSpPr>
        <p:spPr bwMode="auto">
          <a:xfrm>
            <a:off x="8392378" y="2858004"/>
            <a:ext cx="396875" cy="222250"/>
          </a:xfrm>
          <a:custGeom>
            <a:avLst/>
            <a:gdLst>
              <a:gd name="T0" fmla="*/ 0 w 250"/>
              <a:gd name="T1" fmla="*/ 0 h 140"/>
              <a:gd name="T2" fmla="*/ 249 w 250"/>
              <a:gd name="T3" fmla="*/ 0 h 140"/>
              <a:gd name="T4" fmla="*/ 249 w 250"/>
              <a:gd name="T5" fmla="*/ 139 h 140"/>
              <a:gd name="T6" fmla="*/ 0 w 250"/>
              <a:gd name="T7" fmla="*/ 139 h 140"/>
              <a:gd name="T8" fmla="*/ 0 w 250"/>
              <a:gd name="T9" fmla="*/ 0 h 140"/>
            </a:gdLst>
            <a:ahLst/>
            <a:cxnLst>
              <a:cxn ang="0">
                <a:pos x="T0" y="T1"/>
              </a:cxn>
              <a:cxn ang="0">
                <a:pos x="T2" y="T3"/>
              </a:cxn>
              <a:cxn ang="0">
                <a:pos x="T4" y="T5"/>
              </a:cxn>
              <a:cxn ang="0">
                <a:pos x="T6" y="T7"/>
              </a:cxn>
              <a:cxn ang="0">
                <a:pos x="T8" y="T9"/>
              </a:cxn>
            </a:cxnLst>
            <a:rect l="0" t="0" r="r" b="b"/>
            <a:pathLst>
              <a:path w="250" h="140">
                <a:moveTo>
                  <a:pt x="0" y="0"/>
                </a:moveTo>
                <a:lnTo>
                  <a:pt x="249" y="0"/>
                </a:lnTo>
                <a:lnTo>
                  <a:pt x="249" y="139"/>
                </a:lnTo>
                <a:lnTo>
                  <a:pt x="0" y="139"/>
                </a:lnTo>
                <a:lnTo>
                  <a:pt x="0" y="0"/>
                </a:lnTo>
              </a:path>
            </a:pathLst>
          </a:custGeom>
          <a:solidFill>
            <a:srgbClr val="FF0000"/>
          </a:solidFill>
          <a:ln w="254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195" name="Rectangle 123"/>
          <p:cNvSpPr>
            <a:spLocks noChangeArrowheads="1"/>
          </p:cNvSpPr>
          <p:nvPr/>
        </p:nvSpPr>
        <p:spPr bwMode="auto">
          <a:xfrm>
            <a:off x="8344753" y="2805616"/>
            <a:ext cx="501650" cy="366713"/>
          </a:xfrm>
          <a:prstGeom prst="rect">
            <a:avLst/>
          </a:prstGeom>
          <a:solidFill>
            <a:srgbClr val="00B050"/>
          </a:solidFill>
          <a:ln>
            <a:noFill/>
          </a:ln>
          <a:effectLst/>
        </p:spPr>
        <p:txBody>
          <a:bodyPr wrap="none" lIns="92075" tIns="46038" rIns="92075" bIns="46038">
            <a:spAutoFit/>
          </a:bodyPr>
          <a:lstStyle/>
          <a:p>
            <a:r>
              <a:rPr lang="en-US" altLang="en-US" sz="1800" b="1" dirty="0">
                <a:solidFill>
                  <a:srgbClr val="202020"/>
                </a:solidFill>
                <a:latin typeface="Arial" charset="0"/>
              </a:rPr>
              <a:t>DE</a:t>
            </a:r>
          </a:p>
        </p:txBody>
      </p:sp>
      <p:sp>
        <p:nvSpPr>
          <p:cNvPr id="3196" name="Line 124"/>
          <p:cNvSpPr>
            <a:spLocks noChangeShapeType="1"/>
          </p:cNvSpPr>
          <p:nvPr/>
        </p:nvSpPr>
        <p:spPr bwMode="auto">
          <a:xfrm flipH="1">
            <a:off x="8008203" y="2970716"/>
            <a:ext cx="388938" cy="12541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97" name="Line 125"/>
          <p:cNvSpPr>
            <a:spLocks noChangeShapeType="1"/>
          </p:cNvSpPr>
          <p:nvPr/>
        </p:nvSpPr>
        <p:spPr bwMode="auto">
          <a:xfrm flipH="1" flipV="1">
            <a:off x="7854216" y="3235829"/>
            <a:ext cx="515937" cy="3048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98" name="Freeform 126"/>
          <p:cNvSpPr>
            <a:spLocks/>
          </p:cNvSpPr>
          <p:nvPr/>
        </p:nvSpPr>
        <p:spPr bwMode="auto">
          <a:xfrm>
            <a:off x="3469541" y="5947279"/>
            <a:ext cx="396875" cy="228600"/>
          </a:xfrm>
          <a:custGeom>
            <a:avLst/>
            <a:gdLst>
              <a:gd name="T0" fmla="*/ 0 w 250"/>
              <a:gd name="T1" fmla="*/ 0 h 144"/>
              <a:gd name="T2" fmla="*/ 249 w 250"/>
              <a:gd name="T3" fmla="*/ 0 h 144"/>
              <a:gd name="T4" fmla="*/ 249 w 250"/>
              <a:gd name="T5" fmla="*/ 143 h 144"/>
              <a:gd name="T6" fmla="*/ 0 w 250"/>
              <a:gd name="T7" fmla="*/ 143 h 144"/>
              <a:gd name="T8" fmla="*/ 0 w 250"/>
              <a:gd name="T9" fmla="*/ 0 h 144"/>
            </a:gdLst>
            <a:ahLst/>
            <a:cxnLst>
              <a:cxn ang="0">
                <a:pos x="T0" y="T1"/>
              </a:cxn>
              <a:cxn ang="0">
                <a:pos x="T2" y="T3"/>
              </a:cxn>
              <a:cxn ang="0">
                <a:pos x="T4" y="T5"/>
              </a:cxn>
              <a:cxn ang="0">
                <a:pos x="T6" y="T7"/>
              </a:cxn>
              <a:cxn ang="0">
                <a:pos x="T8" y="T9"/>
              </a:cxn>
            </a:cxnLst>
            <a:rect l="0" t="0" r="r" b="b"/>
            <a:pathLst>
              <a:path w="250" h="144">
                <a:moveTo>
                  <a:pt x="0" y="0"/>
                </a:moveTo>
                <a:lnTo>
                  <a:pt x="249" y="0"/>
                </a:lnTo>
                <a:lnTo>
                  <a:pt x="249" y="143"/>
                </a:lnTo>
                <a:lnTo>
                  <a:pt x="0" y="143"/>
                </a:lnTo>
                <a:lnTo>
                  <a:pt x="0" y="0"/>
                </a:lnTo>
              </a:path>
            </a:pathLst>
          </a:custGeom>
          <a:noFill/>
          <a:ln w="25400" cap="rnd" cmpd="sng">
            <a:solidFill>
              <a:srgbClr val="000000"/>
            </a:solidFill>
            <a:prstDash val="solid"/>
            <a:round/>
            <a:headEnd/>
            <a:tailEnd/>
          </a:ln>
          <a:effectLst/>
        </p:spPr>
        <p:txBody>
          <a:bodyPr/>
          <a:lstStyle/>
          <a:p>
            <a:endParaRPr lang="en-US" dirty="0"/>
          </a:p>
        </p:txBody>
      </p:sp>
      <p:sp>
        <p:nvSpPr>
          <p:cNvPr id="3199" name="Rectangle 127"/>
          <p:cNvSpPr>
            <a:spLocks noChangeArrowheads="1"/>
          </p:cNvSpPr>
          <p:nvPr/>
        </p:nvSpPr>
        <p:spPr bwMode="auto">
          <a:xfrm>
            <a:off x="3460016" y="5888541"/>
            <a:ext cx="412750" cy="366713"/>
          </a:xfrm>
          <a:prstGeom prst="rect">
            <a:avLst/>
          </a:prstGeom>
          <a:noFill/>
          <a:ln>
            <a:noFill/>
          </a:ln>
          <a:effectLst/>
        </p:spPr>
        <p:txBody>
          <a:bodyPr wrap="none" lIns="92075" tIns="46038" rIns="92075" bIns="46038">
            <a:spAutoFit/>
          </a:bodyPr>
          <a:lstStyle/>
          <a:p>
            <a:r>
              <a:rPr lang="en-US" altLang="en-US" sz="1800" b="1" dirty="0">
                <a:solidFill>
                  <a:srgbClr val="202020"/>
                </a:solidFill>
                <a:latin typeface="Arial" charset="0"/>
              </a:rPr>
              <a:t>HI</a:t>
            </a:r>
          </a:p>
        </p:txBody>
      </p:sp>
      <p:sp>
        <p:nvSpPr>
          <p:cNvPr id="3200" name="Line 128"/>
          <p:cNvSpPr>
            <a:spLocks noChangeShapeType="1"/>
          </p:cNvSpPr>
          <p:nvPr/>
        </p:nvSpPr>
        <p:spPr bwMode="auto">
          <a:xfrm flipH="1">
            <a:off x="3283803" y="6042529"/>
            <a:ext cx="184150" cy="136525"/>
          </a:xfrm>
          <a:prstGeom prst="line">
            <a:avLst/>
          </a:prstGeom>
          <a:noFill/>
          <a:ln w="12700">
            <a:solidFill>
              <a:srgbClr val="FFFF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201" name="Rectangle 129"/>
          <p:cNvSpPr>
            <a:spLocks noChangeArrowheads="1"/>
          </p:cNvSpPr>
          <p:nvPr/>
        </p:nvSpPr>
        <p:spPr bwMode="auto">
          <a:xfrm>
            <a:off x="6928703" y="3258054"/>
            <a:ext cx="369888"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en-US" sz="2200" b="1" dirty="0">
                <a:solidFill>
                  <a:srgbClr val="202020"/>
                </a:solidFill>
                <a:latin typeface="Arial" charset="0"/>
              </a:rPr>
              <a:t>V</a:t>
            </a:r>
          </a:p>
        </p:txBody>
      </p:sp>
      <p:sp>
        <p:nvSpPr>
          <p:cNvPr id="3202" name="Rectangle 130"/>
          <p:cNvSpPr>
            <a:spLocks noChangeArrowheads="1"/>
          </p:cNvSpPr>
          <p:nvPr/>
        </p:nvSpPr>
        <p:spPr bwMode="auto">
          <a:xfrm>
            <a:off x="6979503" y="3045329"/>
            <a:ext cx="447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en-US" sz="2200" b="1" dirty="0">
                <a:solidFill>
                  <a:srgbClr val="202020"/>
                </a:solidFill>
                <a:latin typeface="Arial" charset="0"/>
              </a:rPr>
              <a:t>W</a:t>
            </a:r>
          </a:p>
        </p:txBody>
      </p:sp>
      <p:sp>
        <p:nvSpPr>
          <p:cNvPr id="3203" name="Line 131"/>
          <p:cNvSpPr>
            <a:spLocks noChangeShapeType="1"/>
          </p:cNvSpPr>
          <p:nvPr/>
        </p:nvSpPr>
        <p:spPr bwMode="auto">
          <a:xfrm flipH="1" flipV="1">
            <a:off x="8022491" y="3232654"/>
            <a:ext cx="376237" cy="47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204" name="Line 132"/>
          <p:cNvSpPr>
            <a:spLocks noChangeShapeType="1"/>
          </p:cNvSpPr>
          <p:nvPr/>
        </p:nvSpPr>
        <p:spPr bwMode="auto">
          <a:xfrm flipH="1" flipV="1">
            <a:off x="8409841" y="2357941"/>
            <a:ext cx="174625" cy="21113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205" name="Rectangle 133"/>
          <p:cNvSpPr>
            <a:spLocks noChangeArrowheads="1"/>
          </p:cNvSpPr>
          <p:nvPr/>
        </p:nvSpPr>
        <p:spPr bwMode="auto">
          <a:xfrm>
            <a:off x="7181116" y="5247191"/>
            <a:ext cx="5572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en-US" b="1" dirty="0">
                <a:solidFill>
                  <a:srgbClr val="202020"/>
                </a:solidFill>
                <a:latin typeface="Arial" charset="0"/>
              </a:rPr>
              <a:t>FL</a:t>
            </a:r>
          </a:p>
        </p:txBody>
      </p:sp>
      <p:sp>
        <p:nvSpPr>
          <p:cNvPr id="3206" name="Rectangle 134"/>
          <p:cNvSpPr>
            <a:spLocks noChangeArrowheads="1"/>
          </p:cNvSpPr>
          <p:nvPr/>
        </p:nvSpPr>
        <p:spPr bwMode="auto">
          <a:xfrm rot="20887500">
            <a:off x="8578631" y="1921378"/>
            <a:ext cx="481013" cy="3206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en-US" sz="1500" b="1" dirty="0">
                <a:solidFill>
                  <a:srgbClr val="202020"/>
                </a:solidFill>
                <a:latin typeface="Arial" charset="0"/>
              </a:rPr>
              <a:t>MA</a:t>
            </a:r>
          </a:p>
        </p:txBody>
      </p:sp>
      <p:sp>
        <p:nvSpPr>
          <p:cNvPr id="3207" name="Freeform 135"/>
          <p:cNvSpPr>
            <a:spLocks/>
          </p:cNvSpPr>
          <p:nvPr/>
        </p:nvSpPr>
        <p:spPr bwMode="auto">
          <a:xfrm>
            <a:off x="7636728" y="4640766"/>
            <a:ext cx="1223963" cy="506413"/>
          </a:xfrm>
          <a:custGeom>
            <a:avLst/>
            <a:gdLst>
              <a:gd name="T0" fmla="*/ 2312 w 2312"/>
              <a:gd name="T1" fmla="*/ 476 h 956"/>
              <a:gd name="T2" fmla="*/ 2157 w 2312"/>
              <a:gd name="T3" fmla="*/ 560 h 956"/>
              <a:gd name="T4" fmla="*/ 2157 w 2312"/>
              <a:gd name="T5" fmla="*/ 720 h 956"/>
              <a:gd name="T6" fmla="*/ 1926 w 2312"/>
              <a:gd name="T7" fmla="*/ 848 h 956"/>
              <a:gd name="T8" fmla="*/ 1611 w 2312"/>
              <a:gd name="T9" fmla="*/ 926 h 956"/>
              <a:gd name="T10" fmla="*/ 1190 w 2312"/>
              <a:gd name="T11" fmla="*/ 956 h 956"/>
              <a:gd name="T12" fmla="*/ 591 w 2312"/>
              <a:gd name="T13" fmla="*/ 896 h 956"/>
              <a:gd name="T14" fmla="*/ 290 w 2312"/>
              <a:gd name="T15" fmla="*/ 932 h 956"/>
              <a:gd name="T16" fmla="*/ 44 w 2312"/>
              <a:gd name="T17" fmla="*/ 867 h 956"/>
              <a:gd name="T18" fmla="*/ 0 w 2312"/>
              <a:gd name="T19" fmla="*/ 701 h 956"/>
              <a:gd name="T20" fmla="*/ 50 w 2312"/>
              <a:gd name="T21" fmla="*/ 159 h 956"/>
              <a:gd name="T22" fmla="*/ 108 w 2312"/>
              <a:gd name="T23" fmla="*/ 62 h 956"/>
              <a:gd name="T24" fmla="*/ 212 w 2312"/>
              <a:gd name="T25" fmla="*/ 0 h 956"/>
              <a:gd name="T26" fmla="*/ 1661 w 2312"/>
              <a:gd name="T27" fmla="*/ 120 h 956"/>
              <a:gd name="T28" fmla="*/ 1971 w 2312"/>
              <a:gd name="T29" fmla="*/ 116 h 956"/>
              <a:gd name="T30" fmla="*/ 2265 w 2312"/>
              <a:gd name="T31" fmla="*/ 282 h 956"/>
              <a:gd name="T32" fmla="*/ 2312 w 2312"/>
              <a:gd name="T33" fmla="*/ 476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12" h="956">
                <a:moveTo>
                  <a:pt x="2312" y="476"/>
                </a:moveTo>
                <a:lnTo>
                  <a:pt x="2157" y="560"/>
                </a:lnTo>
                <a:lnTo>
                  <a:pt x="2157" y="720"/>
                </a:lnTo>
                <a:lnTo>
                  <a:pt x="1926" y="848"/>
                </a:lnTo>
                <a:lnTo>
                  <a:pt x="1611" y="926"/>
                </a:lnTo>
                <a:lnTo>
                  <a:pt x="1190" y="956"/>
                </a:lnTo>
                <a:lnTo>
                  <a:pt x="591" y="896"/>
                </a:lnTo>
                <a:lnTo>
                  <a:pt x="290" y="932"/>
                </a:lnTo>
                <a:lnTo>
                  <a:pt x="44" y="867"/>
                </a:lnTo>
                <a:lnTo>
                  <a:pt x="0" y="701"/>
                </a:lnTo>
                <a:lnTo>
                  <a:pt x="50" y="159"/>
                </a:lnTo>
                <a:lnTo>
                  <a:pt x="108" y="62"/>
                </a:lnTo>
                <a:lnTo>
                  <a:pt x="212" y="0"/>
                </a:lnTo>
                <a:lnTo>
                  <a:pt x="1661" y="120"/>
                </a:lnTo>
                <a:lnTo>
                  <a:pt x="1971" y="116"/>
                </a:lnTo>
                <a:lnTo>
                  <a:pt x="2265" y="282"/>
                </a:lnTo>
                <a:lnTo>
                  <a:pt x="2312" y="476"/>
                </a:lnTo>
                <a:close/>
              </a:path>
            </a:pathLst>
          </a:custGeom>
          <a:solidFill>
            <a:schemeClr val="bg1"/>
          </a:solidFill>
          <a:ln w="12700" cmpd="sng">
            <a:solidFill>
              <a:srgbClr val="000000"/>
            </a:solidFill>
            <a:prstDash val="solid"/>
            <a:round/>
            <a:headEnd/>
            <a:tailEnd/>
          </a:ln>
        </p:spPr>
        <p:txBody>
          <a:bodyPr/>
          <a:lstStyle/>
          <a:p>
            <a:endParaRPr lang="en-US" dirty="0"/>
          </a:p>
        </p:txBody>
      </p:sp>
      <p:sp>
        <p:nvSpPr>
          <p:cNvPr id="3208" name="Rectangle 136"/>
          <p:cNvSpPr>
            <a:spLocks noChangeArrowheads="1"/>
          </p:cNvSpPr>
          <p:nvPr/>
        </p:nvSpPr>
        <p:spPr bwMode="auto">
          <a:xfrm>
            <a:off x="7865328" y="4640766"/>
            <a:ext cx="608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en-US" b="1" dirty="0">
                <a:solidFill>
                  <a:srgbClr val="202020"/>
                </a:solidFill>
                <a:latin typeface="Arial" charset="0"/>
              </a:rPr>
              <a:t>PR</a:t>
            </a:r>
          </a:p>
        </p:txBody>
      </p:sp>
      <p:sp>
        <p:nvSpPr>
          <p:cNvPr id="3209" name="Rectangle 137"/>
          <p:cNvSpPr>
            <a:spLocks noChangeArrowheads="1"/>
          </p:cNvSpPr>
          <p:nvPr/>
        </p:nvSpPr>
        <p:spPr bwMode="auto">
          <a:xfrm>
            <a:off x="5220495" y="5780296"/>
            <a:ext cx="1997342" cy="1040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nSpc>
                <a:spcPct val="140000"/>
              </a:lnSpc>
            </a:pPr>
            <a:r>
              <a:rPr lang="en-US" altLang="en-US" sz="1100" b="1" dirty="0" smtClean="0">
                <a:latin typeface="Arial" charset="0"/>
              </a:rPr>
              <a:t>PMP InterConnect state</a:t>
            </a:r>
          </a:p>
          <a:p>
            <a:pPr>
              <a:lnSpc>
                <a:spcPct val="140000"/>
              </a:lnSpc>
            </a:pPr>
            <a:r>
              <a:rPr lang="en-US" altLang="en-US" sz="1100" b="1" dirty="0" smtClean="0">
                <a:latin typeface="Arial" charset="0"/>
              </a:rPr>
              <a:t>PMP InterConnect Pending</a:t>
            </a:r>
            <a:endParaRPr lang="en-US" altLang="en-US" sz="1100" b="1" dirty="0">
              <a:latin typeface="Arial" charset="0"/>
            </a:endParaRPr>
          </a:p>
          <a:p>
            <a:pPr>
              <a:lnSpc>
                <a:spcPct val="140000"/>
              </a:lnSpc>
            </a:pPr>
            <a:r>
              <a:rPr lang="en-US" altLang="en-US" sz="1100" b="1" dirty="0" smtClean="0">
                <a:latin typeface="Arial" charset="0"/>
              </a:rPr>
              <a:t>RxCheck state</a:t>
            </a:r>
            <a:endParaRPr lang="en-US" altLang="en-US" sz="1100" b="1" dirty="0">
              <a:latin typeface="Arial" charset="0"/>
            </a:endParaRPr>
          </a:p>
          <a:p>
            <a:pPr>
              <a:lnSpc>
                <a:spcPct val="140000"/>
              </a:lnSpc>
            </a:pPr>
            <a:r>
              <a:rPr lang="en-US" altLang="en-US" sz="1100" b="1" dirty="0" smtClean="0">
                <a:latin typeface="Arial" charset="0"/>
              </a:rPr>
              <a:t>Dual Connections</a:t>
            </a:r>
            <a:endParaRPr lang="en-US" altLang="en-US" sz="1100" b="1" dirty="0">
              <a:latin typeface="Arial" charset="0"/>
            </a:endParaRPr>
          </a:p>
        </p:txBody>
      </p:sp>
      <p:sp>
        <p:nvSpPr>
          <p:cNvPr id="137" name="Freeform 66"/>
          <p:cNvSpPr>
            <a:spLocks/>
          </p:cNvSpPr>
          <p:nvPr/>
        </p:nvSpPr>
        <p:spPr bwMode="auto">
          <a:xfrm>
            <a:off x="4744303" y="5854410"/>
            <a:ext cx="449262" cy="157163"/>
          </a:xfrm>
          <a:custGeom>
            <a:avLst/>
            <a:gdLst>
              <a:gd name="T0" fmla="*/ 0 w 283"/>
              <a:gd name="T1" fmla="*/ 0 h 99"/>
              <a:gd name="T2" fmla="*/ 282 w 283"/>
              <a:gd name="T3" fmla="*/ 0 h 99"/>
              <a:gd name="T4" fmla="*/ 282 w 283"/>
              <a:gd name="T5" fmla="*/ 98 h 99"/>
              <a:gd name="T6" fmla="*/ 0 w 283"/>
              <a:gd name="T7" fmla="*/ 98 h 99"/>
              <a:gd name="T8" fmla="*/ 0 w 283"/>
              <a:gd name="T9" fmla="*/ 0 h 99"/>
            </a:gdLst>
            <a:ahLst/>
            <a:cxnLst>
              <a:cxn ang="0">
                <a:pos x="T0" y="T1"/>
              </a:cxn>
              <a:cxn ang="0">
                <a:pos x="T2" y="T3"/>
              </a:cxn>
              <a:cxn ang="0">
                <a:pos x="T4" y="T5"/>
              </a:cxn>
              <a:cxn ang="0">
                <a:pos x="T6" y="T7"/>
              </a:cxn>
              <a:cxn ang="0">
                <a:pos x="T8" y="T9"/>
              </a:cxn>
            </a:cxnLst>
            <a:rect l="0" t="0" r="r" b="b"/>
            <a:pathLst>
              <a:path w="283" h="99">
                <a:moveTo>
                  <a:pt x="0" y="0"/>
                </a:moveTo>
                <a:lnTo>
                  <a:pt x="282" y="0"/>
                </a:lnTo>
                <a:lnTo>
                  <a:pt x="282" y="98"/>
                </a:lnTo>
                <a:lnTo>
                  <a:pt x="0" y="98"/>
                </a:lnTo>
                <a:lnTo>
                  <a:pt x="0" y="0"/>
                </a:lnTo>
              </a:path>
            </a:pathLst>
          </a:custGeom>
          <a:solidFill>
            <a:srgbClr val="00B050"/>
          </a:solidFill>
          <a:ln w="25400" cap="rnd" cmpd="sng">
            <a:solidFill>
              <a:srgbClr val="000000"/>
            </a:solidFill>
            <a:prstDash val="solid"/>
            <a:round/>
            <a:headEnd/>
            <a:tailEnd/>
          </a:ln>
          <a:effectLst/>
        </p:spPr>
        <p:txBody>
          <a:bodyPr/>
          <a:lstStyle/>
          <a:p>
            <a:endParaRPr lang="en-US" dirty="0">
              <a:solidFill>
                <a:srgbClr val="FF0000"/>
              </a:solidFill>
            </a:endParaRPr>
          </a:p>
        </p:txBody>
      </p:sp>
      <p:sp>
        <p:nvSpPr>
          <p:cNvPr id="2" name="TextBox 1"/>
          <p:cNvSpPr txBox="1"/>
          <p:nvPr/>
        </p:nvSpPr>
        <p:spPr>
          <a:xfrm>
            <a:off x="30680" y="397168"/>
            <a:ext cx="8970135" cy="461665"/>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States Sharing Prescription </a:t>
            </a:r>
            <a:r>
              <a:rPr lang="en-US" sz="2400" b="1" dirty="0">
                <a:latin typeface="Arial" panose="020B0604020202020204" pitchFamily="34" charset="0"/>
                <a:cs typeface="Arial" panose="020B0604020202020204" pitchFamily="34" charset="0"/>
              </a:rPr>
              <a:t>D</a:t>
            </a:r>
            <a:r>
              <a:rPr lang="en-US" sz="2400" b="1" dirty="0" smtClean="0">
                <a:latin typeface="Arial" panose="020B0604020202020204" pitchFamily="34" charset="0"/>
                <a:cs typeface="Arial" panose="020B0604020202020204" pitchFamily="34" charset="0"/>
              </a:rPr>
              <a:t>ata With Other States</a:t>
            </a:r>
            <a:endParaRPr lang="en-US" sz="24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Disclosures</a:t>
            </a:r>
            <a:endParaRPr lang="en-US" dirty="0"/>
          </a:p>
        </p:txBody>
      </p:sp>
      <p:sp>
        <p:nvSpPr>
          <p:cNvPr id="3" name="Content Placeholder 2"/>
          <p:cNvSpPr>
            <a:spLocks noGrp="1"/>
          </p:cNvSpPr>
          <p:nvPr>
            <p:ph idx="1"/>
          </p:nvPr>
        </p:nvSpPr>
        <p:spPr/>
        <p:txBody>
          <a:bodyPr>
            <a:normAutofit/>
          </a:bodyPr>
          <a:lstStyle/>
          <a:p>
            <a:r>
              <a:rPr lang="en-US" sz="2800" dirty="0"/>
              <a:t>Joseph Adams, </a:t>
            </a:r>
            <a:r>
              <a:rPr lang="en-US" sz="2800" dirty="0" err="1" smtClean="0"/>
              <a:t>RPh</a:t>
            </a:r>
            <a:r>
              <a:rPr lang="en-US" sz="2800" dirty="0" smtClean="0"/>
              <a:t>; Danna </a:t>
            </a:r>
            <a:r>
              <a:rPr lang="en-US" sz="2800" dirty="0"/>
              <a:t>Droz, JD, </a:t>
            </a:r>
            <a:r>
              <a:rPr lang="en-US" sz="2800" dirty="0" err="1" smtClean="0"/>
              <a:t>RPh</a:t>
            </a:r>
            <a:r>
              <a:rPr lang="en-US" sz="2800" dirty="0" smtClean="0"/>
              <a:t>; Shawn </a:t>
            </a:r>
            <a:r>
              <a:rPr lang="en-US" sz="2800" dirty="0"/>
              <a:t>Ryan, MD, </a:t>
            </a:r>
            <a:r>
              <a:rPr lang="en-US" sz="2800" dirty="0" smtClean="0"/>
              <a:t>MBA; Chris </a:t>
            </a:r>
            <a:r>
              <a:rPr lang="en-US" sz="2800" dirty="0"/>
              <a:t>Baumgartner</a:t>
            </a:r>
            <a:r>
              <a:rPr lang="en-US" sz="2800" dirty="0" smtClean="0"/>
              <a:t>, </a:t>
            </a:r>
            <a:r>
              <a:rPr lang="en-US" sz="2800" dirty="0" smtClean="0"/>
              <a:t>BS; and Karen </a:t>
            </a:r>
            <a:r>
              <a:rPr lang="en-US" sz="2800" dirty="0"/>
              <a:t>H. </a:t>
            </a:r>
            <a:r>
              <a:rPr lang="en-US" sz="2800" dirty="0" smtClean="0"/>
              <a:t>Perry have disclosed </a:t>
            </a:r>
            <a:r>
              <a:rPr lang="en-US" sz="2800" dirty="0"/>
              <a:t>no relevant, real or apparent personal or professional financial relationships with proprietary entities that produce health care goods and services</a:t>
            </a:r>
            <a:r>
              <a:rPr lang="en-US" sz="2800" dirty="0" smtClean="0"/>
              <a:t>.</a:t>
            </a:r>
            <a:endParaRPr lang="en-US" sz="2800" dirty="0"/>
          </a:p>
        </p:txBody>
      </p:sp>
    </p:spTree>
    <p:extLst>
      <p:ext uri="{BB962C8B-B14F-4D97-AF65-F5344CB8AC3E}">
        <p14:creationId xmlns:p14="http://schemas.microsoft.com/office/powerpoint/2010/main" val="16003568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in_gov_PMPWebCenter_Request_Entity_aspx.jpg"/>
          <p:cNvPicPr>
            <a:picLocks noGrp="1" noChangeAspect="1"/>
          </p:cNvPicPr>
          <p:nvPr>
            <p:ph idx="4294967295"/>
          </p:nvPr>
        </p:nvPicPr>
        <p:blipFill>
          <a:blip r:embed="rId2">
            <a:extLst>
              <a:ext uri="{28A0092B-C50C-407E-A947-70E740481C1C}">
                <a14:useLocalDpi xmlns:a14="http://schemas.microsoft.com/office/drawing/2010/main" val="0"/>
              </a:ext>
            </a:extLst>
          </a:blip>
          <a:srcRect l="-11129" r="-11129"/>
          <a:stretch>
            <a:fillRect/>
          </a:stretch>
        </p:blipFill>
        <p:spPr>
          <a:xfrm>
            <a:off x="259340" y="833480"/>
            <a:ext cx="8198716" cy="5373112"/>
          </a:xfrm>
        </p:spPr>
      </p:pic>
      <p:sp>
        <p:nvSpPr>
          <p:cNvPr id="2" name="Left Arrow 1"/>
          <p:cNvSpPr/>
          <p:nvPr/>
        </p:nvSpPr>
        <p:spPr>
          <a:xfrm flipV="1">
            <a:off x="4971207" y="4634040"/>
            <a:ext cx="990600" cy="228600"/>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372235" y="186117"/>
            <a:ext cx="8747488" cy="523220"/>
          </a:xfrm>
          <a:prstGeom prst="rect">
            <a:avLst/>
          </a:prstGeom>
          <a:noFill/>
        </p:spPr>
        <p:txBody>
          <a:bodyPr wrap="square" rtlCol="0">
            <a:spAutoFit/>
          </a:bodyPr>
          <a:lstStyle/>
          <a:p>
            <a:pPr algn="ctr"/>
            <a:r>
              <a:rPr lang="en-US"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Sample PMP Request Screen for Interstate Search</a:t>
            </a:r>
            <a:endPar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165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Content Placeholder 2"/>
          <p:cNvSpPr>
            <a:spLocks noGrp="1"/>
          </p:cNvSpPr>
          <p:nvPr>
            <p:ph idx="1"/>
          </p:nvPr>
        </p:nvSpPr>
        <p:spPr>
          <a:xfrm>
            <a:off x="304800" y="914400"/>
            <a:ext cx="8382000" cy="4876800"/>
          </a:xfrm>
        </p:spPr>
        <p:txBody>
          <a:bodyPr rtlCol="0">
            <a:noAutofit/>
          </a:bodyPr>
          <a:lstStyle/>
          <a:p>
            <a:pPr fontAlgn="auto">
              <a:lnSpc>
                <a:spcPct val="120000"/>
              </a:lnSpc>
              <a:spcBef>
                <a:spcPts val="1200"/>
              </a:spcBef>
              <a:defRPr/>
            </a:pPr>
            <a:r>
              <a:rPr lang="en-US" sz="2000" dirty="0">
                <a:latin typeface="Arial" panose="020B0604020202020204" pitchFamily="34" charset="0"/>
                <a:cs typeface="Arial" panose="020B0604020202020204" pitchFamily="34" charset="0"/>
              </a:rPr>
              <a:t>All protected health </a:t>
            </a:r>
            <a:r>
              <a:rPr lang="en-US" sz="2000" dirty="0" smtClean="0">
                <a:latin typeface="Arial" panose="020B0604020202020204" pitchFamily="34" charset="0"/>
                <a:cs typeface="Arial" panose="020B0604020202020204" pitchFamily="34" charset="0"/>
              </a:rPr>
              <a:t>information (PHI) </a:t>
            </a:r>
            <a:r>
              <a:rPr lang="en-US" sz="2000" dirty="0">
                <a:latin typeface="Arial" panose="020B0604020202020204" pitchFamily="34" charset="0"/>
                <a:cs typeface="Arial" panose="020B0604020202020204" pitchFamily="34" charset="0"/>
              </a:rPr>
              <a:t>is encrypted and not visible to the </a:t>
            </a:r>
            <a:r>
              <a:rPr lang="en-US" sz="2000" dirty="0" smtClean="0">
                <a:latin typeface="Arial" panose="020B0604020202020204" pitchFamily="34" charset="0"/>
                <a:cs typeface="Arial" panose="020B0604020202020204" pitchFamily="34" charset="0"/>
              </a:rPr>
              <a:t>hub. It is secure </a:t>
            </a:r>
            <a:r>
              <a:rPr lang="en-US" sz="2000" dirty="0">
                <a:latin typeface="Arial" panose="020B0604020202020204" pitchFamily="34" charset="0"/>
                <a:cs typeface="Arial" panose="020B0604020202020204" pitchFamily="34" charset="0"/>
              </a:rPr>
              <a:t>and </a:t>
            </a:r>
            <a:r>
              <a:rPr lang="en-US" sz="2000" dirty="0" smtClean="0">
                <a:latin typeface="Arial" panose="020B0604020202020204" pitchFamily="34" charset="0"/>
                <a:cs typeface="Arial" panose="020B0604020202020204" pitchFamily="34" charset="0"/>
              </a:rPr>
              <a:t>compliant with the </a:t>
            </a:r>
            <a:r>
              <a:rPr lang="en-US" sz="2000" dirty="0"/>
              <a:t>Health Insurance Portability and Accountability Act of </a:t>
            </a:r>
            <a:r>
              <a:rPr lang="en-US" sz="2000" dirty="0" smtClean="0"/>
              <a:t>1996.</a:t>
            </a:r>
            <a:endParaRPr lang="en-US" sz="2000" dirty="0">
              <a:latin typeface="Arial" panose="020B0604020202020204" pitchFamily="34" charset="0"/>
              <a:cs typeface="Arial" panose="020B0604020202020204" pitchFamily="34" charset="0"/>
            </a:endParaRPr>
          </a:p>
          <a:p>
            <a:pPr lvl="1" fontAlgn="auto">
              <a:lnSpc>
                <a:spcPct val="120000"/>
              </a:lnSpc>
              <a:spcBef>
                <a:spcPts val="600"/>
              </a:spcBef>
              <a:defRPr/>
            </a:pPr>
            <a:r>
              <a:rPr lang="en-US" sz="1800" i="1" dirty="0">
                <a:latin typeface="Arial" panose="020B0604020202020204" pitchFamily="34" charset="0"/>
                <a:cs typeface="Arial" panose="020B0604020202020204" pitchFamily="34" charset="0"/>
              </a:rPr>
              <a:t>No protected health information </a:t>
            </a:r>
            <a:r>
              <a:rPr lang="en-US" sz="1800" i="1" dirty="0" smtClean="0">
                <a:latin typeface="Arial" panose="020B0604020202020204" pitchFamily="34" charset="0"/>
                <a:cs typeface="Arial" panose="020B0604020202020204" pitchFamily="34" charset="0"/>
              </a:rPr>
              <a:t>is stored </a:t>
            </a:r>
            <a:r>
              <a:rPr lang="en-US" sz="1800" i="1" dirty="0">
                <a:latin typeface="Arial" panose="020B0604020202020204" pitchFamily="34" charset="0"/>
                <a:cs typeface="Arial" panose="020B0604020202020204" pitchFamily="34" charset="0"/>
              </a:rPr>
              <a:t>by the </a:t>
            </a:r>
            <a:r>
              <a:rPr lang="en-US" sz="1800" i="1" dirty="0" smtClean="0">
                <a:latin typeface="Arial" panose="020B0604020202020204" pitchFamily="34" charset="0"/>
                <a:cs typeface="Arial" panose="020B0604020202020204" pitchFamily="34" charset="0"/>
              </a:rPr>
              <a:t>hub; it</a:t>
            </a:r>
            <a:r>
              <a:rPr lang="en-US" sz="1800" i="1" dirty="0"/>
              <a:t> </a:t>
            </a:r>
            <a:r>
              <a:rPr lang="en-US" sz="1800" i="1" dirty="0" smtClean="0"/>
              <a:t>is</a:t>
            </a:r>
            <a:r>
              <a:rPr lang="en-US" sz="1800" i="1" dirty="0" smtClean="0">
                <a:latin typeface="Arial" panose="020B0604020202020204" pitchFamily="34" charset="0"/>
                <a:cs typeface="Arial" panose="020B0604020202020204" pitchFamily="34" charset="0"/>
              </a:rPr>
              <a:t> just </a:t>
            </a:r>
            <a:r>
              <a:rPr lang="en-US" sz="1800" i="1" dirty="0">
                <a:latin typeface="Arial" panose="020B0604020202020204" pitchFamily="34" charset="0"/>
                <a:cs typeface="Arial" panose="020B0604020202020204" pitchFamily="34" charset="0"/>
              </a:rPr>
              <a:t>a </a:t>
            </a:r>
            <a:r>
              <a:rPr lang="en-US" sz="1800" i="1" dirty="0" smtClean="0">
                <a:latin typeface="Arial" panose="020B0604020202020204" pitchFamily="34" charset="0"/>
                <a:cs typeface="Arial" panose="020B0604020202020204" pitchFamily="34" charset="0"/>
              </a:rPr>
              <a:t>pass-through </a:t>
            </a:r>
            <a:r>
              <a:rPr lang="en-US" sz="1800" i="1" dirty="0">
                <a:latin typeface="Arial" panose="020B0604020202020204" pitchFamily="34" charset="0"/>
                <a:cs typeface="Arial" panose="020B0604020202020204" pitchFamily="34" charset="0"/>
              </a:rPr>
              <a:t>from one state to the authorized requestor in another </a:t>
            </a:r>
            <a:r>
              <a:rPr lang="en-US" sz="1800" i="1" dirty="0" smtClean="0">
                <a:latin typeface="Arial" panose="020B0604020202020204" pitchFamily="34" charset="0"/>
                <a:cs typeface="Arial" panose="020B0604020202020204" pitchFamily="34" charset="0"/>
              </a:rPr>
              <a:t>state.</a:t>
            </a:r>
            <a:endParaRPr lang="en-US" sz="1800" i="1" dirty="0">
              <a:latin typeface="Arial" panose="020B0604020202020204" pitchFamily="34" charset="0"/>
              <a:cs typeface="Arial" panose="020B0604020202020204" pitchFamily="34" charset="0"/>
            </a:endParaRPr>
          </a:p>
          <a:p>
            <a:pPr fontAlgn="auto">
              <a:lnSpc>
                <a:spcPct val="120000"/>
              </a:lnSpc>
              <a:spcBef>
                <a:spcPts val="1200"/>
              </a:spcBef>
              <a:defRPr/>
            </a:pPr>
            <a:r>
              <a:rPr lang="en-US" sz="2000" dirty="0" smtClean="0">
                <a:latin typeface="Arial" panose="020B0604020202020204" pitchFamily="34" charset="0"/>
                <a:cs typeface="Arial" panose="020B0604020202020204" pitchFamily="34" charset="0"/>
              </a:rPr>
              <a:t>It is easy </a:t>
            </a:r>
            <a:r>
              <a:rPr lang="en-US" sz="2000" dirty="0">
                <a:latin typeface="Arial" panose="020B0604020202020204" pitchFamily="34" charset="0"/>
                <a:cs typeface="Arial" panose="020B0604020202020204" pitchFamily="34" charset="0"/>
              </a:rPr>
              <a:t>for </a:t>
            </a:r>
            <a:r>
              <a:rPr lang="en-US" sz="2000" dirty="0" smtClean="0">
                <a:latin typeface="Arial" panose="020B0604020202020204" pitchFamily="34" charset="0"/>
                <a:cs typeface="Arial" panose="020B0604020202020204" pitchFamily="34" charset="0"/>
              </a:rPr>
              <a:t>states to join.</a:t>
            </a:r>
            <a:endParaRPr lang="en-US" sz="2000" dirty="0">
              <a:latin typeface="Arial" panose="020B0604020202020204" pitchFamily="34" charset="0"/>
              <a:cs typeface="Arial" panose="020B0604020202020204" pitchFamily="34" charset="0"/>
            </a:endParaRPr>
          </a:p>
          <a:p>
            <a:pPr>
              <a:lnSpc>
                <a:spcPct val="120000"/>
              </a:lnSpc>
              <a:spcBef>
                <a:spcPts val="600"/>
              </a:spcBef>
              <a:defRPr/>
            </a:pPr>
            <a:r>
              <a:rPr lang="en-US" sz="2000" dirty="0" smtClean="0">
                <a:latin typeface="Arial" panose="020B0604020202020204" pitchFamily="34" charset="0"/>
                <a:cs typeface="Arial" panose="020B0604020202020204" pitchFamily="34" charset="0"/>
              </a:rPr>
              <a:t>Each </a:t>
            </a:r>
            <a:r>
              <a:rPr lang="en-US" sz="2000" dirty="0">
                <a:latin typeface="Arial" panose="020B0604020202020204" pitchFamily="34" charset="0"/>
                <a:cs typeface="Arial" panose="020B0604020202020204" pitchFamily="34" charset="0"/>
              </a:rPr>
              <a:t>state’s rules about access are enforced automatically by the </a:t>
            </a:r>
            <a:r>
              <a:rPr lang="en-US" sz="2000" dirty="0" smtClean="0">
                <a:latin typeface="Arial" panose="020B0604020202020204" pitchFamily="34" charset="0"/>
                <a:cs typeface="Arial" panose="020B0604020202020204" pitchFamily="34" charset="0"/>
              </a:rPr>
              <a:t>hub.</a:t>
            </a:r>
            <a:endParaRPr lang="en-US" sz="2000" dirty="0">
              <a:latin typeface="Arial" panose="020B0604020202020204" pitchFamily="34" charset="0"/>
              <a:cs typeface="Arial" panose="020B0604020202020204" pitchFamily="34" charset="0"/>
            </a:endParaRPr>
          </a:p>
          <a:p>
            <a:pPr fontAlgn="auto">
              <a:lnSpc>
                <a:spcPct val="120000"/>
              </a:lnSpc>
              <a:spcBef>
                <a:spcPts val="1200"/>
              </a:spcBef>
              <a:defRPr/>
            </a:pPr>
            <a:r>
              <a:rPr lang="en-US" sz="2000" dirty="0" smtClean="0">
                <a:latin typeface="Arial" panose="020B0604020202020204" pitchFamily="34" charset="0"/>
                <a:cs typeface="Arial" panose="020B0604020202020204" pitchFamily="34" charset="0"/>
              </a:rPr>
              <a:t>In July 2011, the system </a:t>
            </a:r>
            <a:r>
              <a:rPr lang="en-US" sz="2000" dirty="0">
                <a:latin typeface="Arial" panose="020B0604020202020204" pitchFamily="34" charset="0"/>
                <a:cs typeface="Arial" panose="020B0604020202020204" pitchFamily="34" charset="0"/>
              </a:rPr>
              <a:t>went </a:t>
            </a:r>
            <a:r>
              <a:rPr lang="en-US" sz="2000" dirty="0" smtClean="0">
                <a:latin typeface="Arial" panose="020B0604020202020204" pitchFamily="34" charset="0"/>
                <a:cs typeface="Arial" panose="020B0604020202020204" pitchFamily="34" charset="0"/>
              </a:rPr>
              <a:t>live. PMP InterConnect is now  processing over 1.1 million requests per month, with </a:t>
            </a:r>
            <a:r>
              <a:rPr lang="en-US" sz="2000" dirty="0">
                <a:latin typeface="Arial" panose="020B0604020202020204" pitchFamily="34" charset="0"/>
                <a:cs typeface="Arial" panose="020B0604020202020204" pitchFamily="34" charset="0"/>
              </a:rPr>
              <a:t>an average of </a:t>
            </a:r>
            <a:r>
              <a:rPr lang="en-US" sz="2000" dirty="0" smtClean="0">
                <a:latin typeface="Arial" panose="020B0604020202020204" pitchFamily="34" charset="0"/>
                <a:cs typeface="Arial" panose="020B0604020202020204" pitchFamily="34" charset="0"/>
              </a:rPr>
              <a:t>6.5 </a:t>
            </a:r>
            <a:r>
              <a:rPr lang="en-US" sz="2000" dirty="0">
                <a:latin typeface="Arial" panose="020B0604020202020204" pitchFamily="34" charset="0"/>
                <a:cs typeface="Arial" panose="020B0604020202020204" pitchFamily="34" charset="0"/>
              </a:rPr>
              <a:t>seconds to process a request.  </a:t>
            </a:r>
          </a:p>
        </p:txBody>
      </p:sp>
      <p:pic>
        <p:nvPicPr>
          <p:cNvPr id="80899"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2971800" y="160495"/>
            <a:ext cx="3097213" cy="602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2957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091" y="97104"/>
            <a:ext cx="7898942" cy="5652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53720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702636" y="37455"/>
            <a:ext cx="7710154" cy="5659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03753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38200"/>
          </a:xfrm>
        </p:spPr>
        <p:txBody>
          <a:bodyPr rtlCol="0">
            <a:normAutofit fontScale="90000"/>
          </a:bodyPr>
          <a:lstStyle/>
          <a:p>
            <a:pPr eaLnBrk="1" fontAlgn="auto" hangingPunct="1">
              <a:spcAft>
                <a:spcPts val="0"/>
              </a:spcAft>
              <a:defRPr/>
            </a:pPr>
            <a: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Next Steps to Increase Utilization of PMP Data</a:t>
            </a:r>
            <a:endPar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36195" name="Content Placeholder 2"/>
          <p:cNvSpPr>
            <a:spLocks noGrp="1"/>
          </p:cNvSpPr>
          <p:nvPr>
            <p:ph idx="1"/>
          </p:nvPr>
        </p:nvSpPr>
        <p:spPr>
          <a:xfrm>
            <a:off x="533400" y="1143000"/>
            <a:ext cx="8229600" cy="4953000"/>
          </a:xfrm>
        </p:spPr>
        <p:txBody>
          <a:bodyPr rtlCol="0">
            <a:normAutofit fontScale="70000" lnSpcReduction="20000"/>
          </a:bodyPr>
          <a:lstStyle/>
          <a:p>
            <a:pPr eaLnBrk="1" fontAlgn="auto" hangingPunct="1">
              <a:lnSpc>
                <a:spcPct val="110000"/>
              </a:lnSpc>
              <a:spcBef>
                <a:spcPts val="1800"/>
              </a:spcBef>
              <a:defRPr/>
            </a:pPr>
            <a:r>
              <a:rPr lang="en-US" dirty="0" smtClean="0">
                <a:latin typeface="Arial" panose="020B0604020202020204" pitchFamily="34" charset="0"/>
                <a:cs typeface="Arial" panose="020B0604020202020204" pitchFamily="34" charset="0"/>
              </a:rPr>
              <a:t>Add additional states. </a:t>
            </a:r>
          </a:p>
          <a:p>
            <a:pPr eaLnBrk="1" fontAlgn="auto" hangingPunct="1">
              <a:lnSpc>
                <a:spcPct val="110000"/>
              </a:lnSpc>
              <a:spcBef>
                <a:spcPts val="1800"/>
              </a:spcBef>
              <a:defRPr/>
            </a:pPr>
            <a:r>
              <a:rPr lang="en-US" dirty="0" smtClean="0">
                <a:latin typeface="Arial" panose="020B0604020202020204" pitchFamily="34" charset="0"/>
                <a:cs typeface="Arial" panose="020B0604020202020204" pitchFamily="34" charset="0"/>
              </a:rPr>
              <a:t>Assist states with legislation (if needed) to allow interstate sharing.</a:t>
            </a:r>
          </a:p>
          <a:p>
            <a:pPr eaLnBrk="1" fontAlgn="auto" hangingPunct="1">
              <a:lnSpc>
                <a:spcPct val="110000"/>
              </a:lnSpc>
              <a:spcBef>
                <a:spcPts val="1800"/>
              </a:spcBef>
              <a:defRPr/>
            </a:pPr>
            <a:r>
              <a:rPr lang="en-US" dirty="0" smtClean="0">
                <a:latin typeface="Arial" panose="020B0604020202020204" pitchFamily="34" charset="0"/>
                <a:cs typeface="Arial" panose="020B0604020202020204" pitchFamily="34" charset="0"/>
              </a:rPr>
              <a:t>Integrate PMP data into workflow via </a:t>
            </a:r>
          </a:p>
          <a:p>
            <a:pPr lvl="1">
              <a:lnSpc>
                <a:spcPct val="110000"/>
              </a:lnSpc>
              <a:spcBef>
                <a:spcPts val="1800"/>
              </a:spcBef>
              <a:defRPr/>
            </a:pPr>
            <a:r>
              <a:rPr lang="en-US" dirty="0" smtClean="0">
                <a:latin typeface="Arial" panose="020B0604020202020204" pitchFamily="34" charset="0"/>
                <a:cs typeface="Arial" panose="020B0604020202020204" pitchFamily="34" charset="0"/>
              </a:rPr>
              <a:t>Health information exchanges (HIEs),</a:t>
            </a:r>
          </a:p>
          <a:p>
            <a:pPr lvl="1">
              <a:lnSpc>
                <a:spcPct val="110000"/>
              </a:lnSpc>
              <a:spcBef>
                <a:spcPts val="1800"/>
              </a:spcBef>
              <a:defRPr/>
            </a:pPr>
            <a:r>
              <a:rPr lang="en-US" dirty="0" smtClean="0">
                <a:latin typeface="Arial" panose="020B0604020202020204" pitchFamily="34" charset="0"/>
                <a:cs typeface="Arial" panose="020B0604020202020204" pitchFamily="34" charset="0"/>
              </a:rPr>
              <a:t>Health care systems or electronic health record vendors, and</a:t>
            </a:r>
          </a:p>
          <a:p>
            <a:pPr lvl="1">
              <a:lnSpc>
                <a:spcPct val="110000"/>
              </a:lnSpc>
              <a:spcBef>
                <a:spcPts val="1800"/>
              </a:spcBef>
              <a:defRPr/>
            </a:pPr>
            <a:r>
              <a:rPr lang="en-US" dirty="0">
                <a:latin typeface="Arial" panose="020B0604020202020204" pitchFamily="34" charset="0"/>
                <a:cs typeface="Arial" panose="020B0604020202020204" pitchFamily="34" charset="0"/>
              </a:rPr>
              <a:t>P</a:t>
            </a:r>
            <a:r>
              <a:rPr lang="en-US" dirty="0" smtClean="0">
                <a:latin typeface="Arial" panose="020B0604020202020204" pitchFamily="34" charset="0"/>
                <a:cs typeface="Arial" panose="020B0604020202020204" pitchFamily="34" charset="0"/>
              </a:rPr>
              <a:t>harmacy </a:t>
            </a:r>
            <a:r>
              <a:rPr lang="en-US" dirty="0">
                <a:latin typeface="Arial" panose="020B0604020202020204" pitchFamily="34" charset="0"/>
                <a:cs typeface="Arial" panose="020B0604020202020204" pitchFamily="34" charset="0"/>
              </a:rPr>
              <a:t>software </a:t>
            </a:r>
            <a:r>
              <a:rPr lang="en-US" dirty="0" smtClean="0">
                <a:latin typeface="Arial" panose="020B0604020202020204" pitchFamily="34" charset="0"/>
                <a:cs typeface="Arial" panose="020B0604020202020204" pitchFamily="34" charset="0"/>
              </a:rPr>
              <a:t>systems</a:t>
            </a:r>
            <a:r>
              <a:rPr lang="en-US" dirty="0">
                <a:latin typeface="Arial" panose="020B0604020202020204" pitchFamily="34" charset="0"/>
                <a:cs typeface="Arial" panose="020B0604020202020204" pitchFamily="34" charset="0"/>
              </a:rPr>
              <a:t>.</a:t>
            </a:r>
            <a:endParaRPr lang="en-US" dirty="0" smtClean="0">
              <a:latin typeface="Arial" panose="020B0604020202020204" pitchFamily="34" charset="0"/>
              <a:cs typeface="Arial" panose="020B0604020202020204" pitchFamily="34" charset="0"/>
            </a:endParaRPr>
          </a:p>
          <a:p>
            <a:pPr>
              <a:lnSpc>
                <a:spcPct val="110000"/>
              </a:lnSpc>
              <a:spcBef>
                <a:spcPts val="1800"/>
              </a:spcBef>
              <a:defRPr/>
            </a:pPr>
            <a:r>
              <a:rPr lang="en-US" dirty="0" smtClean="0">
                <a:latin typeface="Arial" panose="020B0604020202020204" pitchFamily="34" charset="0"/>
                <a:cs typeface="Arial" panose="020B0604020202020204" pitchFamily="34" charset="0"/>
              </a:rPr>
              <a:t>Increase efficiency by providing access to analytical tools to automate analysis of PMP reports, eg, NAR</a:t>
            </a:r>
            <a:r>
              <a:rPr lang="en-US" baseline="-25000" dirty="0" smtClean="0">
                <a:latin typeface="Arial" panose="020B0604020202020204" pitchFamily="34" charset="0"/>
                <a:cs typeface="Arial" panose="020B0604020202020204" pitchFamily="34" charset="0"/>
              </a:rPr>
              <a:t>X</a:t>
            </a:r>
            <a:r>
              <a:rPr lang="en-US" dirty="0" smtClean="0">
                <a:latin typeface="Arial" panose="020B0604020202020204" pitchFamily="34" charset="0"/>
                <a:cs typeface="Arial" panose="020B0604020202020204" pitchFamily="34" charset="0"/>
              </a:rPr>
              <a:t>CHECK</a:t>
            </a:r>
            <a:r>
              <a:rPr lang="en-US" baseline="30000" dirty="0" smtClean="0"/>
              <a:t>®</a:t>
            </a:r>
            <a:r>
              <a:rPr lang="en-US" dirty="0" smtClean="0"/>
              <a:t>.</a:t>
            </a:r>
            <a:endParaRPr lang="en-US" baseline="30000" dirty="0" smtClean="0"/>
          </a:p>
        </p:txBody>
      </p:sp>
    </p:spTree>
    <p:extLst>
      <p:ext uri="{BB962C8B-B14F-4D97-AF65-F5344CB8AC3E}">
        <p14:creationId xmlns:p14="http://schemas.microsoft.com/office/powerpoint/2010/main" val="19986490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3320" y="199344"/>
            <a:ext cx="8229600" cy="1143000"/>
          </a:xfrm>
        </p:spPr>
        <p:txBody>
          <a:bodyPr>
            <a:noAutofit/>
          </a:bodyPr>
          <a:lstStyle/>
          <a:p>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PMP </a:t>
            </a:r>
            <a: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Data Integrated Into </a:t>
            </a:r>
            <a:b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Health Care Software</a:t>
            </a:r>
            <a:endPar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Rounded Rectangle 4"/>
          <p:cNvSpPr/>
          <p:nvPr/>
        </p:nvSpPr>
        <p:spPr>
          <a:xfrm>
            <a:off x="7835519" y="1698254"/>
            <a:ext cx="1014883" cy="59285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latin typeface="Arial" pitchFamily="34" charset="0"/>
                <a:cs typeface="Arial" pitchFamily="34" charset="0"/>
              </a:rPr>
              <a:t>PMP</a:t>
            </a:r>
            <a:r>
              <a:rPr lang="en-US" sz="1400" baseline="-25000" dirty="0" smtClean="0">
                <a:latin typeface="Arial" pitchFamily="34" charset="0"/>
                <a:cs typeface="Arial" pitchFamily="34" charset="0"/>
              </a:rPr>
              <a:t>1</a:t>
            </a:r>
          </a:p>
        </p:txBody>
      </p:sp>
      <p:sp>
        <p:nvSpPr>
          <p:cNvPr id="6" name="Rounded Rectangle 5"/>
          <p:cNvSpPr/>
          <p:nvPr/>
        </p:nvSpPr>
        <p:spPr>
          <a:xfrm>
            <a:off x="7835518" y="2527460"/>
            <a:ext cx="1014883" cy="59285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latin typeface="Arial" pitchFamily="34" charset="0"/>
                <a:cs typeface="Arial" pitchFamily="34" charset="0"/>
              </a:rPr>
              <a:t>PMP</a:t>
            </a:r>
            <a:r>
              <a:rPr lang="en-US" sz="1400" baseline="-25000" dirty="0" smtClean="0">
                <a:latin typeface="Arial" pitchFamily="34" charset="0"/>
                <a:cs typeface="Arial" pitchFamily="34" charset="0"/>
              </a:rPr>
              <a:t>2</a:t>
            </a:r>
          </a:p>
        </p:txBody>
      </p:sp>
      <p:sp>
        <p:nvSpPr>
          <p:cNvPr id="7" name="Rounded Rectangle 6"/>
          <p:cNvSpPr/>
          <p:nvPr/>
        </p:nvSpPr>
        <p:spPr>
          <a:xfrm>
            <a:off x="7839573" y="3314911"/>
            <a:ext cx="1014883" cy="592851"/>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smtClean="0">
                <a:latin typeface="Arial" pitchFamily="34" charset="0"/>
                <a:cs typeface="Arial" pitchFamily="34" charset="0"/>
              </a:rPr>
              <a:t>PMP</a:t>
            </a:r>
            <a:r>
              <a:rPr lang="en-US" sz="1400" baseline="-25000" dirty="0" smtClean="0">
                <a:latin typeface="Arial" pitchFamily="34" charset="0"/>
                <a:cs typeface="Arial" pitchFamily="34" charset="0"/>
              </a:rPr>
              <a:t>3</a:t>
            </a:r>
          </a:p>
        </p:txBody>
      </p:sp>
      <p:sp>
        <p:nvSpPr>
          <p:cNvPr id="8" name="Rounded Rectangle 7"/>
          <p:cNvSpPr/>
          <p:nvPr/>
        </p:nvSpPr>
        <p:spPr>
          <a:xfrm>
            <a:off x="7848041" y="4103913"/>
            <a:ext cx="1014883" cy="592851"/>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dirty="0" smtClean="0">
                <a:latin typeface="Arial" pitchFamily="34" charset="0"/>
                <a:cs typeface="Arial" pitchFamily="34" charset="0"/>
              </a:rPr>
              <a:t>PMP</a:t>
            </a:r>
            <a:r>
              <a:rPr lang="en-US" sz="1400" baseline="-25000" dirty="0" smtClean="0">
                <a:latin typeface="Arial" pitchFamily="34" charset="0"/>
                <a:cs typeface="Arial" pitchFamily="34" charset="0"/>
              </a:rPr>
              <a:t>4</a:t>
            </a:r>
          </a:p>
        </p:txBody>
      </p:sp>
      <p:sp>
        <p:nvSpPr>
          <p:cNvPr id="9" name="Rounded Rectangle 8"/>
          <p:cNvSpPr/>
          <p:nvPr/>
        </p:nvSpPr>
        <p:spPr>
          <a:xfrm>
            <a:off x="7894418" y="4863195"/>
            <a:ext cx="1014883" cy="592851"/>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400" dirty="0" smtClean="0">
                <a:latin typeface="Arial" pitchFamily="34" charset="0"/>
                <a:cs typeface="Arial" pitchFamily="34" charset="0"/>
              </a:rPr>
              <a:t>PMP</a:t>
            </a:r>
            <a:r>
              <a:rPr lang="en-US" sz="1400" baseline="-25000" dirty="0" smtClean="0">
                <a:latin typeface="Arial" pitchFamily="34" charset="0"/>
                <a:cs typeface="Arial" pitchFamily="34" charset="0"/>
              </a:rPr>
              <a:t>5</a:t>
            </a:r>
          </a:p>
        </p:txBody>
      </p:sp>
      <p:sp>
        <p:nvSpPr>
          <p:cNvPr id="10" name="Rounded Rectangle 9"/>
          <p:cNvSpPr/>
          <p:nvPr/>
        </p:nvSpPr>
        <p:spPr>
          <a:xfrm>
            <a:off x="5050853" y="2400629"/>
            <a:ext cx="1692850" cy="179161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Arial" pitchFamily="34" charset="0"/>
                <a:cs typeface="Arial" pitchFamily="34" charset="0"/>
              </a:rPr>
              <a:t>NABP</a:t>
            </a:r>
          </a:p>
          <a:p>
            <a:pPr algn="ctr"/>
            <a:r>
              <a:rPr lang="en-US" dirty="0" smtClean="0">
                <a:latin typeface="Arial" pitchFamily="34" charset="0"/>
                <a:cs typeface="Arial" pitchFamily="34" charset="0"/>
              </a:rPr>
              <a:t>PMP InterConnect</a:t>
            </a:r>
            <a:endParaRPr lang="en-US" dirty="0">
              <a:latin typeface="Arial" pitchFamily="34" charset="0"/>
              <a:cs typeface="Arial" pitchFamily="34" charset="0"/>
            </a:endParaRPr>
          </a:p>
        </p:txBody>
      </p:sp>
      <p:sp>
        <p:nvSpPr>
          <p:cNvPr id="23" name="Rounded Rectangle 22"/>
          <p:cNvSpPr/>
          <p:nvPr/>
        </p:nvSpPr>
        <p:spPr>
          <a:xfrm>
            <a:off x="1564675" y="4113751"/>
            <a:ext cx="1014883" cy="592852"/>
          </a:xfrm>
          <a:prstGeom prst="roundRect">
            <a:avLst/>
          </a:prstGeom>
          <a:gradFill>
            <a:gsLst>
              <a:gs pos="0">
                <a:schemeClr val="accent3">
                  <a:shade val="51000"/>
                  <a:satMod val="130000"/>
                </a:schemeClr>
              </a:gs>
              <a:gs pos="58000">
                <a:srgbClr val="5A7426"/>
              </a:gs>
              <a:gs pos="100000">
                <a:schemeClr val="accent3">
                  <a:shade val="94000"/>
                  <a:satMod val="135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100" dirty="0" smtClean="0">
                <a:latin typeface="Arial" pitchFamily="34" charset="0"/>
                <a:cs typeface="Arial" pitchFamily="34" charset="0"/>
              </a:rPr>
              <a:t>Pharmacy Dispensing Software</a:t>
            </a:r>
            <a:endParaRPr lang="en-US" sz="1100" baseline="-25000" dirty="0">
              <a:latin typeface="Arial" pitchFamily="34" charset="0"/>
              <a:cs typeface="Arial" pitchFamily="34" charset="0"/>
            </a:endParaRPr>
          </a:p>
        </p:txBody>
      </p:sp>
      <p:sp>
        <p:nvSpPr>
          <p:cNvPr id="24" name="Rounded Rectangle 23"/>
          <p:cNvSpPr/>
          <p:nvPr/>
        </p:nvSpPr>
        <p:spPr>
          <a:xfrm>
            <a:off x="1565598" y="3253153"/>
            <a:ext cx="1014883" cy="592851"/>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00" dirty="0" smtClean="0">
                <a:latin typeface="Arial" pitchFamily="34" charset="0"/>
                <a:cs typeface="Arial" pitchFamily="34" charset="0"/>
              </a:rPr>
              <a:t>HIE/network</a:t>
            </a:r>
            <a:endParaRPr lang="en-US" sz="1000" baseline="-25000" dirty="0">
              <a:latin typeface="Arial" pitchFamily="34" charset="0"/>
              <a:cs typeface="Arial" pitchFamily="34" charset="0"/>
            </a:endParaRPr>
          </a:p>
        </p:txBody>
      </p:sp>
      <p:sp>
        <p:nvSpPr>
          <p:cNvPr id="25" name="Rounded Rectangle 24"/>
          <p:cNvSpPr/>
          <p:nvPr/>
        </p:nvSpPr>
        <p:spPr>
          <a:xfrm>
            <a:off x="1492572" y="2366500"/>
            <a:ext cx="1014883" cy="592851"/>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900" dirty="0" smtClean="0">
                <a:latin typeface="Arial" pitchFamily="34" charset="0"/>
                <a:cs typeface="Arial" pitchFamily="34" charset="0"/>
              </a:rPr>
              <a:t>Provider Organization</a:t>
            </a:r>
            <a:endParaRPr lang="en-US" sz="900" baseline="-25000" dirty="0">
              <a:latin typeface="Arial" pitchFamily="34" charset="0"/>
              <a:cs typeface="Arial" pitchFamily="34" charset="0"/>
            </a:endParaRPr>
          </a:p>
        </p:txBody>
      </p:sp>
      <p:sp>
        <p:nvSpPr>
          <p:cNvPr id="26" name="Rounded Rectangle 25"/>
          <p:cNvSpPr/>
          <p:nvPr/>
        </p:nvSpPr>
        <p:spPr>
          <a:xfrm>
            <a:off x="1450505" y="1511897"/>
            <a:ext cx="1071756" cy="59285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050" dirty="0" smtClean="0">
                <a:latin typeface="Arial" pitchFamily="34" charset="0"/>
                <a:cs typeface="Arial" pitchFamily="34" charset="0"/>
              </a:rPr>
              <a:t>Electronic medical record</a:t>
            </a:r>
            <a:endParaRPr lang="en-US" sz="1050" baseline="-25000" dirty="0">
              <a:latin typeface="Arial" pitchFamily="34" charset="0"/>
              <a:cs typeface="Arial" pitchFamily="34" charset="0"/>
            </a:endParaRPr>
          </a:p>
        </p:txBody>
      </p:sp>
      <p:sp>
        <p:nvSpPr>
          <p:cNvPr id="47" name="Rounded Rectangle 46"/>
          <p:cNvSpPr/>
          <p:nvPr/>
        </p:nvSpPr>
        <p:spPr>
          <a:xfrm>
            <a:off x="499157" y="4258365"/>
            <a:ext cx="651524" cy="345381"/>
          </a:xfrm>
          <a:prstGeom prst="roundRect">
            <a:avLst/>
          </a:prstGeom>
          <a:gradFill>
            <a:gsLst>
              <a:gs pos="0">
                <a:srgbClr val="DDEBCF"/>
              </a:gs>
              <a:gs pos="2000">
                <a:srgbClr val="9CB86E"/>
              </a:gs>
              <a:gs pos="100000">
                <a:srgbClr val="156B13"/>
              </a:gs>
            </a:gsLst>
            <a:lin ang="16200000" scaled="0"/>
          </a:gra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900" b="1" baseline="-25000" dirty="0" smtClean="0">
                <a:latin typeface="Arial" pitchFamily="34" charset="0"/>
                <a:cs typeface="Arial" pitchFamily="34" charset="0"/>
              </a:rPr>
              <a:t>Pharmacist</a:t>
            </a:r>
            <a:endParaRPr lang="en-US" sz="900" b="1" baseline="-25000" dirty="0">
              <a:latin typeface="Arial" pitchFamily="34" charset="0"/>
              <a:cs typeface="Arial" pitchFamily="34" charset="0"/>
            </a:endParaRPr>
          </a:p>
        </p:txBody>
      </p:sp>
      <p:sp>
        <p:nvSpPr>
          <p:cNvPr id="48" name="Rounded Rectangle 47"/>
          <p:cNvSpPr/>
          <p:nvPr/>
        </p:nvSpPr>
        <p:spPr>
          <a:xfrm>
            <a:off x="472509" y="3314911"/>
            <a:ext cx="638663" cy="331136"/>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900" b="1" baseline="-25000" dirty="0" smtClean="0">
                <a:latin typeface="Arial" pitchFamily="34" charset="0"/>
                <a:cs typeface="Arial" pitchFamily="34" charset="0"/>
              </a:rPr>
              <a:t>Physician Office</a:t>
            </a:r>
            <a:endParaRPr lang="en-US" sz="900" b="1" baseline="-25000" dirty="0">
              <a:latin typeface="Arial" pitchFamily="34" charset="0"/>
              <a:cs typeface="Arial" pitchFamily="34" charset="0"/>
            </a:endParaRPr>
          </a:p>
        </p:txBody>
      </p:sp>
      <p:sp>
        <p:nvSpPr>
          <p:cNvPr id="49" name="Rounded Rectangle 48"/>
          <p:cNvSpPr/>
          <p:nvPr/>
        </p:nvSpPr>
        <p:spPr>
          <a:xfrm>
            <a:off x="472509" y="2249836"/>
            <a:ext cx="585383" cy="34538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100" b="1" baseline="-25000" dirty="0" smtClean="0">
                <a:latin typeface="Arial" pitchFamily="34" charset="0"/>
                <a:cs typeface="Arial" pitchFamily="34" charset="0"/>
              </a:rPr>
              <a:t>Hospital</a:t>
            </a:r>
            <a:endParaRPr lang="en-US" sz="1100" b="1" baseline="-25000" dirty="0">
              <a:latin typeface="Arial" pitchFamily="34" charset="0"/>
              <a:cs typeface="Arial" pitchFamily="34" charset="0"/>
            </a:endParaRPr>
          </a:p>
        </p:txBody>
      </p:sp>
      <p:sp>
        <p:nvSpPr>
          <p:cNvPr id="50" name="Rounded Rectangle 49"/>
          <p:cNvSpPr/>
          <p:nvPr/>
        </p:nvSpPr>
        <p:spPr>
          <a:xfrm>
            <a:off x="463900" y="1286421"/>
            <a:ext cx="585383" cy="34538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900" b="1" baseline="-25000" dirty="0" smtClean="0">
                <a:latin typeface="Arial" pitchFamily="34" charset="0"/>
                <a:cs typeface="Arial" pitchFamily="34" charset="0"/>
              </a:rPr>
              <a:t>Physician</a:t>
            </a:r>
            <a:endParaRPr lang="en-US" sz="900" b="1" baseline="-25000" dirty="0">
              <a:latin typeface="Arial" pitchFamily="34" charset="0"/>
              <a:cs typeface="Arial" pitchFamily="34" charset="0"/>
            </a:endParaRPr>
          </a:p>
        </p:txBody>
      </p:sp>
      <p:cxnSp>
        <p:nvCxnSpPr>
          <p:cNvPr id="60" name="Straight Arrow Connector 59"/>
          <p:cNvCxnSpPr/>
          <p:nvPr/>
        </p:nvCxnSpPr>
        <p:spPr>
          <a:xfrm>
            <a:off x="2579558" y="1793027"/>
            <a:ext cx="640160" cy="516398"/>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2550957" y="2674277"/>
            <a:ext cx="555598" cy="55625"/>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2640164" y="3432630"/>
            <a:ext cx="466391" cy="107285"/>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V="1">
            <a:off x="2588277" y="4078156"/>
            <a:ext cx="518278" cy="254051"/>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1183675" y="1312902"/>
            <a:ext cx="381000" cy="307777"/>
          </a:xfrm>
          <a:prstGeom prst="rect">
            <a:avLst/>
          </a:prstGeom>
          <a:noFill/>
        </p:spPr>
        <p:txBody>
          <a:bodyPr wrap="square" rtlCol="0">
            <a:spAutoFit/>
          </a:bodyPr>
          <a:lstStyle/>
          <a:p>
            <a:pPr algn="ctr"/>
            <a:r>
              <a:rPr lang="en-US" sz="1400" b="1" dirty="0" smtClean="0">
                <a:solidFill>
                  <a:schemeClr val="tx2"/>
                </a:solidFill>
                <a:latin typeface="Arial" pitchFamily="34" charset="0"/>
                <a:cs typeface="Arial" pitchFamily="34" charset="0"/>
              </a:rPr>
              <a:t>1</a:t>
            </a:r>
            <a:endParaRPr lang="en-US" sz="1400" b="1" dirty="0">
              <a:solidFill>
                <a:schemeClr val="tx2"/>
              </a:solidFill>
              <a:latin typeface="Arial" pitchFamily="34" charset="0"/>
              <a:cs typeface="Arial" pitchFamily="34" charset="0"/>
            </a:endParaRPr>
          </a:p>
        </p:txBody>
      </p:sp>
      <p:sp>
        <p:nvSpPr>
          <p:cNvPr id="68" name="TextBox 67"/>
          <p:cNvSpPr txBox="1"/>
          <p:nvPr/>
        </p:nvSpPr>
        <p:spPr>
          <a:xfrm>
            <a:off x="4538120" y="2802296"/>
            <a:ext cx="346240" cy="307777"/>
          </a:xfrm>
          <a:prstGeom prst="rect">
            <a:avLst/>
          </a:prstGeom>
          <a:noFill/>
        </p:spPr>
        <p:txBody>
          <a:bodyPr wrap="square" rtlCol="0">
            <a:spAutoFit/>
          </a:bodyPr>
          <a:lstStyle/>
          <a:p>
            <a:pPr algn="ctr"/>
            <a:r>
              <a:rPr lang="en-US" sz="1400" b="1" dirty="0" smtClean="0">
                <a:solidFill>
                  <a:schemeClr val="tx2"/>
                </a:solidFill>
                <a:latin typeface="Arial" pitchFamily="34" charset="0"/>
                <a:cs typeface="Arial" pitchFamily="34" charset="0"/>
              </a:rPr>
              <a:t>3</a:t>
            </a:r>
            <a:endParaRPr lang="en-US" sz="1400" b="1" dirty="0">
              <a:solidFill>
                <a:schemeClr val="tx2"/>
              </a:solidFill>
              <a:latin typeface="Arial" pitchFamily="34" charset="0"/>
              <a:cs typeface="Arial" pitchFamily="34" charset="0"/>
            </a:endParaRPr>
          </a:p>
        </p:txBody>
      </p:sp>
      <p:cxnSp>
        <p:nvCxnSpPr>
          <p:cNvPr id="70" name="Straight Arrow Connector 69"/>
          <p:cNvCxnSpPr/>
          <p:nvPr/>
        </p:nvCxnSpPr>
        <p:spPr>
          <a:xfrm flipV="1">
            <a:off x="6629400" y="1956130"/>
            <a:ext cx="1193241" cy="467812"/>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6800045" y="2823885"/>
            <a:ext cx="1047996" cy="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6800045" y="3391402"/>
            <a:ext cx="1012107" cy="101809"/>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6800045" y="3684044"/>
            <a:ext cx="972356" cy="648163"/>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6629400" y="4259519"/>
            <a:ext cx="1210841" cy="102114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H="1">
            <a:off x="6724386" y="2087568"/>
            <a:ext cx="1087766" cy="420837"/>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flipH="1">
            <a:off x="6800045" y="2938303"/>
            <a:ext cx="972356" cy="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H="1" flipV="1">
            <a:off x="6800045" y="3489672"/>
            <a:ext cx="972356" cy="100486"/>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H="1" flipV="1">
            <a:off x="6724386" y="4192245"/>
            <a:ext cx="1115855" cy="913155"/>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H="1" flipV="1">
            <a:off x="6800045" y="3797449"/>
            <a:ext cx="972356" cy="678715"/>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7162800" y="3741568"/>
            <a:ext cx="381000" cy="307777"/>
          </a:xfrm>
          <a:prstGeom prst="rect">
            <a:avLst/>
          </a:prstGeom>
          <a:noFill/>
        </p:spPr>
        <p:txBody>
          <a:bodyPr wrap="square" rtlCol="0">
            <a:spAutoFit/>
          </a:bodyPr>
          <a:lstStyle/>
          <a:p>
            <a:pPr algn="ctr"/>
            <a:r>
              <a:rPr lang="en-US" sz="1400" b="1" dirty="0" smtClean="0">
                <a:solidFill>
                  <a:schemeClr val="accent1"/>
                </a:solidFill>
                <a:latin typeface="Arial" pitchFamily="34" charset="0"/>
                <a:cs typeface="Arial" pitchFamily="34" charset="0"/>
              </a:rPr>
              <a:t>4</a:t>
            </a:r>
            <a:endParaRPr lang="en-US" sz="1400" b="1" dirty="0">
              <a:solidFill>
                <a:schemeClr val="accent1"/>
              </a:solidFill>
              <a:latin typeface="Arial" pitchFamily="34" charset="0"/>
              <a:cs typeface="Arial" pitchFamily="34" charset="0"/>
            </a:endParaRPr>
          </a:p>
        </p:txBody>
      </p:sp>
      <p:cxnSp>
        <p:nvCxnSpPr>
          <p:cNvPr id="147" name="Straight Arrow Connector 146"/>
          <p:cNvCxnSpPr/>
          <p:nvPr/>
        </p:nvCxnSpPr>
        <p:spPr>
          <a:xfrm flipH="1" flipV="1">
            <a:off x="1106918" y="1607801"/>
            <a:ext cx="336975" cy="253279"/>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flipH="1" flipV="1">
            <a:off x="2550957" y="1923258"/>
            <a:ext cx="609846" cy="464478"/>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p:nvPr/>
        </p:nvCxnSpPr>
        <p:spPr>
          <a:xfrm flipH="1" flipV="1">
            <a:off x="2522261" y="2755777"/>
            <a:ext cx="638542" cy="68108"/>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a:xfrm flipH="1">
            <a:off x="2608089" y="3489672"/>
            <a:ext cx="541938" cy="156375"/>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flipH="1">
            <a:off x="2608089" y="4113751"/>
            <a:ext cx="541937" cy="280116"/>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a:stCxn id="25" idx="1"/>
          </p:cNvCxnSpPr>
          <p:nvPr/>
        </p:nvCxnSpPr>
        <p:spPr>
          <a:xfrm flipH="1" flipV="1">
            <a:off x="1091939" y="2538812"/>
            <a:ext cx="400633" cy="124114"/>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7" name="TextBox 166"/>
          <p:cNvSpPr txBox="1"/>
          <p:nvPr/>
        </p:nvSpPr>
        <p:spPr>
          <a:xfrm>
            <a:off x="1014345" y="1793027"/>
            <a:ext cx="381000" cy="307777"/>
          </a:xfrm>
          <a:prstGeom prst="rect">
            <a:avLst/>
          </a:prstGeom>
          <a:noFill/>
        </p:spPr>
        <p:txBody>
          <a:bodyPr wrap="square" rtlCol="0">
            <a:spAutoFit/>
          </a:bodyPr>
          <a:lstStyle/>
          <a:p>
            <a:pPr algn="ctr"/>
            <a:r>
              <a:rPr lang="en-US" sz="1400" b="1" dirty="0" smtClean="0">
                <a:solidFill>
                  <a:srgbClr val="FF0000"/>
                </a:solidFill>
                <a:latin typeface="Arial" pitchFamily="34" charset="0"/>
                <a:cs typeface="Arial" pitchFamily="34" charset="0"/>
              </a:rPr>
              <a:t>8</a:t>
            </a:r>
            <a:endParaRPr lang="en-US" sz="1400" b="1" dirty="0">
              <a:solidFill>
                <a:srgbClr val="FF0000"/>
              </a:solidFill>
              <a:latin typeface="Arial" pitchFamily="34" charset="0"/>
              <a:cs typeface="Arial" pitchFamily="34" charset="0"/>
            </a:endParaRPr>
          </a:p>
        </p:txBody>
      </p:sp>
      <p:cxnSp>
        <p:nvCxnSpPr>
          <p:cNvPr id="195" name="Straight Arrow Connector 194"/>
          <p:cNvCxnSpPr/>
          <p:nvPr/>
        </p:nvCxnSpPr>
        <p:spPr>
          <a:xfrm>
            <a:off x="3915330" y="5190356"/>
            <a:ext cx="377975" cy="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96" name="Straight Arrow Connector 195"/>
          <p:cNvCxnSpPr/>
          <p:nvPr/>
        </p:nvCxnSpPr>
        <p:spPr>
          <a:xfrm flipH="1">
            <a:off x="3938511" y="5363985"/>
            <a:ext cx="354794" cy="1489"/>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9" name="TextBox 198"/>
          <p:cNvSpPr txBox="1"/>
          <p:nvPr/>
        </p:nvSpPr>
        <p:spPr>
          <a:xfrm>
            <a:off x="4298490" y="5038581"/>
            <a:ext cx="1219200" cy="461665"/>
          </a:xfrm>
          <a:prstGeom prst="rect">
            <a:avLst/>
          </a:prstGeom>
          <a:noFill/>
        </p:spPr>
        <p:txBody>
          <a:bodyPr wrap="square" rtlCol="0">
            <a:spAutoFit/>
          </a:bodyPr>
          <a:lstStyle/>
          <a:p>
            <a:r>
              <a:rPr lang="en-US" sz="1200" b="1" dirty="0" smtClean="0">
                <a:latin typeface="Arial" pitchFamily="34" charset="0"/>
                <a:cs typeface="Arial" pitchFamily="34" charset="0"/>
              </a:rPr>
              <a:t>Request</a:t>
            </a:r>
          </a:p>
          <a:p>
            <a:r>
              <a:rPr lang="en-US" sz="1200" b="1" dirty="0" smtClean="0">
                <a:latin typeface="Arial" pitchFamily="34" charset="0"/>
                <a:cs typeface="Arial" pitchFamily="34" charset="0"/>
              </a:rPr>
              <a:t>Response</a:t>
            </a:r>
            <a:endParaRPr lang="en-US" sz="1200" b="1" dirty="0">
              <a:latin typeface="Arial" pitchFamily="34" charset="0"/>
              <a:cs typeface="Arial" pitchFamily="34" charset="0"/>
            </a:endParaRPr>
          </a:p>
        </p:txBody>
      </p:sp>
      <p:cxnSp>
        <p:nvCxnSpPr>
          <p:cNvPr id="205" name="Straight Arrow Connector 204"/>
          <p:cNvCxnSpPr/>
          <p:nvPr/>
        </p:nvCxnSpPr>
        <p:spPr>
          <a:xfrm flipH="1" flipV="1">
            <a:off x="1191129" y="4436324"/>
            <a:ext cx="348494" cy="3984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9" name="Rounded Rectangle 68"/>
          <p:cNvSpPr/>
          <p:nvPr/>
        </p:nvSpPr>
        <p:spPr>
          <a:xfrm>
            <a:off x="3150026" y="2288491"/>
            <a:ext cx="1357404" cy="201589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000" dirty="0" smtClean="0">
                <a:latin typeface="Arial" pitchFamily="34" charset="0"/>
                <a:cs typeface="Arial" pitchFamily="34" charset="0"/>
              </a:rPr>
              <a:t>PMP Gateway</a:t>
            </a:r>
            <a:endParaRPr lang="en-US" sz="2000" baseline="-25000" dirty="0">
              <a:latin typeface="Arial" pitchFamily="34" charset="0"/>
              <a:cs typeface="Arial" pitchFamily="34" charset="0"/>
            </a:endParaRPr>
          </a:p>
        </p:txBody>
      </p:sp>
      <p:sp>
        <p:nvSpPr>
          <p:cNvPr id="55" name="Right Arrow 54"/>
          <p:cNvSpPr/>
          <p:nvPr/>
        </p:nvSpPr>
        <p:spPr>
          <a:xfrm>
            <a:off x="4538120" y="3106641"/>
            <a:ext cx="477236"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92" name="Right Arrow 91"/>
          <p:cNvSpPr/>
          <p:nvPr/>
        </p:nvSpPr>
        <p:spPr>
          <a:xfrm rot="10800000">
            <a:off x="4538120" y="3305665"/>
            <a:ext cx="477236" cy="45719"/>
          </a:xfrm>
          <a:prstGeom prst="rightArrow">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64" name="TextBox 63"/>
          <p:cNvSpPr txBox="1"/>
          <p:nvPr/>
        </p:nvSpPr>
        <p:spPr>
          <a:xfrm>
            <a:off x="7101094" y="2231035"/>
            <a:ext cx="381000" cy="307777"/>
          </a:xfrm>
          <a:prstGeom prst="rect">
            <a:avLst/>
          </a:prstGeom>
          <a:noFill/>
        </p:spPr>
        <p:txBody>
          <a:bodyPr wrap="square" rtlCol="0">
            <a:spAutoFit/>
          </a:bodyPr>
          <a:lstStyle/>
          <a:p>
            <a:pPr algn="ctr"/>
            <a:r>
              <a:rPr lang="en-US" sz="1400" b="1" dirty="0" smtClean="0">
                <a:solidFill>
                  <a:srgbClr val="FF0000"/>
                </a:solidFill>
                <a:latin typeface="Arial" pitchFamily="34" charset="0"/>
                <a:cs typeface="Arial" pitchFamily="34" charset="0"/>
              </a:rPr>
              <a:t>5</a:t>
            </a:r>
            <a:endParaRPr lang="en-US" sz="1400" b="1" dirty="0">
              <a:solidFill>
                <a:srgbClr val="FF0000"/>
              </a:solidFill>
              <a:latin typeface="Arial" pitchFamily="34" charset="0"/>
              <a:cs typeface="Arial" pitchFamily="34" charset="0"/>
            </a:endParaRPr>
          </a:p>
        </p:txBody>
      </p:sp>
      <p:sp>
        <p:nvSpPr>
          <p:cNvPr id="65" name="TextBox 64"/>
          <p:cNvSpPr txBox="1"/>
          <p:nvPr/>
        </p:nvSpPr>
        <p:spPr>
          <a:xfrm>
            <a:off x="4527090" y="3376267"/>
            <a:ext cx="346240" cy="307777"/>
          </a:xfrm>
          <a:prstGeom prst="rect">
            <a:avLst/>
          </a:prstGeom>
          <a:noFill/>
        </p:spPr>
        <p:txBody>
          <a:bodyPr wrap="square" rtlCol="0">
            <a:spAutoFit/>
          </a:bodyPr>
          <a:lstStyle/>
          <a:p>
            <a:pPr algn="ctr"/>
            <a:r>
              <a:rPr lang="en-US" sz="1400" b="1" dirty="0" smtClean="0">
                <a:solidFill>
                  <a:schemeClr val="tx2"/>
                </a:solidFill>
                <a:latin typeface="Arial" pitchFamily="34" charset="0"/>
                <a:cs typeface="Arial" pitchFamily="34" charset="0"/>
              </a:rPr>
              <a:t>6</a:t>
            </a:r>
            <a:endParaRPr lang="en-US" sz="1400" b="1" dirty="0">
              <a:solidFill>
                <a:schemeClr val="tx2"/>
              </a:solidFill>
              <a:latin typeface="Arial" pitchFamily="34" charset="0"/>
              <a:cs typeface="Arial" pitchFamily="34" charset="0"/>
            </a:endParaRPr>
          </a:p>
        </p:txBody>
      </p:sp>
      <p:cxnSp>
        <p:nvCxnSpPr>
          <p:cNvPr id="75" name="Straight Arrow Connector 74"/>
          <p:cNvCxnSpPr/>
          <p:nvPr/>
        </p:nvCxnSpPr>
        <p:spPr>
          <a:xfrm flipV="1">
            <a:off x="1169235" y="3549578"/>
            <a:ext cx="346747" cy="14547"/>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H="1">
            <a:off x="1149480" y="3432630"/>
            <a:ext cx="366502" cy="18212"/>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1091939" y="1511897"/>
            <a:ext cx="341929" cy="244594"/>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2608089" y="1654432"/>
            <a:ext cx="381000" cy="307777"/>
          </a:xfrm>
          <a:prstGeom prst="rect">
            <a:avLst/>
          </a:prstGeom>
          <a:noFill/>
        </p:spPr>
        <p:txBody>
          <a:bodyPr wrap="square" rtlCol="0">
            <a:spAutoFit/>
          </a:bodyPr>
          <a:lstStyle/>
          <a:p>
            <a:pPr algn="ctr"/>
            <a:r>
              <a:rPr lang="en-US" sz="1400" b="1" dirty="0" smtClean="0">
                <a:solidFill>
                  <a:schemeClr val="tx2"/>
                </a:solidFill>
                <a:latin typeface="Arial" pitchFamily="34" charset="0"/>
                <a:cs typeface="Arial" pitchFamily="34" charset="0"/>
              </a:rPr>
              <a:t>2</a:t>
            </a:r>
            <a:endParaRPr lang="en-US" sz="1400" b="1" dirty="0">
              <a:solidFill>
                <a:schemeClr val="tx2"/>
              </a:solidFill>
              <a:latin typeface="Arial" pitchFamily="34" charset="0"/>
              <a:cs typeface="Arial" pitchFamily="34" charset="0"/>
            </a:endParaRPr>
          </a:p>
        </p:txBody>
      </p:sp>
      <p:sp>
        <p:nvSpPr>
          <p:cNvPr id="80" name="TextBox 79"/>
          <p:cNvSpPr txBox="1"/>
          <p:nvPr/>
        </p:nvSpPr>
        <p:spPr>
          <a:xfrm>
            <a:off x="2389981" y="1991191"/>
            <a:ext cx="381000" cy="307777"/>
          </a:xfrm>
          <a:prstGeom prst="rect">
            <a:avLst/>
          </a:prstGeom>
          <a:noFill/>
        </p:spPr>
        <p:txBody>
          <a:bodyPr wrap="square" rtlCol="0">
            <a:spAutoFit/>
          </a:bodyPr>
          <a:lstStyle/>
          <a:p>
            <a:pPr algn="ctr"/>
            <a:r>
              <a:rPr lang="en-US" sz="1400" b="1" dirty="0" smtClean="0">
                <a:solidFill>
                  <a:srgbClr val="FF0000"/>
                </a:solidFill>
                <a:latin typeface="Arial" pitchFamily="34" charset="0"/>
                <a:cs typeface="Arial" pitchFamily="34" charset="0"/>
              </a:rPr>
              <a:t>7</a:t>
            </a:r>
            <a:endParaRPr lang="en-US" sz="1400" b="1" dirty="0">
              <a:solidFill>
                <a:srgbClr val="FF0000"/>
              </a:solidFill>
              <a:latin typeface="Arial" pitchFamily="34" charset="0"/>
              <a:cs typeface="Arial" pitchFamily="34" charset="0"/>
            </a:endParaRPr>
          </a:p>
        </p:txBody>
      </p:sp>
      <p:sp>
        <p:nvSpPr>
          <p:cNvPr id="17" name="TextBox 16"/>
          <p:cNvSpPr txBox="1"/>
          <p:nvPr/>
        </p:nvSpPr>
        <p:spPr>
          <a:xfrm>
            <a:off x="1667905" y="5456046"/>
            <a:ext cx="5599610" cy="307777"/>
          </a:xfrm>
          <a:prstGeom prst="rect">
            <a:avLst/>
          </a:prstGeom>
          <a:noFill/>
        </p:spPr>
        <p:txBody>
          <a:bodyPr wrap="none" rtlCol="0">
            <a:spAutoFit/>
          </a:bodyPr>
          <a:lstStyle/>
          <a:p>
            <a:r>
              <a:rPr lang="en-US" sz="1100" b="1" dirty="0" smtClean="0">
                <a:latin typeface="Arial" pitchFamily="34" charset="0"/>
                <a:cs typeface="Arial" panose="020B0604020202020204" pitchFamily="34" charset="0"/>
              </a:rPr>
              <a:t>Data flow is initiated by a patient encounter with a health care provider at step 1</a:t>
            </a:r>
            <a:r>
              <a:rPr lang="en-US" sz="1400" dirty="0" smtClean="0">
                <a:latin typeface="Arial" pitchFamily="34" charset="0"/>
                <a:cs typeface="Arial" pitchFamily="34" charset="0"/>
              </a:rPr>
              <a:t>. </a:t>
            </a:r>
            <a:endParaRPr lang="en-US" sz="1400" dirty="0">
              <a:latin typeface="Arial" pitchFamily="34" charset="0"/>
              <a:cs typeface="Arial" pitchFamily="34" charset="0"/>
            </a:endParaRPr>
          </a:p>
        </p:txBody>
      </p:sp>
      <p:cxnSp>
        <p:nvCxnSpPr>
          <p:cNvPr id="93" name="Straight Arrow Connector 92"/>
          <p:cNvCxnSpPr/>
          <p:nvPr/>
        </p:nvCxnSpPr>
        <p:spPr>
          <a:xfrm>
            <a:off x="1106918" y="2387735"/>
            <a:ext cx="366021" cy="12067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endCxn id="23" idx="1"/>
          </p:cNvCxnSpPr>
          <p:nvPr/>
        </p:nvCxnSpPr>
        <p:spPr>
          <a:xfrm>
            <a:off x="1172260" y="4377558"/>
            <a:ext cx="392415" cy="32619"/>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114" name="TextBox 113"/>
          <p:cNvSpPr txBox="1"/>
          <p:nvPr/>
        </p:nvSpPr>
        <p:spPr>
          <a:xfrm>
            <a:off x="7239000" y="4436324"/>
            <a:ext cx="381000" cy="307777"/>
          </a:xfrm>
          <a:prstGeom prst="rect">
            <a:avLst/>
          </a:prstGeom>
          <a:noFill/>
        </p:spPr>
        <p:txBody>
          <a:bodyPr wrap="square" rtlCol="0">
            <a:spAutoFit/>
          </a:bodyPr>
          <a:lstStyle/>
          <a:p>
            <a:pPr algn="ctr"/>
            <a:r>
              <a:rPr lang="en-US" sz="1400" b="1" dirty="0" smtClean="0">
                <a:solidFill>
                  <a:schemeClr val="accent1"/>
                </a:solidFill>
                <a:latin typeface="Arial" pitchFamily="34" charset="0"/>
                <a:cs typeface="Arial" pitchFamily="34" charset="0"/>
              </a:rPr>
              <a:t>4</a:t>
            </a:r>
            <a:endParaRPr lang="en-US" sz="1400" b="1" dirty="0">
              <a:solidFill>
                <a:schemeClr val="accent1"/>
              </a:solidFill>
              <a:latin typeface="Arial" pitchFamily="34" charset="0"/>
              <a:cs typeface="Arial" pitchFamily="34" charset="0"/>
            </a:endParaRPr>
          </a:p>
        </p:txBody>
      </p:sp>
      <p:sp>
        <p:nvSpPr>
          <p:cNvPr id="115" name="TextBox 114"/>
          <p:cNvSpPr txBox="1"/>
          <p:nvPr/>
        </p:nvSpPr>
        <p:spPr>
          <a:xfrm>
            <a:off x="7182403" y="3185434"/>
            <a:ext cx="381000" cy="307777"/>
          </a:xfrm>
          <a:prstGeom prst="rect">
            <a:avLst/>
          </a:prstGeom>
          <a:noFill/>
        </p:spPr>
        <p:txBody>
          <a:bodyPr wrap="square" rtlCol="0">
            <a:spAutoFit/>
          </a:bodyPr>
          <a:lstStyle/>
          <a:p>
            <a:pPr algn="ctr"/>
            <a:r>
              <a:rPr lang="en-US" sz="1400" b="1" dirty="0" smtClean="0">
                <a:solidFill>
                  <a:schemeClr val="accent1"/>
                </a:solidFill>
                <a:latin typeface="Arial" pitchFamily="34" charset="0"/>
                <a:cs typeface="Arial" pitchFamily="34" charset="0"/>
              </a:rPr>
              <a:t>4</a:t>
            </a:r>
            <a:endParaRPr lang="en-US" sz="1400" b="1" dirty="0">
              <a:solidFill>
                <a:schemeClr val="accent1"/>
              </a:solidFill>
              <a:latin typeface="Arial" pitchFamily="34" charset="0"/>
              <a:cs typeface="Arial" pitchFamily="34" charset="0"/>
            </a:endParaRPr>
          </a:p>
        </p:txBody>
      </p:sp>
      <p:sp>
        <p:nvSpPr>
          <p:cNvPr id="116" name="TextBox 115"/>
          <p:cNvSpPr txBox="1"/>
          <p:nvPr/>
        </p:nvSpPr>
        <p:spPr>
          <a:xfrm>
            <a:off x="7144303" y="2565040"/>
            <a:ext cx="381000" cy="307777"/>
          </a:xfrm>
          <a:prstGeom prst="rect">
            <a:avLst/>
          </a:prstGeom>
          <a:noFill/>
        </p:spPr>
        <p:txBody>
          <a:bodyPr wrap="square" rtlCol="0">
            <a:spAutoFit/>
          </a:bodyPr>
          <a:lstStyle/>
          <a:p>
            <a:pPr algn="ctr"/>
            <a:r>
              <a:rPr lang="en-US" sz="1400" b="1" dirty="0" smtClean="0">
                <a:solidFill>
                  <a:schemeClr val="accent1"/>
                </a:solidFill>
                <a:latin typeface="Arial" pitchFamily="34" charset="0"/>
                <a:cs typeface="Arial" pitchFamily="34" charset="0"/>
              </a:rPr>
              <a:t>4</a:t>
            </a:r>
            <a:endParaRPr lang="en-US" sz="1400" b="1" dirty="0">
              <a:solidFill>
                <a:schemeClr val="accent1"/>
              </a:solidFill>
              <a:latin typeface="Arial" pitchFamily="34" charset="0"/>
              <a:cs typeface="Arial" pitchFamily="34" charset="0"/>
            </a:endParaRPr>
          </a:p>
        </p:txBody>
      </p:sp>
      <p:sp>
        <p:nvSpPr>
          <p:cNvPr id="117" name="TextBox 116"/>
          <p:cNvSpPr txBox="1"/>
          <p:nvPr/>
        </p:nvSpPr>
        <p:spPr>
          <a:xfrm>
            <a:off x="6991903" y="1923258"/>
            <a:ext cx="381000" cy="307777"/>
          </a:xfrm>
          <a:prstGeom prst="rect">
            <a:avLst/>
          </a:prstGeom>
          <a:noFill/>
        </p:spPr>
        <p:txBody>
          <a:bodyPr wrap="square" rtlCol="0">
            <a:spAutoFit/>
          </a:bodyPr>
          <a:lstStyle/>
          <a:p>
            <a:pPr algn="ctr"/>
            <a:r>
              <a:rPr lang="en-US" sz="1400" b="1" dirty="0" smtClean="0">
                <a:solidFill>
                  <a:schemeClr val="accent1"/>
                </a:solidFill>
                <a:latin typeface="Arial" pitchFamily="34" charset="0"/>
                <a:cs typeface="Arial" pitchFamily="34" charset="0"/>
              </a:rPr>
              <a:t>4</a:t>
            </a:r>
            <a:endParaRPr lang="en-US" sz="1400" b="1" dirty="0">
              <a:solidFill>
                <a:schemeClr val="accent1"/>
              </a:solidFill>
              <a:latin typeface="Arial" pitchFamily="34" charset="0"/>
              <a:cs typeface="Arial" pitchFamily="34" charset="0"/>
            </a:endParaRPr>
          </a:p>
        </p:txBody>
      </p:sp>
      <p:sp>
        <p:nvSpPr>
          <p:cNvPr id="118" name="TextBox 117"/>
          <p:cNvSpPr txBox="1"/>
          <p:nvPr/>
        </p:nvSpPr>
        <p:spPr>
          <a:xfrm>
            <a:off x="7098197" y="3489672"/>
            <a:ext cx="381000" cy="307777"/>
          </a:xfrm>
          <a:prstGeom prst="rect">
            <a:avLst/>
          </a:prstGeom>
          <a:noFill/>
        </p:spPr>
        <p:txBody>
          <a:bodyPr wrap="square" rtlCol="0">
            <a:spAutoFit/>
          </a:bodyPr>
          <a:lstStyle/>
          <a:p>
            <a:pPr algn="ctr"/>
            <a:r>
              <a:rPr lang="en-US" sz="1400" b="1" dirty="0" smtClean="0">
                <a:solidFill>
                  <a:srgbClr val="FF0000"/>
                </a:solidFill>
                <a:latin typeface="Arial" pitchFamily="34" charset="0"/>
                <a:cs typeface="Arial" pitchFamily="34" charset="0"/>
              </a:rPr>
              <a:t>5</a:t>
            </a:r>
            <a:endParaRPr lang="en-US" sz="1400" b="1" dirty="0">
              <a:solidFill>
                <a:srgbClr val="FF0000"/>
              </a:solidFill>
              <a:latin typeface="Arial" pitchFamily="34" charset="0"/>
              <a:cs typeface="Arial" pitchFamily="34" charset="0"/>
            </a:endParaRPr>
          </a:p>
        </p:txBody>
      </p:sp>
      <p:sp>
        <p:nvSpPr>
          <p:cNvPr id="119" name="TextBox 118"/>
          <p:cNvSpPr txBox="1"/>
          <p:nvPr/>
        </p:nvSpPr>
        <p:spPr>
          <a:xfrm>
            <a:off x="7062994" y="4111823"/>
            <a:ext cx="381000" cy="307777"/>
          </a:xfrm>
          <a:prstGeom prst="rect">
            <a:avLst/>
          </a:prstGeom>
          <a:noFill/>
        </p:spPr>
        <p:txBody>
          <a:bodyPr wrap="square" rtlCol="0">
            <a:spAutoFit/>
          </a:bodyPr>
          <a:lstStyle/>
          <a:p>
            <a:pPr algn="ctr"/>
            <a:r>
              <a:rPr lang="en-US" sz="1400" b="1" dirty="0" smtClean="0">
                <a:solidFill>
                  <a:srgbClr val="FF0000"/>
                </a:solidFill>
                <a:latin typeface="Arial" pitchFamily="34" charset="0"/>
                <a:cs typeface="Arial" pitchFamily="34" charset="0"/>
              </a:rPr>
              <a:t>5</a:t>
            </a:r>
            <a:endParaRPr lang="en-US" sz="1400" b="1" dirty="0">
              <a:solidFill>
                <a:srgbClr val="FF0000"/>
              </a:solidFill>
              <a:latin typeface="Arial" pitchFamily="34" charset="0"/>
              <a:cs typeface="Arial" pitchFamily="34" charset="0"/>
            </a:endParaRPr>
          </a:p>
        </p:txBody>
      </p:sp>
      <p:sp>
        <p:nvSpPr>
          <p:cNvPr id="120" name="TextBox 119"/>
          <p:cNvSpPr txBox="1"/>
          <p:nvPr/>
        </p:nvSpPr>
        <p:spPr>
          <a:xfrm>
            <a:off x="7107997" y="4797623"/>
            <a:ext cx="381000" cy="307777"/>
          </a:xfrm>
          <a:prstGeom prst="rect">
            <a:avLst/>
          </a:prstGeom>
          <a:noFill/>
        </p:spPr>
        <p:txBody>
          <a:bodyPr wrap="square" rtlCol="0">
            <a:spAutoFit/>
          </a:bodyPr>
          <a:lstStyle/>
          <a:p>
            <a:pPr algn="ctr"/>
            <a:r>
              <a:rPr lang="en-US" sz="1400" b="1" dirty="0" smtClean="0">
                <a:solidFill>
                  <a:srgbClr val="FF0000"/>
                </a:solidFill>
                <a:latin typeface="Arial" pitchFamily="34" charset="0"/>
                <a:cs typeface="Arial" pitchFamily="34" charset="0"/>
              </a:rPr>
              <a:t>5</a:t>
            </a:r>
            <a:endParaRPr lang="en-US" sz="1400" b="1" dirty="0">
              <a:solidFill>
                <a:srgbClr val="FF0000"/>
              </a:solidFill>
              <a:latin typeface="Arial" pitchFamily="34" charset="0"/>
              <a:cs typeface="Arial" pitchFamily="34" charset="0"/>
            </a:endParaRPr>
          </a:p>
        </p:txBody>
      </p:sp>
      <p:sp>
        <p:nvSpPr>
          <p:cNvPr id="121" name="TextBox 120"/>
          <p:cNvSpPr txBox="1"/>
          <p:nvPr/>
        </p:nvSpPr>
        <p:spPr>
          <a:xfrm>
            <a:off x="7123367" y="2872817"/>
            <a:ext cx="381000" cy="307777"/>
          </a:xfrm>
          <a:prstGeom prst="rect">
            <a:avLst/>
          </a:prstGeom>
          <a:noFill/>
        </p:spPr>
        <p:txBody>
          <a:bodyPr wrap="square" rtlCol="0">
            <a:spAutoFit/>
          </a:bodyPr>
          <a:lstStyle/>
          <a:p>
            <a:pPr algn="ctr"/>
            <a:r>
              <a:rPr lang="en-US" sz="1400" b="1" dirty="0" smtClean="0">
                <a:solidFill>
                  <a:srgbClr val="FF0000"/>
                </a:solidFill>
                <a:latin typeface="Arial" pitchFamily="34" charset="0"/>
                <a:cs typeface="Arial" pitchFamily="34" charset="0"/>
              </a:rPr>
              <a:t>5</a:t>
            </a:r>
            <a:endParaRPr lang="en-US" sz="1400" b="1" dirty="0">
              <a:solidFill>
                <a:srgbClr val="FF0000"/>
              </a:solidFill>
              <a:latin typeface="Arial" pitchFamily="34" charset="0"/>
              <a:cs typeface="Arial" pitchFamily="34" charset="0"/>
            </a:endParaRPr>
          </a:p>
        </p:txBody>
      </p:sp>
      <p:sp>
        <p:nvSpPr>
          <p:cNvPr id="128" name="TextBox 127"/>
          <p:cNvSpPr txBox="1"/>
          <p:nvPr/>
        </p:nvSpPr>
        <p:spPr>
          <a:xfrm>
            <a:off x="2550957" y="2366500"/>
            <a:ext cx="381000" cy="307777"/>
          </a:xfrm>
          <a:prstGeom prst="rect">
            <a:avLst/>
          </a:prstGeom>
          <a:noFill/>
        </p:spPr>
        <p:txBody>
          <a:bodyPr wrap="square" rtlCol="0">
            <a:spAutoFit/>
          </a:bodyPr>
          <a:lstStyle/>
          <a:p>
            <a:pPr algn="ctr"/>
            <a:r>
              <a:rPr lang="en-US" sz="1400" b="1" dirty="0" smtClean="0">
                <a:solidFill>
                  <a:schemeClr val="tx2"/>
                </a:solidFill>
                <a:latin typeface="Arial" pitchFamily="34" charset="0"/>
                <a:cs typeface="Arial" pitchFamily="34" charset="0"/>
              </a:rPr>
              <a:t>2</a:t>
            </a:r>
            <a:endParaRPr lang="en-US" sz="1400" b="1" dirty="0">
              <a:solidFill>
                <a:schemeClr val="tx2"/>
              </a:solidFill>
              <a:latin typeface="Arial" pitchFamily="34" charset="0"/>
              <a:cs typeface="Arial" pitchFamily="34" charset="0"/>
            </a:endParaRPr>
          </a:p>
        </p:txBody>
      </p:sp>
      <p:sp>
        <p:nvSpPr>
          <p:cNvPr id="129" name="TextBox 128"/>
          <p:cNvSpPr txBox="1"/>
          <p:nvPr/>
        </p:nvSpPr>
        <p:spPr>
          <a:xfrm>
            <a:off x="2500391" y="2755777"/>
            <a:ext cx="381000" cy="307777"/>
          </a:xfrm>
          <a:prstGeom prst="rect">
            <a:avLst/>
          </a:prstGeom>
          <a:noFill/>
        </p:spPr>
        <p:txBody>
          <a:bodyPr wrap="square" rtlCol="0">
            <a:spAutoFit/>
          </a:bodyPr>
          <a:lstStyle/>
          <a:p>
            <a:pPr algn="ctr"/>
            <a:r>
              <a:rPr lang="en-US" sz="1400" b="1" dirty="0" smtClean="0">
                <a:solidFill>
                  <a:srgbClr val="FF0000"/>
                </a:solidFill>
                <a:latin typeface="Arial" pitchFamily="34" charset="0"/>
                <a:cs typeface="Arial" pitchFamily="34" charset="0"/>
              </a:rPr>
              <a:t>7</a:t>
            </a:r>
            <a:endParaRPr lang="en-US" sz="1400" b="1" dirty="0">
              <a:solidFill>
                <a:srgbClr val="FF0000"/>
              </a:solidFill>
              <a:latin typeface="Arial" pitchFamily="34" charset="0"/>
              <a:cs typeface="Arial" pitchFamily="34" charset="0"/>
            </a:endParaRPr>
          </a:p>
        </p:txBody>
      </p:sp>
      <p:sp>
        <p:nvSpPr>
          <p:cNvPr id="132" name="TextBox 131"/>
          <p:cNvSpPr txBox="1"/>
          <p:nvPr/>
        </p:nvSpPr>
        <p:spPr>
          <a:xfrm>
            <a:off x="1091939" y="2155537"/>
            <a:ext cx="381000" cy="307777"/>
          </a:xfrm>
          <a:prstGeom prst="rect">
            <a:avLst/>
          </a:prstGeom>
          <a:noFill/>
        </p:spPr>
        <p:txBody>
          <a:bodyPr wrap="square" rtlCol="0">
            <a:spAutoFit/>
          </a:bodyPr>
          <a:lstStyle/>
          <a:p>
            <a:pPr algn="ctr"/>
            <a:r>
              <a:rPr lang="en-US" sz="1400" b="1" dirty="0" smtClean="0">
                <a:solidFill>
                  <a:schemeClr val="tx2"/>
                </a:solidFill>
                <a:latin typeface="Arial" pitchFamily="34" charset="0"/>
                <a:cs typeface="Arial" pitchFamily="34" charset="0"/>
              </a:rPr>
              <a:t>1</a:t>
            </a:r>
            <a:endParaRPr lang="en-US" sz="1400" b="1" dirty="0">
              <a:solidFill>
                <a:schemeClr val="tx2"/>
              </a:solidFill>
              <a:latin typeface="Arial" pitchFamily="34" charset="0"/>
              <a:cs typeface="Arial" pitchFamily="34" charset="0"/>
            </a:endParaRPr>
          </a:p>
        </p:txBody>
      </p:sp>
      <p:sp>
        <p:nvSpPr>
          <p:cNvPr id="133" name="TextBox 132"/>
          <p:cNvSpPr txBox="1"/>
          <p:nvPr/>
        </p:nvSpPr>
        <p:spPr>
          <a:xfrm>
            <a:off x="1032912" y="2576014"/>
            <a:ext cx="381000" cy="307777"/>
          </a:xfrm>
          <a:prstGeom prst="rect">
            <a:avLst/>
          </a:prstGeom>
          <a:noFill/>
        </p:spPr>
        <p:txBody>
          <a:bodyPr wrap="square" rtlCol="0">
            <a:spAutoFit/>
          </a:bodyPr>
          <a:lstStyle/>
          <a:p>
            <a:pPr algn="ctr"/>
            <a:r>
              <a:rPr lang="en-US" sz="1400" b="1" dirty="0" smtClean="0">
                <a:solidFill>
                  <a:srgbClr val="FF0000"/>
                </a:solidFill>
                <a:latin typeface="Arial" pitchFamily="34" charset="0"/>
                <a:cs typeface="Arial" pitchFamily="34" charset="0"/>
              </a:rPr>
              <a:t>8</a:t>
            </a:r>
            <a:endParaRPr lang="en-US" sz="1400" b="1" dirty="0">
              <a:solidFill>
                <a:srgbClr val="FF0000"/>
              </a:solidFill>
              <a:latin typeface="Arial" pitchFamily="34" charset="0"/>
              <a:cs typeface="Arial" pitchFamily="34" charset="0"/>
            </a:endParaRPr>
          </a:p>
        </p:txBody>
      </p:sp>
      <p:sp>
        <p:nvSpPr>
          <p:cNvPr id="137" name="TextBox 136"/>
          <p:cNvSpPr txBox="1"/>
          <p:nvPr/>
        </p:nvSpPr>
        <p:spPr>
          <a:xfrm>
            <a:off x="1052057" y="3106641"/>
            <a:ext cx="381000" cy="307777"/>
          </a:xfrm>
          <a:prstGeom prst="rect">
            <a:avLst/>
          </a:prstGeom>
          <a:noFill/>
        </p:spPr>
        <p:txBody>
          <a:bodyPr wrap="square" rtlCol="0">
            <a:spAutoFit/>
          </a:bodyPr>
          <a:lstStyle/>
          <a:p>
            <a:pPr algn="ctr"/>
            <a:r>
              <a:rPr lang="en-US" sz="1400" b="1" dirty="0" smtClean="0">
                <a:solidFill>
                  <a:schemeClr val="tx2"/>
                </a:solidFill>
                <a:latin typeface="Arial" pitchFamily="34" charset="0"/>
                <a:cs typeface="Arial" pitchFamily="34" charset="0"/>
              </a:rPr>
              <a:t>1</a:t>
            </a:r>
            <a:endParaRPr lang="en-US" sz="1400" b="1" dirty="0">
              <a:solidFill>
                <a:schemeClr val="tx2"/>
              </a:solidFill>
              <a:latin typeface="Arial" pitchFamily="34" charset="0"/>
              <a:cs typeface="Arial" pitchFamily="34" charset="0"/>
            </a:endParaRPr>
          </a:p>
        </p:txBody>
      </p:sp>
      <p:sp>
        <p:nvSpPr>
          <p:cNvPr id="138" name="TextBox 137"/>
          <p:cNvSpPr txBox="1"/>
          <p:nvPr/>
        </p:nvSpPr>
        <p:spPr>
          <a:xfrm>
            <a:off x="1191129" y="4106881"/>
            <a:ext cx="381000" cy="307777"/>
          </a:xfrm>
          <a:prstGeom prst="rect">
            <a:avLst/>
          </a:prstGeom>
          <a:noFill/>
        </p:spPr>
        <p:txBody>
          <a:bodyPr wrap="square" rtlCol="0">
            <a:spAutoFit/>
          </a:bodyPr>
          <a:lstStyle/>
          <a:p>
            <a:pPr algn="ctr"/>
            <a:r>
              <a:rPr lang="en-US" sz="1400" b="1" dirty="0" smtClean="0">
                <a:solidFill>
                  <a:schemeClr val="tx2"/>
                </a:solidFill>
                <a:latin typeface="Arial" pitchFamily="34" charset="0"/>
                <a:cs typeface="Arial" pitchFamily="34" charset="0"/>
              </a:rPr>
              <a:t>1</a:t>
            </a:r>
            <a:endParaRPr lang="en-US" sz="1400" b="1" dirty="0">
              <a:solidFill>
                <a:schemeClr val="tx2"/>
              </a:solidFill>
              <a:latin typeface="Arial" pitchFamily="34" charset="0"/>
              <a:cs typeface="Arial" pitchFamily="34" charset="0"/>
            </a:endParaRPr>
          </a:p>
        </p:txBody>
      </p:sp>
      <p:sp>
        <p:nvSpPr>
          <p:cNvPr id="146" name="TextBox 145"/>
          <p:cNvSpPr txBox="1"/>
          <p:nvPr/>
        </p:nvSpPr>
        <p:spPr>
          <a:xfrm>
            <a:off x="2690891" y="3197500"/>
            <a:ext cx="381000" cy="307777"/>
          </a:xfrm>
          <a:prstGeom prst="rect">
            <a:avLst/>
          </a:prstGeom>
          <a:noFill/>
        </p:spPr>
        <p:txBody>
          <a:bodyPr wrap="square" rtlCol="0">
            <a:spAutoFit/>
          </a:bodyPr>
          <a:lstStyle/>
          <a:p>
            <a:pPr algn="ctr"/>
            <a:r>
              <a:rPr lang="en-US" sz="1400" b="1" dirty="0" smtClean="0">
                <a:solidFill>
                  <a:schemeClr val="tx2"/>
                </a:solidFill>
                <a:latin typeface="Arial" pitchFamily="34" charset="0"/>
                <a:cs typeface="Arial" pitchFamily="34" charset="0"/>
              </a:rPr>
              <a:t>2</a:t>
            </a:r>
            <a:endParaRPr lang="en-US" sz="1400" b="1" dirty="0">
              <a:solidFill>
                <a:schemeClr val="tx2"/>
              </a:solidFill>
              <a:latin typeface="Arial" pitchFamily="34" charset="0"/>
              <a:cs typeface="Arial" pitchFamily="34" charset="0"/>
            </a:endParaRPr>
          </a:p>
        </p:txBody>
      </p:sp>
      <p:sp>
        <p:nvSpPr>
          <p:cNvPr id="148" name="TextBox 147"/>
          <p:cNvSpPr txBox="1"/>
          <p:nvPr/>
        </p:nvSpPr>
        <p:spPr>
          <a:xfrm>
            <a:off x="2640164" y="3924268"/>
            <a:ext cx="381000" cy="307777"/>
          </a:xfrm>
          <a:prstGeom prst="rect">
            <a:avLst/>
          </a:prstGeom>
          <a:noFill/>
        </p:spPr>
        <p:txBody>
          <a:bodyPr wrap="square" rtlCol="0">
            <a:spAutoFit/>
          </a:bodyPr>
          <a:lstStyle/>
          <a:p>
            <a:pPr algn="ctr"/>
            <a:r>
              <a:rPr lang="en-US" sz="1400" b="1" dirty="0" smtClean="0">
                <a:solidFill>
                  <a:schemeClr val="tx2"/>
                </a:solidFill>
                <a:latin typeface="Arial" pitchFamily="34" charset="0"/>
                <a:cs typeface="Arial" pitchFamily="34" charset="0"/>
              </a:rPr>
              <a:t>2</a:t>
            </a:r>
            <a:endParaRPr lang="en-US" sz="1400" b="1" dirty="0">
              <a:solidFill>
                <a:schemeClr val="tx2"/>
              </a:solidFill>
              <a:latin typeface="Arial" pitchFamily="34" charset="0"/>
              <a:cs typeface="Arial" pitchFamily="34" charset="0"/>
            </a:endParaRPr>
          </a:p>
        </p:txBody>
      </p:sp>
      <p:sp>
        <p:nvSpPr>
          <p:cNvPr id="149" name="TextBox 148"/>
          <p:cNvSpPr txBox="1"/>
          <p:nvPr/>
        </p:nvSpPr>
        <p:spPr>
          <a:xfrm>
            <a:off x="1112683" y="3565597"/>
            <a:ext cx="381000" cy="307777"/>
          </a:xfrm>
          <a:prstGeom prst="rect">
            <a:avLst/>
          </a:prstGeom>
          <a:noFill/>
        </p:spPr>
        <p:txBody>
          <a:bodyPr wrap="square" rtlCol="0">
            <a:spAutoFit/>
          </a:bodyPr>
          <a:lstStyle/>
          <a:p>
            <a:pPr algn="ctr"/>
            <a:r>
              <a:rPr lang="en-US" sz="1400" b="1" dirty="0" smtClean="0">
                <a:solidFill>
                  <a:srgbClr val="FF0000"/>
                </a:solidFill>
                <a:latin typeface="Arial" pitchFamily="34" charset="0"/>
                <a:cs typeface="Arial" pitchFamily="34" charset="0"/>
              </a:rPr>
              <a:t>8</a:t>
            </a:r>
            <a:endParaRPr lang="en-US" sz="1400" b="1" dirty="0">
              <a:solidFill>
                <a:srgbClr val="FF0000"/>
              </a:solidFill>
              <a:latin typeface="Arial" pitchFamily="34" charset="0"/>
              <a:cs typeface="Arial" pitchFamily="34" charset="0"/>
            </a:endParaRPr>
          </a:p>
        </p:txBody>
      </p:sp>
      <p:sp>
        <p:nvSpPr>
          <p:cNvPr id="150" name="TextBox 149"/>
          <p:cNvSpPr txBox="1"/>
          <p:nvPr/>
        </p:nvSpPr>
        <p:spPr>
          <a:xfrm>
            <a:off x="1134982" y="4517005"/>
            <a:ext cx="381000" cy="307777"/>
          </a:xfrm>
          <a:prstGeom prst="rect">
            <a:avLst/>
          </a:prstGeom>
          <a:noFill/>
        </p:spPr>
        <p:txBody>
          <a:bodyPr wrap="square" rtlCol="0">
            <a:spAutoFit/>
          </a:bodyPr>
          <a:lstStyle/>
          <a:p>
            <a:pPr algn="ctr"/>
            <a:r>
              <a:rPr lang="en-US" sz="1400" b="1" dirty="0" smtClean="0">
                <a:solidFill>
                  <a:srgbClr val="FF0000"/>
                </a:solidFill>
                <a:latin typeface="Arial" pitchFamily="34" charset="0"/>
                <a:cs typeface="Arial" pitchFamily="34" charset="0"/>
              </a:rPr>
              <a:t>8</a:t>
            </a:r>
            <a:endParaRPr lang="en-US" sz="1400" b="1" dirty="0">
              <a:solidFill>
                <a:srgbClr val="FF0000"/>
              </a:solidFill>
              <a:latin typeface="Arial" pitchFamily="34" charset="0"/>
              <a:cs typeface="Arial" pitchFamily="34" charset="0"/>
            </a:endParaRPr>
          </a:p>
        </p:txBody>
      </p:sp>
      <p:sp>
        <p:nvSpPr>
          <p:cNvPr id="151" name="TextBox 150"/>
          <p:cNvSpPr txBox="1"/>
          <p:nvPr/>
        </p:nvSpPr>
        <p:spPr>
          <a:xfrm>
            <a:off x="2725555" y="4259519"/>
            <a:ext cx="381000" cy="307777"/>
          </a:xfrm>
          <a:prstGeom prst="rect">
            <a:avLst/>
          </a:prstGeom>
          <a:noFill/>
        </p:spPr>
        <p:txBody>
          <a:bodyPr wrap="square" rtlCol="0">
            <a:spAutoFit/>
          </a:bodyPr>
          <a:lstStyle/>
          <a:p>
            <a:pPr algn="ctr"/>
            <a:r>
              <a:rPr lang="en-US" sz="1400" b="1" dirty="0" smtClean="0">
                <a:solidFill>
                  <a:srgbClr val="FF0000"/>
                </a:solidFill>
                <a:latin typeface="Arial" pitchFamily="34" charset="0"/>
                <a:cs typeface="Arial" pitchFamily="34" charset="0"/>
              </a:rPr>
              <a:t>7</a:t>
            </a:r>
            <a:endParaRPr lang="en-US" sz="1400" b="1" dirty="0">
              <a:solidFill>
                <a:srgbClr val="FF0000"/>
              </a:solidFill>
              <a:latin typeface="Arial" pitchFamily="34" charset="0"/>
              <a:cs typeface="Arial" pitchFamily="34" charset="0"/>
            </a:endParaRPr>
          </a:p>
        </p:txBody>
      </p:sp>
      <p:sp>
        <p:nvSpPr>
          <p:cNvPr id="152" name="TextBox 151"/>
          <p:cNvSpPr txBox="1"/>
          <p:nvPr/>
        </p:nvSpPr>
        <p:spPr>
          <a:xfrm>
            <a:off x="2666002" y="3552793"/>
            <a:ext cx="381000" cy="307777"/>
          </a:xfrm>
          <a:prstGeom prst="rect">
            <a:avLst/>
          </a:prstGeom>
          <a:noFill/>
        </p:spPr>
        <p:txBody>
          <a:bodyPr wrap="square" rtlCol="0">
            <a:spAutoFit/>
          </a:bodyPr>
          <a:lstStyle/>
          <a:p>
            <a:pPr algn="ctr"/>
            <a:r>
              <a:rPr lang="en-US" sz="1400" b="1" dirty="0" smtClean="0">
                <a:solidFill>
                  <a:srgbClr val="FF0000"/>
                </a:solidFill>
                <a:latin typeface="Arial" pitchFamily="34" charset="0"/>
                <a:cs typeface="Arial" pitchFamily="34" charset="0"/>
              </a:rPr>
              <a:t>7</a:t>
            </a:r>
            <a:endParaRPr lang="en-US" sz="14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5935381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143000"/>
          </a:xfrm>
          <a:extLst/>
        </p:spPr>
        <p:txBody>
          <a:bodyPr>
            <a:normAutofit/>
          </a:bodyPr>
          <a:lstStyle/>
          <a:p>
            <a:pPr>
              <a:defRPr/>
            </a:pPr>
            <a:r>
              <a:rPr lang="en-US" dirty="0" smtClean="0">
                <a:ln>
                  <a:solidFill>
                    <a:schemeClr val="tx1"/>
                  </a:solidFill>
                </a:ln>
              </a:rPr>
              <a:t>Benefits of Workflow Integration</a:t>
            </a:r>
            <a:endParaRPr lang="en-US" dirty="0">
              <a:ln>
                <a:solidFill>
                  <a:schemeClr val="tx1"/>
                </a:solidFill>
              </a:ln>
            </a:endParaRPr>
          </a:p>
        </p:txBody>
      </p:sp>
      <p:sp>
        <p:nvSpPr>
          <p:cNvPr id="20483" name="TextBox 3"/>
          <p:cNvSpPr txBox="1">
            <a:spLocks noChangeArrowheads="1"/>
          </p:cNvSpPr>
          <p:nvPr/>
        </p:nvSpPr>
        <p:spPr bwMode="auto">
          <a:xfrm>
            <a:off x="914400" y="1295400"/>
            <a:ext cx="7162800"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spcAft>
                <a:spcPct val="0"/>
              </a:spcAft>
              <a:buFont typeface="Arial" charset="0"/>
              <a:buChar char="•"/>
              <a:defRPr sz="3200">
                <a:solidFill>
                  <a:schemeClr val="tx1"/>
                </a:solidFill>
                <a:latin typeface="Arial" charset="0"/>
                <a:cs typeface="Arial" charset="0"/>
              </a:defRPr>
            </a:lvl1pPr>
            <a:lvl2pPr marL="742950" indent="-285750">
              <a:spcBef>
                <a:spcPct val="20000"/>
              </a:spcBef>
              <a:spcAft>
                <a:spcPct val="0"/>
              </a:spcAft>
              <a:buFont typeface="Arial" charset="0"/>
              <a:buChar char="–"/>
              <a:defRPr sz="2800">
                <a:solidFill>
                  <a:schemeClr val="tx1"/>
                </a:solidFill>
                <a:latin typeface="Arial" charset="0"/>
                <a:cs typeface="Arial" charset="0"/>
              </a:defRPr>
            </a:lvl2pPr>
            <a:lvl3pPr marL="1143000" indent="-228600">
              <a:spcBef>
                <a:spcPct val="20000"/>
              </a:spcBef>
              <a:spcAft>
                <a:spcPct val="0"/>
              </a:spcAft>
              <a:buFont typeface="Arial" charset="0"/>
              <a:buChar char="•"/>
              <a:defRPr sz="2400">
                <a:solidFill>
                  <a:schemeClr val="tx1"/>
                </a:solidFill>
                <a:latin typeface="Arial" charset="0"/>
                <a:cs typeface="Arial" charset="0"/>
              </a:defRPr>
            </a:lvl3pPr>
            <a:lvl4pPr marL="1600200" indent="-228600">
              <a:spcBef>
                <a:spcPct val="20000"/>
              </a:spcBef>
              <a:spcAft>
                <a:spcPct val="0"/>
              </a:spcAft>
              <a:buFont typeface="Arial" charset="0"/>
              <a:buChar char="–"/>
              <a:defRPr sz="2000">
                <a:solidFill>
                  <a:schemeClr val="tx1"/>
                </a:solidFill>
                <a:latin typeface="Arial" charset="0"/>
                <a:cs typeface="Arial" charset="0"/>
              </a:defRPr>
            </a:lvl4pPr>
            <a:lvl5pPr marL="2057400" indent="-228600">
              <a:spcBef>
                <a:spcPct val="20000"/>
              </a:spcBef>
              <a:spcAft>
                <a:spcPct val="0"/>
              </a:spcAft>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a:spcBef>
                <a:spcPts val="2400"/>
              </a:spcBef>
              <a:spcAft>
                <a:spcPts val="0"/>
              </a:spcAft>
            </a:pPr>
            <a:r>
              <a:rPr lang="en-US" altLang="en-US" sz="2800" dirty="0" smtClean="0"/>
              <a:t>Prescriber/pharmacist is credentialed by workplace, instead of by the PMP.</a:t>
            </a:r>
          </a:p>
          <a:p>
            <a:pPr>
              <a:spcBef>
                <a:spcPts val="2400"/>
              </a:spcBef>
              <a:spcAft>
                <a:spcPts val="0"/>
              </a:spcAft>
            </a:pPr>
            <a:r>
              <a:rPr lang="en-US" altLang="en-US" sz="2800" dirty="0" smtClean="0"/>
              <a:t>Authentication occurs when logging in to workplace software.</a:t>
            </a:r>
            <a:endParaRPr lang="en-US" altLang="en-US" sz="2800" dirty="0"/>
          </a:p>
          <a:p>
            <a:pPr>
              <a:spcBef>
                <a:spcPts val="2400"/>
              </a:spcBef>
              <a:spcAft>
                <a:spcPts val="0"/>
              </a:spcAft>
            </a:pPr>
            <a:r>
              <a:rPr lang="en-US" altLang="en-US" sz="2800" dirty="0" smtClean="0"/>
              <a:t>Workplace software populates the data fields for the request.</a:t>
            </a:r>
            <a:endParaRPr lang="en-US" altLang="en-US" sz="2800" dirty="0"/>
          </a:p>
          <a:p>
            <a:pPr>
              <a:spcBef>
                <a:spcPts val="2400"/>
              </a:spcBef>
              <a:spcAft>
                <a:spcPts val="0"/>
              </a:spcAft>
            </a:pPr>
            <a:r>
              <a:rPr lang="en-US" altLang="en-US" sz="2800" dirty="0" smtClean="0"/>
              <a:t>Delivery of request is automatic. </a:t>
            </a:r>
          </a:p>
          <a:p>
            <a:pPr>
              <a:spcBef>
                <a:spcPts val="2400"/>
              </a:spcBef>
              <a:spcAft>
                <a:spcPts val="0"/>
              </a:spcAft>
            </a:pPr>
            <a:r>
              <a:rPr lang="en-US" altLang="en-US" sz="2800" dirty="0" smtClean="0"/>
              <a:t>One-click access.</a:t>
            </a:r>
            <a:endParaRPr lang="en-US" altLang="en-US" sz="2800" dirty="0"/>
          </a:p>
        </p:txBody>
      </p:sp>
    </p:spTree>
    <p:extLst>
      <p:ext uri="{BB962C8B-B14F-4D97-AF65-F5344CB8AC3E}">
        <p14:creationId xmlns:p14="http://schemas.microsoft.com/office/powerpoint/2010/main" val="19064963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228600"/>
            <a:ext cx="8229600" cy="1143000"/>
          </a:xfrm>
          <a:extLst/>
        </p:spPr>
        <p:txBody>
          <a:bodyPr>
            <a:normAutofit/>
          </a:bodyPr>
          <a:lstStyle/>
          <a:p>
            <a:pPr>
              <a:defRPr/>
            </a:pPr>
            <a:r>
              <a:rPr lang="en-US" dirty="0" smtClean="0">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Workflow Data Integration</a:t>
            </a:r>
            <a:endParaRPr lang="en-US" dirty="0">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0483" name="TextBox 3"/>
          <p:cNvSpPr txBox="1">
            <a:spLocks noChangeArrowheads="1"/>
          </p:cNvSpPr>
          <p:nvPr/>
        </p:nvSpPr>
        <p:spPr bwMode="auto">
          <a:xfrm>
            <a:off x="1384300" y="1752600"/>
            <a:ext cx="5943600" cy="3549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spcAft>
                <a:spcPct val="0"/>
              </a:spcAft>
              <a:buFont typeface="Arial" charset="0"/>
              <a:buChar char="•"/>
              <a:defRPr sz="3200">
                <a:solidFill>
                  <a:schemeClr val="tx1"/>
                </a:solidFill>
                <a:latin typeface="Arial" charset="0"/>
                <a:cs typeface="Arial" charset="0"/>
              </a:defRPr>
            </a:lvl1pPr>
            <a:lvl2pPr marL="742950" indent="-285750">
              <a:spcBef>
                <a:spcPct val="20000"/>
              </a:spcBef>
              <a:spcAft>
                <a:spcPct val="0"/>
              </a:spcAft>
              <a:buFont typeface="Arial" charset="0"/>
              <a:buChar char="–"/>
              <a:defRPr sz="2800">
                <a:solidFill>
                  <a:schemeClr val="tx1"/>
                </a:solidFill>
                <a:latin typeface="Arial" charset="0"/>
                <a:cs typeface="Arial" charset="0"/>
              </a:defRPr>
            </a:lvl2pPr>
            <a:lvl3pPr marL="1143000" indent="-228600">
              <a:spcBef>
                <a:spcPct val="20000"/>
              </a:spcBef>
              <a:spcAft>
                <a:spcPct val="0"/>
              </a:spcAft>
              <a:buFont typeface="Arial" charset="0"/>
              <a:buChar char="•"/>
              <a:defRPr sz="2400">
                <a:solidFill>
                  <a:schemeClr val="tx1"/>
                </a:solidFill>
                <a:latin typeface="Arial" charset="0"/>
                <a:cs typeface="Arial" charset="0"/>
              </a:defRPr>
            </a:lvl3pPr>
            <a:lvl4pPr marL="1600200" indent="-228600">
              <a:spcBef>
                <a:spcPct val="20000"/>
              </a:spcBef>
              <a:spcAft>
                <a:spcPct val="0"/>
              </a:spcAft>
              <a:buFont typeface="Arial" charset="0"/>
              <a:buChar char="–"/>
              <a:defRPr sz="2000">
                <a:solidFill>
                  <a:schemeClr val="tx1"/>
                </a:solidFill>
                <a:latin typeface="Arial" charset="0"/>
                <a:cs typeface="Arial" charset="0"/>
              </a:defRPr>
            </a:lvl4pPr>
            <a:lvl5pPr marL="2057400" indent="-228600">
              <a:spcBef>
                <a:spcPct val="20000"/>
              </a:spcBef>
              <a:spcAft>
                <a:spcPct val="0"/>
              </a:spcAft>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a:spcBef>
                <a:spcPts val="500"/>
              </a:spcBef>
              <a:spcAft>
                <a:spcPts val="1800"/>
              </a:spcAft>
            </a:pPr>
            <a:r>
              <a:rPr lang="en-US" altLang="en-US" sz="2800" dirty="0"/>
              <a:t>No registration</a:t>
            </a:r>
          </a:p>
          <a:p>
            <a:pPr>
              <a:spcBef>
                <a:spcPts val="500"/>
              </a:spcBef>
              <a:spcAft>
                <a:spcPts val="1800"/>
              </a:spcAft>
            </a:pPr>
            <a:r>
              <a:rPr lang="en-US" altLang="en-US" sz="2800" dirty="0"/>
              <a:t>No </a:t>
            </a:r>
            <a:r>
              <a:rPr lang="en-US" altLang="en-US" sz="2800" dirty="0" smtClean="0"/>
              <a:t>usernames/passwords</a:t>
            </a:r>
            <a:endParaRPr lang="en-US" altLang="en-US" sz="2800" dirty="0"/>
          </a:p>
          <a:p>
            <a:pPr>
              <a:spcBef>
                <a:spcPts val="500"/>
              </a:spcBef>
              <a:spcAft>
                <a:spcPts val="1800"/>
              </a:spcAft>
            </a:pPr>
            <a:r>
              <a:rPr lang="en-US" altLang="en-US" sz="2800" dirty="0"/>
              <a:t>No data entry</a:t>
            </a:r>
          </a:p>
          <a:p>
            <a:pPr>
              <a:spcBef>
                <a:spcPts val="500"/>
              </a:spcBef>
              <a:spcAft>
                <a:spcPts val="1800"/>
              </a:spcAft>
            </a:pPr>
            <a:r>
              <a:rPr lang="en-US" altLang="en-US" sz="2800" dirty="0"/>
              <a:t>No added steps</a:t>
            </a:r>
          </a:p>
          <a:p>
            <a:pPr>
              <a:spcBef>
                <a:spcPts val="500"/>
              </a:spcBef>
              <a:spcAft>
                <a:spcPts val="1800"/>
              </a:spcAft>
            </a:pPr>
            <a:r>
              <a:rPr lang="en-US" altLang="en-US" sz="2800" dirty="0"/>
              <a:t>No delay</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6537" y="1333500"/>
            <a:ext cx="5867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519237" y="1333500"/>
            <a:ext cx="1600200" cy="76200"/>
          </a:xfrm>
          <a:prstGeom prst="rect">
            <a:avLst/>
          </a:prstGeom>
          <a:solidFill>
            <a:schemeClr val="tx1">
              <a:lumMod val="50000"/>
              <a:lumOff val="50000"/>
            </a:schemeClr>
          </a:solidFill>
          <a:ln cmpd="sng">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TextBox 7"/>
          <p:cNvSpPr txBox="1">
            <a:spLocks noChangeArrowheads="1"/>
          </p:cNvSpPr>
          <p:nvPr/>
        </p:nvSpPr>
        <p:spPr bwMode="auto">
          <a:xfrm>
            <a:off x="2133600" y="4416052"/>
            <a:ext cx="6096000" cy="895350"/>
          </a:xfrm>
          <a:prstGeom prst="rect">
            <a:avLst/>
          </a:prstGeom>
          <a:solidFill>
            <a:srgbClr val="92D050"/>
          </a:solidFill>
          <a:ln w="31750">
            <a:solidFill>
              <a:schemeClr val="accent3">
                <a:lumMod val="75000"/>
              </a:schemeClr>
            </a:solidFill>
            <a:miter lim="800000"/>
            <a:headEnd/>
            <a:tailEnd/>
          </a:ln>
        </p:spPr>
        <p:txBody>
          <a:bodyPr>
            <a:spAutoFit/>
          </a:bodyPr>
          <a:lstStyle>
            <a:lvl1pPr>
              <a:spcBef>
                <a:spcPct val="20000"/>
              </a:spcBef>
              <a:spcAft>
                <a:spcPct val="0"/>
              </a:spcAft>
              <a:buFont typeface="Arial" charset="0"/>
              <a:buChar char="•"/>
              <a:defRPr sz="3200">
                <a:solidFill>
                  <a:schemeClr val="tx1"/>
                </a:solidFill>
                <a:latin typeface="Arial" charset="0"/>
                <a:cs typeface="Arial" charset="0"/>
              </a:defRPr>
            </a:lvl1pPr>
            <a:lvl2pPr marL="742950" indent="-285750">
              <a:spcBef>
                <a:spcPct val="20000"/>
              </a:spcBef>
              <a:spcAft>
                <a:spcPct val="0"/>
              </a:spcAft>
              <a:buFont typeface="Arial" charset="0"/>
              <a:buChar char="–"/>
              <a:defRPr sz="2800">
                <a:solidFill>
                  <a:schemeClr val="tx1"/>
                </a:solidFill>
                <a:latin typeface="Arial" charset="0"/>
                <a:cs typeface="Arial" charset="0"/>
              </a:defRPr>
            </a:lvl2pPr>
            <a:lvl3pPr marL="1143000" indent="-228600">
              <a:spcBef>
                <a:spcPct val="20000"/>
              </a:spcBef>
              <a:spcAft>
                <a:spcPct val="0"/>
              </a:spcAft>
              <a:buFont typeface="Arial" charset="0"/>
              <a:buChar char="•"/>
              <a:defRPr sz="2400">
                <a:solidFill>
                  <a:schemeClr val="tx1"/>
                </a:solidFill>
                <a:latin typeface="Arial" charset="0"/>
                <a:cs typeface="Arial" charset="0"/>
              </a:defRPr>
            </a:lvl3pPr>
            <a:lvl4pPr marL="1600200" indent="-228600">
              <a:spcBef>
                <a:spcPct val="20000"/>
              </a:spcBef>
              <a:spcAft>
                <a:spcPct val="0"/>
              </a:spcAft>
              <a:buFont typeface="Arial" charset="0"/>
              <a:buChar char="–"/>
              <a:defRPr sz="2000">
                <a:solidFill>
                  <a:schemeClr val="tx1"/>
                </a:solidFill>
                <a:latin typeface="Arial" charset="0"/>
                <a:cs typeface="Arial" charset="0"/>
              </a:defRPr>
            </a:lvl4pPr>
            <a:lvl5pPr marL="2057400" indent="-228600">
              <a:spcBef>
                <a:spcPct val="20000"/>
              </a:spcBef>
              <a:spcAft>
                <a:spcPct val="0"/>
              </a:spcAft>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algn="ctr">
              <a:spcBef>
                <a:spcPts val="500"/>
              </a:spcBef>
              <a:spcAft>
                <a:spcPts val="0"/>
              </a:spcAft>
              <a:buFontTx/>
              <a:buNone/>
              <a:defRPr/>
            </a:pPr>
            <a:r>
              <a:rPr lang="en-US" altLang="en-US" sz="2400" dirty="0" smtClean="0">
                <a:effectLst>
                  <a:outerShdw blurRad="38100" dist="38100" dir="2700000" algn="tl">
                    <a:srgbClr val="000000">
                      <a:alpha val="43137"/>
                    </a:srgbClr>
                  </a:outerShdw>
                </a:effectLst>
              </a:rPr>
              <a:t>Direct integration of PMP data through </a:t>
            </a:r>
          </a:p>
          <a:p>
            <a:pPr algn="ctr">
              <a:spcBef>
                <a:spcPts val="500"/>
              </a:spcBef>
              <a:spcAft>
                <a:spcPts val="0"/>
              </a:spcAft>
              <a:buFontTx/>
              <a:buNone/>
              <a:defRPr/>
            </a:pPr>
            <a:r>
              <a:rPr lang="en-US" altLang="en-US" sz="2400" dirty="0" smtClean="0">
                <a:effectLst>
                  <a:outerShdw blurRad="38100" dist="38100" dir="2700000" algn="tl">
                    <a:srgbClr val="000000">
                      <a:alpha val="43137"/>
                    </a:srgbClr>
                  </a:outerShdw>
                </a:effectLst>
              </a:rPr>
              <a:t>one-click access</a:t>
            </a:r>
          </a:p>
        </p:txBody>
      </p:sp>
      <p:sp>
        <p:nvSpPr>
          <p:cNvPr id="9" name="Right Triangle 8"/>
          <p:cNvSpPr/>
          <p:nvPr/>
        </p:nvSpPr>
        <p:spPr>
          <a:xfrm>
            <a:off x="2147047" y="3705225"/>
            <a:ext cx="5737225" cy="771525"/>
          </a:xfrm>
          <a:prstGeom prst="r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3" name="Straight Arrow Connector 2"/>
          <p:cNvCxnSpPr/>
          <p:nvPr/>
        </p:nvCxnSpPr>
        <p:spPr>
          <a:xfrm flipH="1" flipV="1">
            <a:off x="2102224" y="3848101"/>
            <a:ext cx="2209800" cy="40798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0" name="TextBox 9"/>
          <p:cNvSpPr txBox="1"/>
          <p:nvPr/>
        </p:nvSpPr>
        <p:spPr>
          <a:xfrm>
            <a:off x="381000" y="76200"/>
            <a:ext cx="8229600" cy="1077218"/>
          </a:xfrm>
          <a:prstGeom prst="rect">
            <a:avLst/>
          </a:prstGeom>
          <a:noFill/>
        </p:spPr>
        <p:txBody>
          <a:bodyPr>
            <a:spAutoFit/>
          </a:bodyPr>
          <a:lstStyle/>
          <a:p>
            <a:pPr algn="ctr">
              <a:defRPr/>
            </a:pPr>
            <a:r>
              <a:rPr lang="en-US" sz="32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Example of Access </a:t>
            </a:r>
            <a:r>
              <a:rPr lang="en-US" sz="3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 PMP Data – </a:t>
            </a:r>
            <a:endParaRPr lang="en-US" sz="32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defRPr/>
            </a:pPr>
            <a:r>
              <a:rPr lang="en-US" sz="32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From Within Electronic Health Record</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6214" y="133389"/>
            <a:ext cx="4107366" cy="1143000"/>
          </a:xfrm>
        </p:spPr>
        <p:txBody>
          <a:bodyPr>
            <a:normAutofit/>
          </a:bodyPr>
          <a:lstStyle/>
          <a:p>
            <a:r>
              <a:rPr lang="en-US" sz="3600" dirty="0" smtClean="0">
                <a:latin typeface="Trebuchet MS" panose="020B0603020202020204" pitchFamily="34" charset="0"/>
              </a:rPr>
              <a:t>Pilot Teams</a:t>
            </a:r>
            <a:endParaRPr lang="en-US" sz="3600" dirty="0">
              <a:latin typeface="Trebuchet MS" panose="020B0603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671617012"/>
              </p:ext>
            </p:extLst>
          </p:nvPr>
        </p:nvGraphicFramePr>
        <p:xfrm>
          <a:off x="605307" y="1120632"/>
          <a:ext cx="7086599" cy="5641765"/>
        </p:xfrm>
        <a:graphic>
          <a:graphicData uri="http://schemas.openxmlformats.org/drawingml/2006/table">
            <a:tbl>
              <a:tblPr bandRow="1" bandCol="1"/>
              <a:tblGrid>
                <a:gridCol w="2820496"/>
                <a:gridCol w="2820496"/>
                <a:gridCol w="1445607"/>
              </a:tblGrid>
              <a:tr h="280987">
                <a:tc>
                  <a:txBody>
                    <a:bodyPr/>
                    <a:lstStyle/>
                    <a:p>
                      <a:pPr algn="l"/>
                      <a:r>
                        <a:rPr lang="en-US" sz="1600" b="1" dirty="0">
                          <a:effectLst/>
                          <a:latin typeface="Arial"/>
                          <a:cs typeface="Arial"/>
                        </a:rPr>
                        <a:t>EHR/Pharmacy </a:t>
                      </a:r>
                      <a:r>
                        <a:rPr lang="en-US" sz="1600" b="1" dirty="0" smtClean="0">
                          <a:effectLst/>
                          <a:latin typeface="Arial"/>
                          <a:cs typeface="Arial"/>
                        </a:rPr>
                        <a:t>IT</a:t>
                      </a:r>
                      <a:endParaRPr lang="en-US" sz="1600" dirty="0">
                        <a:effectLst/>
                        <a:latin typeface="Arial"/>
                        <a:cs typeface="Arial"/>
                      </a:endParaRPr>
                    </a:p>
                  </a:txBody>
                  <a:tcPr marL="40114" marR="40114" marT="20057" marB="20057"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l"/>
                      <a:r>
                        <a:rPr lang="en-US" sz="1600" b="1" dirty="0" smtClean="0">
                          <a:effectLst/>
                          <a:latin typeface="Arial"/>
                          <a:cs typeface="Arial"/>
                        </a:rPr>
                        <a:t>Hub</a:t>
                      </a:r>
                      <a:endParaRPr lang="en-US" sz="1600" dirty="0">
                        <a:effectLst/>
                        <a:latin typeface="Arial"/>
                        <a:cs typeface="Arial"/>
                      </a:endParaRPr>
                    </a:p>
                  </a:txBody>
                  <a:tcPr marL="40114" marR="40114" marT="20057" marB="20057"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l"/>
                      <a:r>
                        <a:rPr lang="en-US" sz="1600" b="1" dirty="0" smtClean="0">
                          <a:effectLst/>
                          <a:latin typeface="Arial"/>
                          <a:cs typeface="Arial"/>
                        </a:rPr>
                        <a:t>PDMP</a:t>
                      </a:r>
                      <a:endParaRPr lang="en-US" sz="1600" dirty="0">
                        <a:effectLst/>
                        <a:latin typeface="Arial"/>
                        <a:cs typeface="Arial"/>
                      </a:endParaRPr>
                    </a:p>
                  </a:txBody>
                  <a:tcPr marL="40114" marR="40114" marT="20057" marB="20057" anchor="ctr">
                    <a:lnL>
                      <a:noFill/>
                    </a:lnL>
                    <a:lnR>
                      <a:noFill/>
                    </a:lnR>
                    <a:lnT>
                      <a:noFill/>
                    </a:lnT>
                    <a:lnB w="12700" cap="flat" cmpd="sng" algn="ctr">
                      <a:solidFill>
                        <a:schemeClr val="tx1"/>
                      </a:solidFill>
                      <a:prstDash val="solid"/>
                      <a:round/>
                      <a:headEnd type="none" w="med" len="med"/>
                      <a:tailEnd type="none" w="med" len="med"/>
                    </a:lnB>
                  </a:tcPr>
                </a:tc>
              </a:tr>
              <a:tr h="280987">
                <a:tc gridSpan="3">
                  <a:txBody>
                    <a:bodyPr/>
                    <a:lstStyle/>
                    <a:p>
                      <a:pPr algn="l"/>
                      <a:r>
                        <a:rPr lang="en-US" sz="1400" b="1" dirty="0" smtClean="0">
                          <a:solidFill>
                            <a:srgbClr val="0000FF"/>
                          </a:solidFill>
                          <a:effectLst/>
                          <a:latin typeface="Arial"/>
                          <a:cs typeface="Arial"/>
                        </a:rPr>
                        <a:t>                                                     </a:t>
                      </a:r>
                      <a:r>
                        <a:rPr lang="en-US" sz="1400" b="1" dirty="0" err="1" smtClean="0">
                          <a:solidFill>
                            <a:srgbClr val="0000FF"/>
                          </a:solidFill>
                          <a:effectLst/>
                          <a:latin typeface="Arial"/>
                          <a:cs typeface="Arial"/>
                        </a:rPr>
                        <a:t>NCPDP</a:t>
                      </a:r>
                      <a:r>
                        <a:rPr lang="en-US" sz="1400" b="1" dirty="0" smtClean="0">
                          <a:solidFill>
                            <a:srgbClr val="0000FF"/>
                          </a:solidFill>
                          <a:effectLst/>
                          <a:latin typeface="Arial"/>
                          <a:cs typeface="Arial"/>
                        </a:rPr>
                        <a:t> 10.6</a:t>
                      </a:r>
                      <a:endParaRPr lang="en-US" sz="1400" dirty="0">
                        <a:effectLst/>
                        <a:latin typeface="Arial"/>
                        <a:cs typeface="Arial"/>
                      </a:endParaRPr>
                    </a:p>
                  </a:txBody>
                  <a:tcPr marL="40114" marR="40114" marT="20057" marB="20057"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50825">
                <a:tc>
                  <a:txBody>
                    <a:bodyPr/>
                    <a:lstStyle/>
                    <a:p>
                      <a:pPr algn="l"/>
                      <a:r>
                        <a:rPr lang="en-US" sz="1200" dirty="0" smtClean="0">
                          <a:solidFill>
                            <a:srgbClr val="0000FF"/>
                          </a:solidFill>
                          <a:effectLst/>
                          <a:latin typeface="Arial"/>
                          <a:cs typeface="Arial"/>
                        </a:rPr>
                        <a:t>Epic</a:t>
                      </a:r>
                      <a:endParaRPr lang="en-US" sz="1200" dirty="0">
                        <a:latin typeface="Arial"/>
                        <a:cs typeface="Arial"/>
                      </a:endParaRPr>
                    </a:p>
                  </a:txBody>
                  <a:tcPr marL="40114" marR="40114" marT="20057" marB="20057"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dirty="0" smtClean="0">
                          <a:solidFill>
                            <a:srgbClr val="0000FF"/>
                          </a:solidFill>
                          <a:effectLst/>
                          <a:latin typeface="Arial"/>
                          <a:cs typeface="Arial"/>
                        </a:rPr>
                        <a:t>OneHealthPort</a:t>
                      </a:r>
                      <a:endParaRPr lang="en-US" sz="1200" dirty="0">
                        <a:latin typeface="Arial"/>
                        <a:cs typeface="Arial"/>
                      </a:endParaRPr>
                    </a:p>
                  </a:txBody>
                  <a:tcPr marL="40114" marR="40114" marT="20057" marB="20057"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dirty="0">
                          <a:solidFill>
                            <a:srgbClr val="0000FF"/>
                          </a:solidFill>
                          <a:effectLst/>
                          <a:latin typeface="Arial"/>
                          <a:cs typeface="Arial"/>
                        </a:rPr>
                        <a:t>WA </a:t>
                      </a:r>
                      <a:r>
                        <a:rPr lang="en-US" sz="1200" dirty="0" smtClean="0">
                          <a:solidFill>
                            <a:srgbClr val="0000FF"/>
                          </a:solidFill>
                          <a:effectLst/>
                          <a:latin typeface="Arial"/>
                          <a:cs typeface="Arial"/>
                        </a:rPr>
                        <a:t>State</a:t>
                      </a:r>
                      <a:endParaRPr lang="en-US" sz="1200" dirty="0">
                        <a:latin typeface="Arial"/>
                        <a:cs typeface="Arial"/>
                      </a:endParaRPr>
                    </a:p>
                  </a:txBody>
                  <a:tcPr marL="40114" marR="40114" marT="20057" marB="20057"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0825">
                <a:tc>
                  <a:txBody>
                    <a:bodyPr/>
                    <a:lstStyle/>
                    <a:p>
                      <a:pPr algn="l"/>
                      <a:r>
                        <a:rPr lang="en-US" sz="1200" dirty="0" smtClean="0">
                          <a:solidFill>
                            <a:srgbClr val="0000FF"/>
                          </a:solidFill>
                          <a:effectLst/>
                          <a:latin typeface="Arial"/>
                          <a:cs typeface="Arial"/>
                        </a:rPr>
                        <a:t>Epic</a:t>
                      </a:r>
                      <a:endParaRPr lang="en-US" sz="1200" dirty="0">
                        <a:latin typeface="Arial"/>
                        <a:cs typeface="Arial"/>
                      </a:endParaRPr>
                    </a:p>
                  </a:txBody>
                  <a:tcPr marL="40114" marR="40114" marT="20057" marB="20057"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dirty="0" smtClean="0">
                          <a:solidFill>
                            <a:srgbClr val="0000FF"/>
                          </a:solidFill>
                          <a:effectLst/>
                          <a:latin typeface="Arial"/>
                          <a:cs typeface="Arial"/>
                        </a:rPr>
                        <a:t>Appriss</a:t>
                      </a:r>
                      <a:endParaRPr lang="en-US" sz="1200" dirty="0">
                        <a:latin typeface="Arial"/>
                        <a:cs typeface="Arial"/>
                      </a:endParaRPr>
                    </a:p>
                  </a:txBody>
                  <a:tcPr marL="40114" marR="40114" marT="20057" marB="20057"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dirty="0">
                          <a:solidFill>
                            <a:srgbClr val="0000FF"/>
                          </a:solidFill>
                          <a:effectLst/>
                          <a:latin typeface="Arial"/>
                          <a:cs typeface="Arial"/>
                        </a:rPr>
                        <a:t>New </a:t>
                      </a:r>
                      <a:r>
                        <a:rPr lang="en-US" sz="1200" dirty="0" smtClean="0">
                          <a:solidFill>
                            <a:srgbClr val="0000FF"/>
                          </a:solidFill>
                          <a:effectLst/>
                          <a:latin typeface="Arial"/>
                          <a:cs typeface="Arial"/>
                        </a:rPr>
                        <a:t>Mexico</a:t>
                      </a:r>
                      <a:endParaRPr lang="en-US" sz="1200" dirty="0">
                        <a:latin typeface="Arial"/>
                        <a:cs typeface="Arial"/>
                      </a:endParaRPr>
                    </a:p>
                  </a:txBody>
                  <a:tcPr marL="40114" marR="40114" marT="20057" marB="20057"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0825">
                <a:tc>
                  <a:txBody>
                    <a:bodyPr/>
                    <a:lstStyle/>
                    <a:p>
                      <a:pPr algn="l"/>
                      <a:r>
                        <a:rPr lang="en-US" sz="1200" dirty="0" smtClean="0">
                          <a:solidFill>
                            <a:srgbClr val="0000FF"/>
                          </a:solidFill>
                          <a:effectLst/>
                          <a:latin typeface="Arial"/>
                          <a:cs typeface="Arial"/>
                        </a:rPr>
                        <a:t>Epic</a:t>
                      </a:r>
                      <a:endParaRPr lang="en-US" sz="1200" dirty="0">
                        <a:latin typeface="Arial"/>
                        <a:cs typeface="Arial"/>
                      </a:endParaRPr>
                    </a:p>
                  </a:txBody>
                  <a:tcPr marL="40114" marR="40114" marT="20057" marB="20057"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dirty="0" smtClean="0">
                          <a:solidFill>
                            <a:srgbClr val="0000FF"/>
                          </a:solidFill>
                          <a:effectLst/>
                          <a:latin typeface="Arial"/>
                          <a:cs typeface="Arial"/>
                        </a:rPr>
                        <a:t>Appriss</a:t>
                      </a:r>
                      <a:endParaRPr lang="en-US" sz="1200" dirty="0">
                        <a:latin typeface="Arial"/>
                        <a:cs typeface="Arial"/>
                      </a:endParaRPr>
                    </a:p>
                  </a:txBody>
                  <a:tcPr marL="40114" marR="40114" marT="20057" marB="20057"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dirty="0" smtClean="0">
                          <a:solidFill>
                            <a:srgbClr val="0000FF"/>
                          </a:solidFill>
                          <a:effectLst/>
                          <a:latin typeface="Arial"/>
                          <a:cs typeface="Arial"/>
                        </a:rPr>
                        <a:t>Virginia</a:t>
                      </a:r>
                      <a:endParaRPr lang="en-US" sz="1200" dirty="0">
                        <a:latin typeface="Arial"/>
                        <a:cs typeface="Arial"/>
                      </a:endParaRPr>
                    </a:p>
                  </a:txBody>
                  <a:tcPr marL="40114" marR="40114" marT="20057" marB="20057"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0825">
                <a:tc>
                  <a:txBody>
                    <a:bodyPr/>
                    <a:lstStyle/>
                    <a:p>
                      <a:pPr algn="l"/>
                      <a:r>
                        <a:rPr lang="en-US" sz="1200" dirty="0" smtClean="0">
                          <a:solidFill>
                            <a:srgbClr val="0000FF"/>
                          </a:solidFill>
                          <a:effectLst/>
                          <a:latin typeface="Arial"/>
                          <a:cs typeface="Arial"/>
                        </a:rPr>
                        <a:t>Epic</a:t>
                      </a:r>
                      <a:endParaRPr lang="en-US" sz="1200" dirty="0">
                        <a:latin typeface="Arial"/>
                        <a:cs typeface="Arial"/>
                      </a:endParaRPr>
                    </a:p>
                  </a:txBody>
                  <a:tcPr marL="40114" marR="40114" marT="20057" marB="20057"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dirty="0" smtClean="0">
                          <a:solidFill>
                            <a:srgbClr val="0000FF"/>
                          </a:solidFill>
                          <a:effectLst/>
                          <a:latin typeface="Arial"/>
                          <a:cs typeface="Arial"/>
                        </a:rPr>
                        <a:t>Appriss</a:t>
                      </a:r>
                      <a:endParaRPr lang="en-US" sz="1200" dirty="0">
                        <a:latin typeface="Arial"/>
                        <a:cs typeface="Arial"/>
                      </a:endParaRPr>
                    </a:p>
                  </a:txBody>
                  <a:tcPr marL="40114" marR="40114" marT="20057" marB="20057"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dirty="0" smtClean="0">
                          <a:solidFill>
                            <a:srgbClr val="0000FF"/>
                          </a:solidFill>
                          <a:effectLst/>
                          <a:latin typeface="Arial"/>
                          <a:cs typeface="Arial"/>
                        </a:rPr>
                        <a:t>Wisconsin</a:t>
                      </a:r>
                      <a:endParaRPr lang="en-US" sz="1200" dirty="0">
                        <a:latin typeface="Arial"/>
                        <a:cs typeface="Arial"/>
                      </a:endParaRPr>
                    </a:p>
                  </a:txBody>
                  <a:tcPr marL="40114" marR="40114" marT="20057" marB="20057"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0825">
                <a:tc>
                  <a:txBody>
                    <a:bodyPr/>
                    <a:lstStyle/>
                    <a:p>
                      <a:pPr algn="l"/>
                      <a:r>
                        <a:rPr lang="en-US" sz="1200" dirty="0" smtClean="0">
                          <a:solidFill>
                            <a:srgbClr val="0000FF"/>
                          </a:solidFill>
                          <a:effectLst/>
                          <a:latin typeface="Arial"/>
                          <a:cs typeface="Arial"/>
                        </a:rPr>
                        <a:t>DrFirst</a:t>
                      </a:r>
                      <a:endParaRPr lang="en-US" sz="1200" dirty="0">
                        <a:latin typeface="Arial"/>
                        <a:cs typeface="Arial"/>
                      </a:endParaRPr>
                    </a:p>
                  </a:txBody>
                  <a:tcPr marL="40114" marR="40114" marT="20057" marB="20057"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dirty="0" smtClean="0">
                          <a:solidFill>
                            <a:srgbClr val="0000FF"/>
                          </a:solidFill>
                          <a:effectLst/>
                          <a:latin typeface="Arial"/>
                          <a:cs typeface="Arial"/>
                        </a:rPr>
                        <a:t>Appriss</a:t>
                      </a:r>
                      <a:endParaRPr lang="en-US" sz="1200" dirty="0">
                        <a:latin typeface="Arial"/>
                        <a:cs typeface="Arial"/>
                      </a:endParaRPr>
                    </a:p>
                  </a:txBody>
                  <a:tcPr marL="40114" marR="40114" marT="20057" marB="20057"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dirty="0" smtClean="0">
                          <a:solidFill>
                            <a:srgbClr val="0000FF"/>
                          </a:solidFill>
                          <a:effectLst/>
                          <a:latin typeface="Arial"/>
                          <a:cs typeface="Arial"/>
                        </a:rPr>
                        <a:t>Arizona</a:t>
                      </a:r>
                      <a:endParaRPr lang="en-US" sz="1200" dirty="0">
                        <a:latin typeface="Arial"/>
                        <a:cs typeface="Arial"/>
                      </a:endParaRPr>
                    </a:p>
                  </a:txBody>
                  <a:tcPr marL="40114" marR="40114" marT="20057" marB="20057"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0825">
                <a:tc>
                  <a:txBody>
                    <a:bodyPr/>
                    <a:lstStyle/>
                    <a:p>
                      <a:pPr algn="l"/>
                      <a:r>
                        <a:rPr lang="en-US" sz="1200" dirty="0" smtClean="0">
                          <a:solidFill>
                            <a:srgbClr val="0000FF"/>
                          </a:solidFill>
                          <a:effectLst/>
                          <a:latin typeface="Arial"/>
                          <a:cs typeface="Arial"/>
                        </a:rPr>
                        <a:t>DrFirst</a:t>
                      </a:r>
                      <a:endParaRPr lang="en-US" sz="1200" dirty="0">
                        <a:solidFill>
                          <a:srgbClr val="0000FF"/>
                        </a:solidFill>
                        <a:latin typeface="Arial"/>
                        <a:cs typeface="Arial"/>
                      </a:endParaRPr>
                    </a:p>
                  </a:txBody>
                  <a:tcPr marL="40114" marR="40114" marT="20057" marB="20057"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dirty="0" smtClean="0">
                          <a:solidFill>
                            <a:srgbClr val="0000FF"/>
                          </a:solidFill>
                          <a:effectLst/>
                          <a:latin typeface="Arial"/>
                          <a:cs typeface="Arial"/>
                        </a:rPr>
                        <a:t>Appriss</a:t>
                      </a:r>
                      <a:endParaRPr lang="en-US" sz="1200" dirty="0">
                        <a:latin typeface="Arial"/>
                        <a:cs typeface="Arial"/>
                      </a:endParaRPr>
                    </a:p>
                  </a:txBody>
                  <a:tcPr marL="40114" marR="40114" marT="20057" marB="20057"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dirty="0" smtClean="0">
                          <a:solidFill>
                            <a:srgbClr val="0000FF"/>
                          </a:solidFill>
                          <a:effectLst/>
                          <a:latin typeface="Arial"/>
                          <a:cs typeface="Arial"/>
                        </a:rPr>
                        <a:t>Kentucky</a:t>
                      </a:r>
                      <a:endParaRPr lang="en-US" sz="1200" dirty="0">
                        <a:latin typeface="Arial"/>
                        <a:cs typeface="Arial"/>
                      </a:endParaRPr>
                    </a:p>
                  </a:txBody>
                  <a:tcPr marL="40114" marR="40114" marT="20057" marB="20057"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0825">
                <a:tc>
                  <a:txBody>
                    <a:bodyPr/>
                    <a:lstStyle/>
                    <a:p>
                      <a:pPr algn="l"/>
                      <a:r>
                        <a:rPr lang="en-US" sz="1200" dirty="0" smtClean="0">
                          <a:solidFill>
                            <a:srgbClr val="0000FF"/>
                          </a:solidFill>
                          <a:effectLst/>
                          <a:latin typeface="Arial"/>
                          <a:cs typeface="Arial"/>
                        </a:rPr>
                        <a:t>NextGen</a:t>
                      </a:r>
                      <a:endParaRPr lang="en-US" sz="1200" dirty="0">
                        <a:solidFill>
                          <a:srgbClr val="0000FF"/>
                        </a:solidFill>
                        <a:latin typeface="Arial"/>
                        <a:cs typeface="Arial"/>
                      </a:endParaRPr>
                    </a:p>
                  </a:txBody>
                  <a:tcPr marL="40114" marR="40114" marT="20057" marB="20057"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dirty="0" smtClean="0">
                          <a:solidFill>
                            <a:srgbClr val="0000FF"/>
                          </a:solidFill>
                          <a:effectLst/>
                          <a:latin typeface="Arial"/>
                          <a:cs typeface="Arial"/>
                        </a:rPr>
                        <a:t>Appriss</a:t>
                      </a:r>
                      <a:endParaRPr lang="en-US" sz="1200" dirty="0">
                        <a:solidFill>
                          <a:srgbClr val="0000FF"/>
                        </a:solidFill>
                        <a:latin typeface="Arial"/>
                        <a:cs typeface="Arial"/>
                      </a:endParaRPr>
                    </a:p>
                  </a:txBody>
                  <a:tcPr marL="40114" marR="40114" marT="20057" marB="20057"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dirty="0" smtClean="0">
                          <a:solidFill>
                            <a:srgbClr val="0000FF"/>
                          </a:solidFill>
                          <a:effectLst/>
                          <a:latin typeface="Arial"/>
                          <a:cs typeface="Arial"/>
                        </a:rPr>
                        <a:t>Kentucky (?)</a:t>
                      </a:r>
                      <a:endParaRPr lang="en-US" sz="1200" dirty="0">
                        <a:solidFill>
                          <a:srgbClr val="0000FF"/>
                        </a:solidFill>
                        <a:latin typeface="Arial"/>
                        <a:cs typeface="Arial"/>
                      </a:endParaRPr>
                    </a:p>
                  </a:txBody>
                  <a:tcPr marL="40114" marR="40114" marT="20057" marB="20057"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0825">
                <a:tc>
                  <a:txBody>
                    <a:bodyPr/>
                    <a:lstStyle/>
                    <a:p>
                      <a:pPr algn="l"/>
                      <a:r>
                        <a:rPr lang="en-US" sz="1200" dirty="0" smtClean="0">
                          <a:solidFill>
                            <a:srgbClr val="0000FF"/>
                          </a:solidFill>
                          <a:latin typeface="Arial"/>
                          <a:cs typeface="Arial"/>
                        </a:rPr>
                        <a:t>NextGen</a:t>
                      </a:r>
                      <a:endParaRPr lang="en-US" sz="1200" dirty="0">
                        <a:solidFill>
                          <a:srgbClr val="0000FF"/>
                        </a:solidFill>
                        <a:latin typeface="Arial"/>
                        <a:cs typeface="Arial"/>
                      </a:endParaRPr>
                    </a:p>
                  </a:txBody>
                  <a:tcPr marL="40114" marR="40114" marT="20057" marB="20057"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dirty="0" smtClean="0">
                          <a:solidFill>
                            <a:srgbClr val="0000FF"/>
                          </a:solidFill>
                          <a:latin typeface="Arial"/>
                          <a:cs typeface="Arial"/>
                        </a:rPr>
                        <a:t>Appriss</a:t>
                      </a:r>
                      <a:endParaRPr lang="en-US" sz="1200" dirty="0">
                        <a:solidFill>
                          <a:srgbClr val="0000FF"/>
                        </a:solidFill>
                        <a:latin typeface="Arial"/>
                        <a:cs typeface="Arial"/>
                      </a:endParaRPr>
                    </a:p>
                  </a:txBody>
                  <a:tcPr marL="40114" marR="40114" marT="20057" marB="20057"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dirty="0" smtClean="0">
                          <a:solidFill>
                            <a:srgbClr val="0000FF"/>
                          </a:solidFill>
                          <a:effectLst/>
                          <a:latin typeface="Arial"/>
                          <a:cs typeface="Arial"/>
                        </a:rPr>
                        <a:t>Arizona</a:t>
                      </a:r>
                      <a:endParaRPr lang="en-US" sz="1200" dirty="0">
                        <a:latin typeface="Arial"/>
                        <a:cs typeface="Arial"/>
                      </a:endParaRPr>
                    </a:p>
                  </a:txBody>
                  <a:tcPr marL="40114" marR="40114" marT="20057" marB="20057"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0825">
                <a:tc>
                  <a:txBody>
                    <a:bodyPr/>
                    <a:lstStyle/>
                    <a:p>
                      <a:pPr algn="l"/>
                      <a:r>
                        <a:rPr lang="en-US" sz="1200" dirty="0" smtClean="0">
                          <a:solidFill>
                            <a:srgbClr val="0000FF"/>
                          </a:solidFill>
                          <a:latin typeface="Arial"/>
                          <a:cs typeface="Arial"/>
                        </a:rPr>
                        <a:t>NextGen</a:t>
                      </a:r>
                      <a:endParaRPr lang="en-US" sz="1200" dirty="0">
                        <a:solidFill>
                          <a:srgbClr val="0000FF"/>
                        </a:solidFill>
                        <a:latin typeface="Arial"/>
                        <a:cs typeface="Arial"/>
                      </a:endParaRPr>
                    </a:p>
                  </a:txBody>
                  <a:tcPr marL="40114" marR="40114" marT="20057" marB="20057"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dirty="0" smtClean="0">
                          <a:solidFill>
                            <a:srgbClr val="0000FF"/>
                          </a:solidFill>
                          <a:latin typeface="Arial"/>
                          <a:cs typeface="Arial"/>
                        </a:rPr>
                        <a:t>Appriss</a:t>
                      </a:r>
                      <a:endParaRPr lang="en-US" sz="1200" dirty="0">
                        <a:solidFill>
                          <a:srgbClr val="0000FF"/>
                        </a:solidFill>
                        <a:latin typeface="Arial"/>
                        <a:cs typeface="Arial"/>
                      </a:endParaRPr>
                    </a:p>
                  </a:txBody>
                  <a:tcPr marL="40114" marR="40114" marT="20057" marB="20057"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000FF"/>
                          </a:solidFill>
                          <a:effectLst/>
                          <a:latin typeface="Arial"/>
                          <a:cs typeface="Arial"/>
                        </a:rPr>
                        <a:t>Wisconsin</a:t>
                      </a:r>
                    </a:p>
                  </a:txBody>
                  <a:tcPr marL="40114" marR="40114" marT="20057" marB="20057"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0825">
                <a:tc>
                  <a:txBody>
                    <a:bodyPr/>
                    <a:lstStyle/>
                    <a:p>
                      <a:pPr algn="l"/>
                      <a:r>
                        <a:rPr lang="en-US" sz="1200" dirty="0" smtClean="0">
                          <a:solidFill>
                            <a:srgbClr val="0000FF"/>
                          </a:solidFill>
                          <a:latin typeface="Arial"/>
                          <a:cs typeface="Arial"/>
                        </a:rPr>
                        <a:t>PAST</a:t>
                      </a:r>
                      <a:endParaRPr lang="en-US" sz="1200" dirty="0">
                        <a:solidFill>
                          <a:srgbClr val="0000FF"/>
                        </a:solidFill>
                        <a:latin typeface="Arial"/>
                        <a:cs typeface="Arial"/>
                      </a:endParaRPr>
                    </a:p>
                  </a:txBody>
                  <a:tcPr marL="40114" marR="40114" marT="20057" marB="20057"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dirty="0" smtClean="0">
                          <a:solidFill>
                            <a:srgbClr val="0000FF"/>
                          </a:solidFill>
                          <a:latin typeface="Arial"/>
                          <a:cs typeface="Arial"/>
                        </a:rPr>
                        <a:t>Appriss</a:t>
                      </a:r>
                      <a:endParaRPr lang="en-US" sz="1200" dirty="0">
                        <a:solidFill>
                          <a:srgbClr val="0000FF"/>
                        </a:solidFill>
                        <a:latin typeface="Arial"/>
                        <a:cs typeface="Arial"/>
                      </a:endParaRPr>
                    </a:p>
                  </a:txBody>
                  <a:tcPr marL="40114" marR="40114" marT="20057" marB="20057"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dirty="0" smtClean="0">
                          <a:solidFill>
                            <a:srgbClr val="0000FF"/>
                          </a:solidFill>
                          <a:effectLst/>
                          <a:latin typeface="Arial"/>
                          <a:cs typeface="Arial"/>
                        </a:rPr>
                        <a:t>Arizona</a:t>
                      </a:r>
                      <a:endParaRPr lang="en-US" sz="1200" dirty="0">
                        <a:latin typeface="Arial"/>
                        <a:cs typeface="Arial"/>
                      </a:endParaRPr>
                    </a:p>
                  </a:txBody>
                  <a:tcPr marL="40114" marR="40114" marT="20057" marB="20057"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0987">
                <a:tc gridSpan="3">
                  <a:txBody>
                    <a:bodyPr/>
                    <a:lstStyle/>
                    <a:p>
                      <a:pPr algn="l"/>
                      <a:r>
                        <a:rPr lang="en-US" sz="1400" b="1" dirty="0" smtClean="0">
                          <a:solidFill>
                            <a:srgbClr val="008000"/>
                          </a:solidFill>
                          <a:effectLst/>
                          <a:latin typeface="Arial"/>
                          <a:cs typeface="Arial"/>
                        </a:rPr>
                        <a:t>                                                 ASAP </a:t>
                      </a:r>
                      <a:r>
                        <a:rPr lang="en-US" sz="1400" b="1" dirty="0">
                          <a:solidFill>
                            <a:srgbClr val="008000"/>
                          </a:solidFill>
                          <a:effectLst/>
                          <a:latin typeface="Arial"/>
                          <a:cs typeface="Arial"/>
                        </a:rPr>
                        <a:t>Web </a:t>
                      </a:r>
                      <a:r>
                        <a:rPr lang="en-US" sz="1400" b="1" dirty="0" smtClean="0">
                          <a:solidFill>
                            <a:srgbClr val="008000"/>
                          </a:solidFill>
                          <a:effectLst/>
                          <a:latin typeface="Arial"/>
                          <a:cs typeface="Arial"/>
                        </a:rPr>
                        <a:t>Services</a:t>
                      </a:r>
                      <a:endParaRPr lang="en-US" sz="1400" dirty="0">
                        <a:effectLst/>
                        <a:latin typeface="Arial"/>
                        <a:cs typeface="Arial"/>
                      </a:endParaRPr>
                    </a:p>
                  </a:txBody>
                  <a:tcPr marL="40114" marR="40114" marT="20057" marB="20057"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50825">
                <a:tc>
                  <a:txBody>
                    <a:bodyPr/>
                    <a:lstStyle/>
                    <a:p>
                      <a:pPr algn="l"/>
                      <a:r>
                        <a:rPr lang="en-US" sz="1200" dirty="0" smtClean="0">
                          <a:solidFill>
                            <a:srgbClr val="008000"/>
                          </a:solidFill>
                          <a:effectLst/>
                          <a:latin typeface="Arial"/>
                          <a:cs typeface="Arial"/>
                        </a:rPr>
                        <a:t>QS1</a:t>
                      </a:r>
                      <a:endParaRPr lang="en-US" sz="1200" dirty="0">
                        <a:latin typeface="Arial"/>
                        <a:cs typeface="Arial"/>
                      </a:endParaRPr>
                    </a:p>
                  </a:txBody>
                  <a:tcPr marL="40114" marR="40114" marT="20057" marB="20057"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dirty="0" smtClean="0">
                          <a:solidFill>
                            <a:srgbClr val="008000"/>
                          </a:solidFill>
                          <a:effectLst/>
                          <a:latin typeface="Arial"/>
                          <a:cs typeface="Arial"/>
                        </a:rPr>
                        <a:t>Appriss</a:t>
                      </a:r>
                      <a:endParaRPr lang="en-US" sz="1200" dirty="0">
                        <a:latin typeface="Arial"/>
                        <a:cs typeface="Arial"/>
                      </a:endParaRPr>
                    </a:p>
                  </a:txBody>
                  <a:tcPr marL="40114" marR="40114" marT="20057" marB="20057"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dirty="0" smtClean="0">
                          <a:solidFill>
                            <a:srgbClr val="008000"/>
                          </a:solidFill>
                          <a:effectLst/>
                          <a:latin typeface="Arial"/>
                          <a:cs typeface="Arial"/>
                        </a:rPr>
                        <a:t>Virginia</a:t>
                      </a:r>
                      <a:endParaRPr lang="en-US" sz="1200" dirty="0">
                        <a:latin typeface="Arial"/>
                        <a:cs typeface="Arial"/>
                      </a:endParaRPr>
                    </a:p>
                  </a:txBody>
                  <a:tcPr marL="40114" marR="40114" marT="20057" marB="20057"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0825">
                <a:tc>
                  <a:txBody>
                    <a:bodyPr/>
                    <a:lstStyle/>
                    <a:p>
                      <a:pPr algn="l"/>
                      <a:r>
                        <a:rPr lang="en-US" sz="1200" dirty="0" smtClean="0">
                          <a:solidFill>
                            <a:srgbClr val="008000"/>
                          </a:solidFill>
                          <a:effectLst/>
                          <a:latin typeface="Arial"/>
                          <a:cs typeface="Arial"/>
                        </a:rPr>
                        <a:t>PAST</a:t>
                      </a:r>
                      <a:endParaRPr lang="en-US" sz="1200" dirty="0">
                        <a:latin typeface="Arial"/>
                        <a:cs typeface="Arial"/>
                      </a:endParaRPr>
                    </a:p>
                  </a:txBody>
                  <a:tcPr marL="40114" marR="40114" marT="20057" marB="20057"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dirty="0" smtClean="0">
                          <a:solidFill>
                            <a:srgbClr val="008000"/>
                          </a:solidFill>
                          <a:effectLst/>
                          <a:latin typeface="Arial"/>
                          <a:cs typeface="Arial"/>
                        </a:rPr>
                        <a:t>Appriss</a:t>
                      </a:r>
                      <a:endParaRPr lang="en-US" sz="1200" dirty="0">
                        <a:latin typeface="Arial"/>
                        <a:cs typeface="Arial"/>
                      </a:endParaRPr>
                    </a:p>
                  </a:txBody>
                  <a:tcPr marL="40114" marR="40114" marT="20057" marB="20057"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dirty="0" smtClean="0">
                          <a:solidFill>
                            <a:srgbClr val="008000"/>
                          </a:solidFill>
                          <a:effectLst/>
                          <a:latin typeface="Arial"/>
                          <a:cs typeface="Arial"/>
                        </a:rPr>
                        <a:t>Arizona</a:t>
                      </a:r>
                      <a:endParaRPr lang="en-US" sz="1200" dirty="0">
                        <a:latin typeface="Arial"/>
                        <a:cs typeface="Arial"/>
                      </a:endParaRPr>
                    </a:p>
                  </a:txBody>
                  <a:tcPr marL="40114" marR="40114" marT="20057" marB="20057"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0825">
                <a:tc>
                  <a:txBody>
                    <a:bodyPr/>
                    <a:lstStyle/>
                    <a:p>
                      <a:pPr algn="l"/>
                      <a:r>
                        <a:rPr lang="en-US" sz="1200" dirty="0" smtClean="0">
                          <a:solidFill>
                            <a:srgbClr val="008000"/>
                          </a:solidFill>
                          <a:effectLst/>
                          <a:latin typeface="Arial"/>
                          <a:cs typeface="Arial"/>
                        </a:rPr>
                        <a:t>PDX</a:t>
                      </a:r>
                      <a:endParaRPr lang="en-US" sz="1200" dirty="0">
                        <a:latin typeface="Arial"/>
                        <a:cs typeface="Arial"/>
                      </a:endParaRPr>
                    </a:p>
                  </a:txBody>
                  <a:tcPr marL="40114" marR="40114" marT="20057" marB="20057"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dirty="0" smtClean="0">
                          <a:solidFill>
                            <a:srgbClr val="008000"/>
                          </a:solidFill>
                          <a:effectLst/>
                          <a:latin typeface="Arial"/>
                          <a:cs typeface="Arial"/>
                        </a:rPr>
                        <a:t>Appriss</a:t>
                      </a:r>
                      <a:endParaRPr lang="en-US" sz="1200" dirty="0">
                        <a:latin typeface="Arial"/>
                        <a:cs typeface="Arial"/>
                      </a:endParaRPr>
                    </a:p>
                  </a:txBody>
                  <a:tcPr marL="40114" marR="40114" marT="20057" marB="20057"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dirty="0" smtClean="0">
                          <a:solidFill>
                            <a:srgbClr val="008000"/>
                          </a:solidFill>
                          <a:effectLst/>
                          <a:latin typeface="Arial"/>
                          <a:cs typeface="Arial"/>
                        </a:rPr>
                        <a:t>Virginia</a:t>
                      </a:r>
                      <a:endParaRPr lang="en-US" sz="1200" dirty="0">
                        <a:latin typeface="Arial"/>
                        <a:cs typeface="Arial"/>
                      </a:endParaRPr>
                    </a:p>
                  </a:txBody>
                  <a:tcPr marL="40114" marR="40114" marT="20057" marB="20057"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0825">
                <a:tc>
                  <a:txBody>
                    <a:bodyPr/>
                    <a:lstStyle/>
                    <a:p>
                      <a:pPr algn="l"/>
                      <a:r>
                        <a:rPr lang="en-US" sz="1200" dirty="0" smtClean="0">
                          <a:solidFill>
                            <a:srgbClr val="008000"/>
                          </a:solidFill>
                          <a:effectLst/>
                          <a:latin typeface="Arial"/>
                          <a:cs typeface="Arial"/>
                        </a:rPr>
                        <a:t>Speed Scripts</a:t>
                      </a:r>
                      <a:endParaRPr lang="en-US" sz="1200" dirty="0">
                        <a:latin typeface="Arial"/>
                        <a:cs typeface="Arial"/>
                      </a:endParaRPr>
                    </a:p>
                  </a:txBody>
                  <a:tcPr marL="40114" marR="40114" marT="20057" marB="20057"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dirty="0" smtClean="0">
                          <a:solidFill>
                            <a:srgbClr val="008000"/>
                          </a:solidFill>
                          <a:effectLst/>
                          <a:latin typeface="Arial"/>
                          <a:cs typeface="Arial"/>
                        </a:rPr>
                        <a:t>Appriss</a:t>
                      </a:r>
                      <a:endParaRPr lang="en-US" sz="1200" dirty="0">
                        <a:latin typeface="Arial"/>
                        <a:cs typeface="Arial"/>
                      </a:endParaRPr>
                    </a:p>
                  </a:txBody>
                  <a:tcPr marL="40114" marR="40114" marT="20057" marB="20057"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dirty="0" smtClean="0">
                          <a:solidFill>
                            <a:srgbClr val="008000"/>
                          </a:solidFill>
                          <a:effectLst/>
                          <a:latin typeface="Arial"/>
                          <a:cs typeface="Arial"/>
                        </a:rPr>
                        <a:t>Kentucky</a:t>
                      </a:r>
                      <a:endParaRPr lang="en-US" sz="1200" dirty="0">
                        <a:latin typeface="Arial"/>
                        <a:cs typeface="Arial"/>
                      </a:endParaRPr>
                    </a:p>
                  </a:txBody>
                  <a:tcPr marL="40114" marR="40114" marT="20057" marB="20057"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0825">
                <a:tc>
                  <a:txBody>
                    <a:bodyPr/>
                    <a:lstStyle/>
                    <a:p>
                      <a:pPr algn="l"/>
                      <a:r>
                        <a:rPr lang="en-US" sz="1200" dirty="0" smtClean="0">
                          <a:solidFill>
                            <a:srgbClr val="008000"/>
                          </a:solidFill>
                          <a:effectLst/>
                          <a:latin typeface="Arial"/>
                          <a:cs typeface="Arial"/>
                        </a:rPr>
                        <a:t>SoftWriters</a:t>
                      </a:r>
                      <a:endParaRPr lang="en-US" sz="1200" dirty="0">
                        <a:latin typeface="Arial"/>
                        <a:cs typeface="Arial"/>
                      </a:endParaRPr>
                    </a:p>
                  </a:txBody>
                  <a:tcPr marL="40114" marR="40114" marT="20057" marB="20057"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dirty="0" smtClean="0">
                          <a:solidFill>
                            <a:srgbClr val="008000"/>
                          </a:solidFill>
                          <a:effectLst/>
                          <a:latin typeface="Arial"/>
                          <a:cs typeface="Arial"/>
                        </a:rPr>
                        <a:t>Appriss</a:t>
                      </a:r>
                      <a:endParaRPr lang="en-US" sz="1200" dirty="0">
                        <a:latin typeface="Arial"/>
                        <a:cs typeface="Arial"/>
                      </a:endParaRPr>
                    </a:p>
                  </a:txBody>
                  <a:tcPr marL="40114" marR="40114" marT="20057" marB="20057"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dirty="0" smtClean="0">
                          <a:solidFill>
                            <a:srgbClr val="008000"/>
                          </a:solidFill>
                          <a:effectLst/>
                          <a:latin typeface="Arial"/>
                          <a:cs typeface="Arial"/>
                        </a:rPr>
                        <a:t>Indiana</a:t>
                      </a:r>
                      <a:endParaRPr lang="en-US" sz="1200" dirty="0">
                        <a:latin typeface="Arial"/>
                        <a:cs typeface="Arial"/>
                      </a:endParaRPr>
                    </a:p>
                  </a:txBody>
                  <a:tcPr marL="40114" marR="40114" marT="20057" marB="20057"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0825">
                <a:tc>
                  <a:txBody>
                    <a:bodyPr/>
                    <a:lstStyle/>
                    <a:p>
                      <a:pPr algn="l"/>
                      <a:r>
                        <a:rPr lang="en-US" sz="1200" dirty="0">
                          <a:solidFill>
                            <a:srgbClr val="008000"/>
                          </a:solidFill>
                          <a:effectLst/>
                          <a:latin typeface="Arial"/>
                          <a:cs typeface="Arial"/>
                        </a:rPr>
                        <a:t>Transaction Data </a:t>
                      </a:r>
                      <a:r>
                        <a:rPr lang="en-US" sz="1200" dirty="0" smtClean="0">
                          <a:solidFill>
                            <a:srgbClr val="008000"/>
                          </a:solidFill>
                          <a:effectLst/>
                          <a:latin typeface="Arial"/>
                          <a:cs typeface="Arial"/>
                        </a:rPr>
                        <a:t>Systems</a:t>
                      </a:r>
                    </a:p>
                  </a:txBody>
                  <a:tcPr marL="40114" marR="40114" marT="20057" marB="20057"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dirty="0" smtClean="0">
                          <a:solidFill>
                            <a:srgbClr val="008000"/>
                          </a:solidFill>
                          <a:effectLst/>
                          <a:latin typeface="Arial"/>
                          <a:cs typeface="Arial"/>
                        </a:rPr>
                        <a:t>Appriss</a:t>
                      </a:r>
                      <a:endParaRPr lang="en-US" sz="1200" dirty="0">
                        <a:latin typeface="Arial"/>
                        <a:cs typeface="Arial"/>
                      </a:endParaRPr>
                    </a:p>
                  </a:txBody>
                  <a:tcPr marL="40114" marR="40114" marT="20057" marB="20057"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dirty="0" smtClean="0">
                          <a:solidFill>
                            <a:srgbClr val="008000"/>
                          </a:solidFill>
                          <a:effectLst/>
                          <a:latin typeface="Arial"/>
                          <a:cs typeface="Arial"/>
                        </a:rPr>
                        <a:t>Wisconsin</a:t>
                      </a:r>
                      <a:r>
                        <a:rPr lang="en-US" sz="1200" baseline="0" dirty="0" smtClean="0">
                          <a:solidFill>
                            <a:srgbClr val="008000"/>
                          </a:solidFill>
                          <a:effectLst/>
                          <a:latin typeface="Arial"/>
                          <a:cs typeface="Arial"/>
                        </a:rPr>
                        <a:t> (?)</a:t>
                      </a:r>
                      <a:endParaRPr lang="en-US" sz="1200" dirty="0">
                        <a:latin typeface="Arial"/>
                        <a:cs typeface="Arial"/>
                      </a:endParaRPr>
                    </a:p>
                  </a:txBody>
                  <a:tcPr marL="40114" marR="40114" marT="20057" marB="20057"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0825">
                <a:tc>
                  <a:txBody>
                    <a:bodyPr/>
                    <a:lstStyle/>
                    <a:p>
                      <a:pPr algn="l"/>
                      <a:r>
                        <a:rPr lang="en-US" sz="1200" dirty="0" smtClean="0">
                          <a:solidFill>
                            <a:srgbClr val="008000"/>
                          </a:solidFill>
                          <a:effectLst/>
                          <a:latin typeface="Arial"/>
                          <a:cs typeface="Arial"/>
                        </a:rPr>
                        <a:t>Sprintz Center for</a:t>
                      </a:r>
                      <a:r>
                        <a:rPr lang="en-US" sz="1200" baseline="0" dirty="0" smtClean="0">
                          <a:solidFill>
                            <a:srgbClr val="008000"/>
                          </a:solidFill>
                          <a:effectLst/>
                          <a:latin typeface="Arial"/>
                          <a:cs typeface="Arial"/>
                        </a:rPr>
                        <a:t> Pain </a:t>
                      </a:r>
                      <a:endParaRPr lang="en-US" sz="1200" dirty="0" smtClean="0">
                        <a:solidFill>
                          <a:srgbClr val="008000"/>
                        </a:solidFill>
                        <a:effectLst/>
                        <a:latin typeface="Arial"/>
                        <a:cs typeface="Arial"/>
                      </a:endParaRPr>
                    </a:p>
                  </a:txBody>
                  <a:tcPr marL="40114" marR="40114" marT="20057" marB="20057"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dirty="0" smtClean="0">
                          <a:solidFill>
                            <a:srgbClr val="008000"/>
                          </a:solidFill>
                          <a:effectLst/>
                          <a:latin typeface="Arial"/>
                          <a:cs typeface="Arial"/>
                        </a:rPr>
                        <a:t>Appriss</a:t>
                      </a:r>
                      <a:endParaRPr lang="en-US" sz="1200" dirty="0">
                        <a:latin typeface="Arial"/>
                        <a:cs typeface="Arial"/>
                      </a:endParaRPr>
                    </a:p>
                  </a:txBody>
                  <a:tcPr marL="40114" marR="40114" marT="20057" marB="20057"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dirty="0" smtClean="0">
                          <a:solidFill>
                            <a:srgbClr val="008000"/>
                          </a:solidFill>
                          <a:effectLst/>
                          <a:latin typeface="Arial"/>
                          <a:cs typeface="Arial"/>
                        </a:rPr>
                        <a:t>TBD</a:t>
                      </a:r>
                      <a:endParaRPr lang="en-US" sz="1200" dirty="0">
                        <a:latin typeface="Arial"/>
                        <a:cs typeface="Arial"/>
                      </a:endParaRPr>
                    </a:p>
                  </a:txBody>
                  <a:tcPr marL="40114" marR="40114" marT="20057" marB="20057"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0987">
                <a:tc gridSpan="3">
                  <a:txBody>
                    <a:bodyPr/>
                    <a:lstStyle/>
                    <a:p>
                      <a:pPr algn="l"/>
                      <a:r>
                        <a:rPr lang="en-US" sz="1400" b="1" dirty="0" smtClean="0">
                          <a:solidFill>
                            <a:srgbClr val="800000"/>
                          </a:solidFill>
                          <a:effectLst/>
                          <a:latin typeface="Arial"/>
                          <a:cs typeface="Arial"/>
                        </a:rPr>
                        <a:t>                                                    </a:t>
                      </a:r>
                      <a:r>
                        <a:rPr lang="en-US" sz="1400" b="1" dirty="0" err="1" smtClean="0">
                          <a:solidFill>
                            <a:srgbClr val="800000"/>
                          </a:solidFill>
                          <a:effectLst/>
                          <a:latin typeface="Arial"/>
                          <a:cs typeface="Arial"/>
                        </a:rPr>
                        <a:t>HL7</a:t>
                      </a:r>
                      <a:r>
                        <a:rPr lang="en-US" sz="1400" b="1" dirty="0" smtClean="0">
                          <a:solidFill>
                            <a:srgbClr val="800000"/>
                          </a:solidFill>
                          <a:effectLst/>
                          <a:latin typeface="Arial"/>
                          <a:cs typeface="Arial"/>
                        </a:rPr>
                        <a:t> Standards</a:t>
                      </a:r>
                      <a:endParaRPr lang="en-US" sz="1400" b="1" dirty="0">
                        <a:effectLst/>
                        <a:latin typeface="Arial"/>
                        <a:cs typeface="Arial"/>
                      </a:endParaRPr>
                    </a:p>
                  </a:txBody>
                  <a:tcPr marL="40114" marR="40114" marT="20057" marB="20057"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50825">
                <a:tc>
                  <a:txBody>
                    <a:bodyPr/>
                    <a:lstStyle/>
                    <a:p>
                      <a:pPr algn="l"/>
                      <a:r>
                        <a:rPr lang="en-US" sz="1200" dirty="0" smtClean="0">
                          <a:solidFill>
                            <a:srgbClr val="800000"/>
                          </a:solidFill>
                          <a:effectLst/>
                          <a:latin typeface="Arial"/>
                          <a:cs typeface="Arial"/>
                        </a:rPr>
                        <a:t>Cognosante</a:t>
                      </a:r>
                      <a:endParaRPr lang="en-US" sz="1200" dirty="0">
                        <a:latin typeface="Arial"/>
                        <a:cs typeface="Arial"/>
                      </a:endParaRPr>
                    </a:p>
                  </a:txBody>
                  <a:tcPr marL="40114" marR="40114" marT="20057" marB="20057"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l"/>
                      <a:r>
                        <a:rPr lang="en-US" sz="1200" dirty="0" smtClean="0">
                          <a:solidFill>
                            <a:srgbClr val="800000"/>
                          </a:solidFill>
                          <a:effectLst/>
                          <a:latin typeface="Arial"/>
                          <a:cs typeface="Arial"/>
                        </a:rPr>
                        <a:t>Appriss</a:t>
                      </a:r>
                      <a:endParaRPr lang="en-US" sz="1200" dirty="0">
                        <a:latin typeface="Arial"/>
                        <a:cs typeface="Arial"/>
                      </a:endParaRPr>
                    </a:p>
                  </a:txBody>
                  <a:tcPr marL="40114" marR="40114" marT="20057" marB="20057"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l"/>
                      <a:r>
                        <a:rPr lang="en-US" sz="1200" dirty="0">
                          <a:solidFill>
                            <a:srgbClr val="800000"/>
                          </a:solidFill>
                          <a:effectLst/>
                          <a:latin typeface="Arial"/>
                          <a:cs typeface="Arial"/>
                        </a:rPr>
                        <a:t>TBD</a:t>
                      </a:r>
                      <a:endParaRPr lang="en-US" sz="1200" dirty="0">
                        <a:latin typeface="Arial"/>
                        <a:cs typeface="Arial"/>
                      </a:endParaRPr>
                    </a:p>
                  </a:txBody>
                  <a:tcPr marL="40114" marR="40114" marT="20057" marB="20057" anchor="ctr">
                    <a:lnL>
                      <a:noFill/>
                    </a:lnL>
                    <a:lnR>
                      <a:noFill/>
                    </a:lnR>
                    <a:lnT w="12700" cap="flat" cmpd="sng" algn="ctr">
                      <a:solidFill>
                        <a:schemeClr val="tx1"/>
                      </a:solidFill>
                      <a:prstDash val="solid"/>
                      <a:round/>
                      <a:headEnd type="none" w="med" len="med"/>
                      <a:tailEnd type="none" w="med" len="med"/>
                    </a:lnT>
                    <a:lnB>
                      <a:noFill/>
                    </a:lnB>
                  </a:tcPr>
                </a:tc>
              </a:tr>
            </a:tbl>
          </a:graphicData>
        </a:graphic>
      </p:graphicFrame>
      <p:pic>
        <p:nvPicPr>
          <p:cNvPr id="2" name="Picture 1"/>
          <p:cNvPicPr>
            <a:picLocks noChangeAspect="1"/>
          </p:cNvPicPr>
          <p:nvPr/>
        </p:nvPicPr>
        <p:blipFill>
          <a:blip r:embed="rId2"/>
          <a:stretch>
            <a:fillRect/>
          </a:stretch>
        </p:blipFill>
        <p:spPr>
          <a:xfrm>
            <a:off x="4370522" y="-158153"/>
            <a:ext cx="4773478" cy="1278785"/>
          </a:xfrm>
          <a:prstGeom prst="rect">
            <a:avLst/>
          </a:prstGeom>
        </p:spPr>
      </p:pic>
    </p:spTree>
    <p:extLst>
      <p:ext uri="{BB962C8B-B14F-4D97-AF65-F5344CB8AC3E}">
        <p14:creationId xmlns:p14="http://schemas.microsoft.com/office/powerpoint/2010/main" val="7555422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Disclosures</a:t>
            </a:r>
            <a:endParaRPr lang="en-US" dirty="0"/>
          </a:p>
        </p:txBody>
      </p:sp>
      <p:sp>
        <p:nvSpPr>
          <p:cNvPr id="3" name="Content Placeholder 2"/>
          <p:cNvSpPr>
            <a:spLocks noGrp="1"/>
          </p:cNvSpPr>
          <p:nvPr>
            <p:ph idx="1"/>
          </p:nvPr>
        </p:nvSpPr>
        <p:spPr/>
        <p:txBody>
          <a:bodyPr>
            <a:normAutofit fontScale="85000" lnSpcReduction="20000"/>
          </a:bodyPr>
          <a:lstStyle/>
          <a:p>
            <a:r>
              <a:rPr lang="en-US" dirty="0"/>
              <a:t>All planners/managers hereby state that they or their spouse/life partner do not have any financial relationships or relationships to products or devices with any commercial interest related to the content of this activity of any amount during the past 12 months</a:t>
            </a:r>
            <a:r>
              <a:rPr lang="en-US" dirty="0" smtClean="0"/>
              <a:t>.</a:t>
            </a:r>
            <a:endParaRPr lang="en-US" dirty="0"/>
          </a:p>
          <a:p>
            <a:r>
              <a:rPr lang="en-US" dirty="0"/>
              <a:t>The following planners/managers have the following to disclose:</a:t>
            </a:r>
          </a:p>
          <a:p>
            <a:pPr lvl="1"/>
            <a:r>
              <a:rPr lang="en-US" dirty="0"/>
              <a:t>Kelly Clark – Employment: </a:t>
            </a:r>
            <a:r>
              <a:rPr lang="en-US" dirty="0" err="1"/>
              <a:t>Publicis</a:t>
            </a:r>
            <a:r>
              <a:rPr lang="en-US" dirty="0"/>
              <a:t> </a:t>
            </a:r>
            <a:r>
              <a:rPr lang="en-US" dirty="0" err="1"/>
              <a:t>Touchpoint</a:t>
            </a:r>
            <a:r>
              <a:rPr lang="en-US" dirty="0"/>
              <a:t> Solutions;  Consultant: </a:t>
            </a:r>
            <a:r>
              <a:rPr lang="en-US" dirty="0" err="1" smtClean="0"/>
              <a:t>Grunenthal</a:t>
            </a:r>
            <a:r>
              <a:rPr lang="en-US" dirty="0" smtClean="0"/>
              <a:t> </a:t>
            </a:r>
            <a:r>
              <a:rPr lang="en-US" dirty="0"/>
              <a:t>US</a:t>
            </a:r>
          </a:p>
          <a:p>
            <a:pPr lvl="1"/>
            <a:r>
              <a:rPr lang="en-US" dirty="0"/>
              <a:t>Robert DuPont – Employment: </a:t>
            </a:r>
            <a:r>
              <a:rPr lang="en-US" dirty="0" err="1"/>
              <a:t>Bensinger</a:t>
            </a:r>
            <a:r>
              <a:rPr lang="en-US" dirty="0"/>
              <a:t>, DuPont &amp; Associates-Prescription Drug Research Center</a:t>
            </a:r>
          </a:p>
          <a:p>
            <a:pPr lvl="1"/>
            <a:r>
              <a:rPr lang="en-US" dirty="0" smtClean="0"/>
              <a:t>Carla Saunders </a:t>
            </a:r>
            <a:r>
              <a:rPr lang="en-US" dirty="0"/>
              <a:t>– Speaker’s bureau: Abbott </a:t>
            </a:r>
            <a:r>
              <a:rPr lang="en-US" dirty="0" smtClean="0"/>
              <a:t>Nutrition</a:t>
            </a:r>
            <a:endParaRPr lang="en-US" dirty="0"/>
          </a:p>
        </p:txBody>
      </p:sp>
    </p:spTree>
    <p:extLst>
      <p:ext uri="{BB962C8B-B14F-4D97-AF65-F5344CB8AC3E}">
        <p14:creationId xmlns:p14="http://schemas.microsoft.com/office/powerpoint/2010/main" val="24451756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88521"/>
            <a:ext cx="8229600" cy="1143000"/>
          </a:xfrm>
        </p:spPr>
        <p:txBody>
          <a:bodyPr>
            <a:normAutofit fontScale="90000"/>
          </a:bodyPr>
          <a:lstStyle/>
          <a:p>
            <a:r>
              <a:rPr lang="en-US" dirty="0" smtClean="0"/>
              <a:t>The EPIC Integration Project</a:t>
            </a:r>
            <a:br>
              <a:rPr lang="en-US" dirty="0" smtClean="0"/>
            </a:br>
            <a:r>
              <a:rPr lang="en-US" dirty="0" smtClean="0"/>
              <a:t>Jewish Hospital ED – Mercy Health</a:t>
            </a:r>
            <a:endParaRPr lang="en-US" dirty="0"/>
          </a:p>
        </p:txBody>
      </p:sp>
      <p:sp>
        <p:nvSpPr>
          <p:cNvPr id="3" name="Content Placeholder 2"/>
          <p:cNvSpPr>
            <a:spLocks noGrp="1"/>
          </p:cNvSpPr>
          <p:nvPr>
            <p:ph idx="1"/>
          </p:nvPr>
        </p:nvSpPr>
        <p:spPr>
          <a:xfrm>
            <a:off x="457199" y="1422175"/>
            <a:ext cx="8229600" cy="4086497"/>
          </a:xfrm>
        </p:spPr>
        <p:txBody>
          <a:bodyPr>
            <a:normAutofit fontScale="92500" lnSpcReduction="10000"/>
          </a:bodyPr>
          <a:lstStyle/>
          <a:p>
            <a:r>
              <a:rPr lang="en-US" sz="2600" dirty="0" smtClean="0"/>
              <a:t>The situation in Ohio</a:t>
            </a:r>
          </a:p>
          <a:p>
            <a:pPr lvl="1"/>
            <a:r>
              <a:rPr lang="en-US" sz="2200" dirty="0"/>
              <a:t>From </a:t>
            </a:r>
            <a:r>
              <a:rPr lang="en-US" sz="2200" dirty="0">
                <a:solidFill>
                  <a:srgbClr val="FF0000"/>
                </a:solidFill>
              </a:rPr>
              <a:t>2001-2011</a:t>
            </a:r>
            <a:r>
              <a:rPr lang="en-US" sz="2200" dirty="0"/>
              <a:t>, </a:t>
            </a:r>
            <a:r>
              <a:rPr lang="en-US" sz="2200" dirty="0">
                <a:solidFill>
                  <a:srgbClr val="FF0000"/>
                </a:solidFill>
              </a:rPr>
              <a:t>Ohio’s death rate</a:t>
            </a:r>
            <a:r>
              <a:rPr lang="en-US" sz="2200" dirty="0"/>
              <a:t> due to unintentional drug poisonings </a:t>
            </a:r>
            <a:r>
              <a:rPr lang="en-US" sz="2200" dirty="0">
                <a:solidFill>
                  <a:srgbClr val="FF0000"/>
                </a:solidFill>
              </a:rPr>
              <a:t>increased 440 percent</a:t>
            </a:r>
            <a:r>
              <a:rPr lang="en-US" sz="2200" dirty="0"/>
              <a:t>, and the increase in deaths has been driven largely by prescription drug overdoses</a:t>
            </a:r>
          </a:p>
          <a:p>
            <a:pPr lvl="1"/>
            <a:endParaRPr lang="en-US" sz="2200" dirty="0"/>
          </a:p>
          <a:p>
            <a:pPr lvl="1"/>
            <a:r>
              <a:rPr lang="en-US" sz="2200" dirty="0"/>
              <a:t>In Ohio, the number of </a:t>
            </a:r>
            <a:r>
              <a:rPr lang="en-US" sz="2200" dirty="0">
                <a:solidFill>
                  <a:srgbClr val="FF0000"/>
                </a:solidFill>
              </a:rPr>
              <a:t>heroin deaths increased approximately 300% </a:t>
            </a:r>
            <a:r>
              <a:rPr lang="en-US" sz="2200" dirty="0"/>
              <a:t>from </a:t>
            </a:r>
            <a:r>
              <a:rPr lang="en-US" sz="2200" dirty="0">
                <a:solidFill>
                  <a:srgbClr val="FF0000"/>
                </a:solidFill>
              </a:rPr>
              <a:t>2007 to 2012</a:t>
            </a:r>
            <a:r>
              <a:rPr lang="en-US" sz="2200" dirty="0"/>
              <a:t>, with men aged 25–34 years at highest risk for fatal heroin overdoses</a:t>
            </a:r>
          </a:p>
          <a:p>
            <a:pPr lvl="1"/>
            <a:endParaRPr lang="en-US" sz="2200" dirty="0" smtClean="0"/>
          </a:p>
          <a:p>
            <a:pPr lvl="1"/>
            <a:r>
              <a:rPr lang="en-US" sz="2200" dirty="0"/>
              <a:t>Ohio’s death rate has </a:t>
            </a:r>
            <a:r>
              <a:rPr lang="en-US" sz="2200" dirty="0">
                <a:solidFill>
                  <a:srgbClr val="FF0000"/>
                </a:solidFill>
              </a:rPr>
              <a:t>grown faster than the national rate</a:t>
            </a:r>
            <a:r>
              <a:rPr lang="en-US" sz="2200" dirty="0"/>
              <a:t>, with southern Ohio being affected more than the rest of the state. On average, </a:t>
            </a:r>
            <a:r>
              <a:rPr lang="en-US" sz="2200" dirty="0">
                <a:solidFill>
                  <a:srgbClr val="FF0000"/>
                </a:solidFill>
              </a:rPr>
              <a:t>over 5 people die each day</a:t>
            </a:r>
            <a:r>
              <a:rPr lang="en-US" sz="2200" dirty="0"/>
              <a:t> in Ohio due to drug-related poisoning.</a:t>
            </a:r>
          </a:p>
          <a:p>
            <a:pPr marL="457200" lvl="1" indent="0">
              <a:buNone/>
            </a:pPr>
            <a:endParaRPr lang="en-US" dirty="0"/>
          </a:p>
        </p:txBody>
      </p:sp>
      <p:pic>
        <p:nvPicPr>
          <p:cNvPr id="4" name="Picture 3"/>
          <p:cNvPicPr>
            <a:picLocks noChangeAspect="1"/>
          </p:cNvPicPr>
          <p:nvPr/>
        </p:nvPicPr>
        <p:blipFill>
          <a:blip r:embed="rId3"/>
          <a:stretch>
            <a:fillRect/>
          </a:stretch>
        </p:blipFill>
        <p:spPr>
          <a:xfrm>
            <a:off x="457199" y="1851342"/>
            <a:ext cx="8364053" cy="3546046"/>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2245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617"/>
            <a:ext cx="8229600" cy="1143000"/>
          </a:xfrm>
        </p:spPr>
        <p:txBody>
          <a:bodyPr/>
          <a:lstStyle/>
          <a:p>
            <a:r>
              <a:rPr lang="en-US" dirty="0" smtClean="0"/>
              <a:t>One of the solutions identified</a:t>
            </a:r>
            <a:endParaRPr lang="en-US" dirty="0"/>
          </a:p>
        </p:txBody>
      </p:sp>
      <p:sp>
        <p:nvSpPr>
          <p:cNvPr id="3" name="Content Placeholder 2"/>
          <p:cNvSpPr>
            <a:spLocks noGrp="1"/>
          </p:cNvSpPr>
          <p:nvPr>
            <p:ph idx="1"/>
          </p:nvPr>
        </p:nvSpPr>
        <p:spPr/>
        <p:txBody>
          <a:bodyPr>
            <a:normAutofit/>
          </a:bodyPr>
          <a:lstStyle/>
          <a:p>
            <a:r>
              <a:rPr lang="en-US" dirty="0"/>
              <a:t>Increase utilization of PDMPs which</a:t>
            </a:r>
            <a:r>
              <a:rPr lang="en-US" dirty="0" smtClean="0"/>
              <a:t>:</a:t>
            </a:r>
          </a:p>
          <a:p>
            <a:pPr lvl="1"/>
            <a:r>
              <a:rPr lang="en-US" dirty="0" smtClean="0"/>
              <a:t>Decreases doctor shopping</a:t>
            </a:r>
            <a:endParaRPr lang="en-US" dirty="0"/>
          </a:p>
          <a:p>
            <a:pPr lvl="1"/>
            <a:r>
              <a:rPr lang="en-US" dirty="0"/>
              <a:t>Reduces diversion of controlled </a:t>
            </a:r>
            <a:r>
              <a:rPr lang="en-US" dirty="0" smtClean="0"/>
              <a:t>substances</a:t>
            </a:r>
            <a:endParaRPr lang="en-US" dirty="0"/>
          </a:p>
          <a:p>
            <a:pPr lvl="1"/>
            <a:r>
              <a:rPr lang="en-US" dirty="0"/>
              <a:t>Improves clinical decision-making </a:t>
            </a:r>
          </a:p>
          <a:p>
            <a:pPr lvl="1"/>
            <a:r>
              <a:rPr lang="en-US" dirty="0"/>
              <a:t>Supports other efforts to combat the prescription </a:t>
            </a:r>
            <a:r>
              <a:rPr lang="en-US" dirty="0" smtClean="0"/>
              <a:t>drug abuse </a:t>
            </a:r>
            <a:r>
              <a:rPr lang="en-US" dirty="0"/>
              <a:t>epidemic	</a:t>
            </a:r>
          </a:p>
          <a:p>
            <a:pPr lvl="1"/>
            <a:endParaRPr lang="en-US" dirty="0"/>
          </a:p>
        </p:txBody>
      </p:sp>
      <p:pic>
        <p:nvPicPr>
          <p:cNvPr id="4" name="Picture 3"/>
          <p:cNvPicPr>
            <a:picLocks noChangeAspect="1"/>
          </p:cNvPicPr>
          <p:nvPr/>
        </p:nvPicPr>
        <p:blipFill>
          <a:blip r:embed="rId2"/>
          <a:stretch>
            <a:fillRect/>
          </a:stretch>
        </p:blipFill>
        <p:spPr>
          <a:xfrm>
            <a:off x="4920474" y="0"/>
            <a:ext cx="4223526" cy="631179"/>
          </a:xfrm>
          <a:prstGeom prst="rect">
            <a:avLst/>
          </a:prstGeom>
        </p:spPr>
      </p:pic>
      <p:pic>
        <p:nvPicPr>
          <p:cNvPr id="5" name="Picture 4"/>
          <p:cNvPicPr>
            <a:picLocks noChangeAspect="1"/>
          </p:cNvPicPr>
          <p:nvPr/>
        </p:nvPicPr>
        <p:blipFill>
          <a:blip r:embed="rId3"/>
          <a:stretch>
            <a:fillRect/>
          </a:stretch>
        </p:blipFill>
        <p:spPr>
          <a:xfrm>
            <a:off x="0" y="6016679"/>
            <a:ext cx="7023201" cy="841321"/>
          </a:xfrm>
          <a:prstGeom prst="rect">
            <a:avLst/>
          </a:prstGeom>
        </p:spPr>
      </p:pic>
      <p:pic>
        <p:nvPicPr>
          <p:cNvPr id="6" name="Picture 5"/>
          <p:cNvPicPr>
            <a:picLocks noChangeAspect="1"/>
          </p:cNvPicPr>
          <p:nvPr/>
        </p:nvPicPr>
        <p:blipFill>
          <a:blip r:embed="rId4"/>
          <a:stretch>
            <a:fillRect/>
          </a:stretch>
        </p:blipFill>
        <p:spPr>
          <a:xfrm>
            <a:off x="0" y="5333868"/>
            <a:ext cx="4688230" cy="682811"/>
          </a:xfrm>
          <a:prstGeom prst="rect">
            <a:avLst/>
          </a:prstGeom>
        </p:spPr>
      </p:pic>
    </p:spTree>
    <p:extLst>
      <p:ext uri="{BB962C8B-B14F-4D97-AF65-F5344CB8AC3E}">
        <p14:creationId xmlns:p14="http://schemas.microsoft.com/office/powerpoint/2010/main" val="41942497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6765" y="21228"/>
            <a:ext cx="8229600" cy="1143000"/>
          </a:xfrm>
        </p:spPr>
        <p:txBody>
          <a:bodyPr/>
          <a:lstStyle/>
          <a:p>
            <a:r>
              <a:rPr lang="en-US" dirty="0" smtClean="0"/>
              <a:t>PDMP Utilization</a:t>
            </a:r>
            <a:endParaRPr lang="en-US" dirty="0"/>
          </a:p>
        </p:txBody>
      </p:sp>
      <p:sp>
        <p:nvSpPr>
          <p:cNvPr id="3" name="Content Placeholder 2"/>
          <p:cNvSpPr>
            <a:spLocks noGrp="1"/>
          </p:cNvSpPr>
          <p:nvPr>
            <p:ph idx="1"/>
          </p:nvPr>
        </p:nvSpPr>
        <p:spPr>
          <a:xfrm>
            <a:off x="457200" y="833846"/>
            <a:ext cx="8229600" cy="5175068"/>
          </a:xfrm>
        </p:spPr>
        <p:txBody>
          <a:bodyPr>
            <a:normAutofit fontScale="77500" lnSpcReduction="20000"/>
          </a:bodyPr>
          <a:lstStyle/>
          <a:p>
            <a:pPr marL="0" indent="0">
              <a:buNone/>
            </a:pPr>
            <a:endParaRPr lang="en-US" dirty="0" smtClean="0"/>
          </a:p>
          <a:p>
            <a:r>
              <a:rPr lang="en-US" dirty="0"/>
              <a:t>Definitions of utilization – Important semantics</a:t>
            </a:r>
          </a:p>
          <a:p>
            <a:pPr lvl="1"/>
            <a:r>
              <a:rPr lang="en-US" dirty="0"/>
              <a:t>Providers with access/who have ever used a PDMP</a:t>
            </a:r>
          </a:p>
          <a:p>
            <a:pPr lvl="2"/>
            <a:r>
              <a:rPr lang="en-US" dirty="0"/>
              <a:t>One Ohio survey recorded &lt;59% of providers had ever used OARRS – Feldman, </a:t>
            </a:r>
            <a:r>
              <a:rPr lang="en-US" dirty="0" smtClean="0"/>
              <a:t>2011</a:t>
            </a:r>
          </a:p>
          <a:p>
            <a:pPr lvl="2"/>
            <a:endParaRPr lang="en-US" dirty="0"/>
          </a:p>
          <a:p>
            <a:pPr lvl="1"/>
            <a:r>
              <a:rPr lang="en-US" dirty="0"/>
              <a:t>Providers with frequent use – highly varied </a:t>
            </a:r>
            <a:r>
              <a:rPr lang="en-US" dirty="0" smtClean="0"/>
              <a:t>definitions</a:t>
            </a:r>
          </a:p>
          <a:p>
            <a:pPr lvl="1"/>
            <a:endParaRPr lang="en-US" dirty="0"/>
          </a:p>
          <a:p>
            <a:pPr lvl="1"/>
            <a:r>
              <a:rPr lang="en-US" dirty="0"/>
              <a:t>Time period definition</a:t>
            </a:r>
          </a:p>
          <a:p>
            <a:pPr lvl="2"/>
            <a:r>
              <a:rPr lang="en-US" dirty="0"/>
              <a:t>Utilization per </a:t>
            </a:r>
            <a:r>
              <a:rPr lang="en-US" dirty="0" smtClean="0"/>
              <a:t>month</a:t>
            </a:r>
          </a:p>
          <a:p>
            <a:pPr lvl="2"/>
            <a:endParaRPr lang="en-US" dirty="0"/>
          </a:p>
          <a:p>
            <a:pPr lvl="1"/>
            <a:r>
              <a:rPr lang="en-US" dirty="0"/>
              <a:t>Rate of screening all patients</a:t>
            </a:r>
          </a:p>
          <a:p>
            <a:pPr lvl="2"/>
            <a:r>
              <a:rPr lang="en-US" dirty="0" smtClean="0"/>
              <a:t>Our </a:t>
            </a:r>
            <a:r>
              <a:rPr lang="en-US" dirty="0"/>
              <a:t>original </a:t>
            </a:r>
            <a:r>
              <a:rPr lang="en-US" dirty="0" smtClean="0"/>
              <a:t>analysis at Jewish </a:t>
            </a:r>
            <a:r>
              <a:rPr lang="en-US" dirty="0"/>
              <a:t>showed a screening rate of 3.8</a:t>
            </a:r>
            <a:r>
              <a:rPr lang="en-US" dirty="0" smtClean="0"/>
              <a:t>%</a:t>
            </a:r>
          </a:p>
          <a:p>
            <a:pPr lvl="2"/>
            <a:r>
              <a:rPr lang="en-US" dirty="0"/>
              <a:t>We are not nearly as good as we think at identifying patients with misuse/abuse   ~60% sensitivity</a:t>
            </a:r>
          </a:p>
          <a:p>
            <a:pPr lvl="2"/>
            <a:endParaRPr lang="en-US" dirty="0"/>
          </a:p>
          <a:p>
            <a:endParaRPr lang="en-US" dirty="0" smtClean="0"/>
          </a:p>
          <a:p>
            <a:pPr marL="0" indent="0">
              <a:buNone/>
            </a:pPr>
            <a:endParaRPr lang="en-US" dirty="0" smtClean="0"/>
          </a:p>
          <a:p>
            <a:pPr marL="457200" lvl="1" indent="0">
              <a:buNone/>
            </a:pPr>
            <a:endParaRPr lang="en-US" dirty="0" smtClean="0"/>
          </a:p>
          <a:p>
            <a:pPr lvl="1"/>
            <a:endParaRPr lang="en-US" dirty="0" smtClean="0"/>
          </a:p>
        </p:txBody>
      </p:sp>
      <p:pic>
        <p:nvPicPr>
          <p:cNvPr id="5" name="Picture 4"/>
          <p:cNvPicPr>
            <a:picLocks noChangeAspect="1"/>
          </p:cNvPicPr>
          <p:nvPr/>
        </p:nvPicPr>
        <p:blipFill>
          <a:blip r:embed="rId2"/>
          <a:stretch>
            <a:fillRect/>
          </a:stretch>
        </p:blipFill>
        <p:spPr>
          <a:xfrm>
            <a:off x="0" y="6267450"/>
            <a:ext cx="4419600" cy="590550"/>
          </a:xfrm>
          <a:prstGeom prst="rect">
            <a:avLst/>
          </a:prstGeom>
        </p:spPr>
      </p:pic>
    </p:spTree>
    <p:extLst>
      <p:ext uri="{BB962C8B-B14F-4D97-AF65-F5344CB8AC3E}">
        <p14:creationId xmlns:p14="http://schemas.microsoft.com/office/powerpoint/2010/main" val="24466237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PDMP Utilization</a:t>
            </a:r>
          </a:p>
        </p:txBody>
      </p:sp>
      <p:sp>
        <p:nvSpPr>
          <p:cNvPr id="3" name="Content Placeholder 2"/>
          <p:cNvSpPr>
            <a:spLocks noGrp="1"/>
          </p:cNvSpPr>
          <p:nvPr>
            <p:ph idx="1"/>
          </p:nvPr>
        </p:nvSpPr>
        <p:spPr>
          <a:xfrm>
            <a:off x="457200" y="1254265"/>
            <a:ext cx="8229600" cy="4450147"/>
          </a:xfrm>
        </p:spPr>
        <p:txBody>
          <a:bodyPr>
            <a:normAutofit fontScale="92500" lnSpcReduction="10000"/>
          </a:bodyPr>
          <a:lstStyle/>
          <a:p>
            <a:r>
              <a:rPr lang="en-US" sz="3000" dirty="0"/>
              <a:t>Importance of </a:t>
            </a:r>
            <a:r>
              <a:rPr lang="en-US" sz="3000" dirty="0" smtClean="0"/>
              <a:t>utilization</a:t>
            </a:r>
            <a:endParaRPr lang="en-US" sz="3000" dirty="0"/>
          </a:p>
          <a:p>
            <a:pPr lvl="1"/>
            <a:r>
              <a:rPr lang="en-US" sz="2600" dirty="0"/>
              <a:t>After review of </a:t>
            </a:r>
            <a:r>
              <a:rPr lang="en-US" sz="2600" dirty="0" smtClean="0"/>
              <a:t>OARRS – </a:t>
            </a:r>
            <a:r>
              <a:rPr lang="en-US" sz="2600" dirty="0" err="1"/>
              <a:t>Baehren</a:t>
            </a:r>
            <a:r>
              <a:rPr lang="en-US" sz="2600" dirty="0"/>
              <a:t>, </a:t>
            </a:r>
            <a:r>
              <a:rPr lang="en-US" sz="2600" dirty="0" smtClean="0"/>
              <a:t>2010 (N=179)</a:t>
            </a:r>
            <a:endParaRPr lang="en-US" sz="2600" dirty="0"/>
          </a:p>
          <a:p>
            <a:pPr lvl="2"/>
            <a:r>
              <a:rPr lang="en-US" sz="2200" dirty="0"/>
              <a:t>providers changed the clinical management in </a:t>
            </a:r>
            <a:r>
              <a:rPr lang="en-US" sz="2200" dirty="0" smtClean="0"/>
              <a:t>41</a:t>
            </a:r>
            <a:r>
              <a:rPr lang="en-US" sz="2200" dirty="0"/>
              <a:t>% (N=74) of cases</a:t>
            </a:r>
            <a:r>
              <a:rPr lang="en-US" sz="2200" dirty="0" smtClean="0"/>
              <a:t>.</a:t>
            </a:r>
            <a:endParaRPr lang="en-US" sz="2200" dirty="0"/>
          </a:p>
          <a:p>
            <a:pPr lvl="2"/>
            <a:r>
              <a:rPr lang="en-US" sz="2200" dirty="0"/>
              <a:t>In cases of altered management</a:t>
            </a:r>
          </a:p>
          <a:p>
            <a:pPr lvl="3"/>
            <a:r>
              <a:rPr lang="en-US" sz="1900" dirty="0"/>
              <a:t>the majority </a:t>
            </a:r>
            <a:r>
              <a:rPr lang="en-US" sz="1900" dirty="0" smtClean="0"/>
              <a:t>61% (N=45</a:t>
            </a:r>
            <a:r>
              <a:rPr lang="en-US" sz="1900" dirty="0"/>
              <a:t>) resulted in fewer or no opioid medications prescribed than originally planned</a:t>
            </a:r>
          </a:p>
          <a:p>
            <a:pPr lvl="3"/>
            <a:r>
              <a:rPr lang="en-US" sz="1900" dirty="0"/>
              <a:t>whereas 39% (N=29) resulted in more opioid medication than previously planned</a:t>
            </a:r>
            <a:r>
              <a:rPr lang="en-US" sz="1900" dirty="0" smtClean="0"/>
              <a:t>.</a:t>
            </a:r>
          </a:p>
          <a:p>
            <a:pPr lvl="1"/>
            <a:r>
              <a:rPr lang="en-US" sz="2600" dirty="0" smtClean="0"/>
              <a:t>Another study in 2013 (Weiner) 	</a:t>
            </a:r>
          </a:p>
          <a:p>
            <a:pPr lvl="2"/>
            <a:r>
              <a:rPr lang="en-US" sz="2200" dirty="0" smtClean="0"/>
              <a:t>Providers changed plan to prescribe opioid in 10% of cases</a:t>
            </a:r>
          </a:p>
          <a:p>
            <a:pPr lvl="2"/>
            <a:r>
              <a:rPr lang="en-US" sz="2200" dirty="0" smtClean="0"/>
              <a:t>Limited to conditions where we are more unlikely to prescribe opioid Rx in first place – back pain, dental pain, headache</a:t>
            </a:r>
            <a:endParaRPr lang="en-US" sz="2200" dirty="0"/>
          </a:p>
          <a:p>
            <a:endParaRPr lang="en-US" dirty="0"/>
          </a:p>
        </p:txBody>
      </p:sp>
      <p:pic>
        <p:nvPicPr>
          <p:cNvPr id="4" name="Picture 3"/>
          <p:cNvPicPr>
            <a:picLocks noChangeAspect="1"/>
          </p:cNvPicPr>
          <p:nvPr/>
        </p:nvPicPr>
        <p:blipFill>
          <a:blip r:embed="rId2"/>
          <a:stretch>
            <a:fillRect/>
          </a:stretch>
        </p:blipFill>
        <p:spPr>
          <a:xfrm>
            <a:off x="0" y="6190796"/>
            <a:ext cx="3965097" cy="667204"/>
          </a:xfrm>
          <a:prstGeom prst="rect">
            <a:avLst/>
          </a:prstGeom>
        </p:spPr>
      </p:pic>
      <p:pic>
        <p:nvPicPr>
          <p:cNvPr id="5" name="Picture 4"/>
          <p:cNvPicPr>
            <a:picLocks noChangeAspect="1"/>
          </p:cNvPicPr>
          <p:nvPr/>
        </p:nvPicPr>
        <p:blipFill>
          <a:blip r:embed="rId3"/>
          <a:stretch>
            <a:fillRect/>
          </a:stretch>
        </p:blipFill>
        <p:spPr>
          <a:xfrm>
            <a:off x="0" y="5759926"/>
            <a:ext cx="3965097" cy="430870"/>
          </a:xfrm>
          <a:prstGeom prst="rect">
            <a:avLst/>
          </a:prstGeom>
          <a:ln w="12700">
            <a:solidFill>
              <a:schemeClr val="tx2"/>
            </a:solidFill>
          </a:ln>
        </p:spPr>
      </p:pic>
    </p:spTree>
    <p:extLst>
      <p:ext uri="{BB962C8B-B14F-4D97-AF65-F5344CB8AC3E}">
        <p14:creationId xmlns:p14="http://schemas.microsoft.com/office/powerpoint/2010/main" val="5796807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PDMP Utilization</a:t>
            </a:r>
            <a:endParaRPr lang="en-US" dirty="0"/>
          </a:p>
        </p:txBody>
      </p:sp>
      <p:pic>
        <p:nvPicPr>
          <p:cNvPr id="4" name="Content Placeholder 3"/>
          <p:cNvPicPr>
            <a:picLocks noGrp="1" noChangeAspect="1"/>
          </p:cNvPicPr>
          <p:nvPr>
            <p:ph idx="1"/>
          </p:nvPr>
        </p:nvPicPr>
        <p:blipFill>
          <a:blip r:embed="rId2"/>
          <a:stretch>
            <a:fillRect/>
          </a:stretch>
        </p:blipFill>
        <p:spPr>
          <a:xfrm>
            <a:off x="763207" y="1417638"/>
            <a:ext cx="7617586" cy="4165866"/>
          </a:xfrm>
          <a:prstGeom prst="rect">
            <a:avLst/>
          </a:prstGeom>
          <a:ln>
            <a:solidFill>
              <a:schemeClr val="accent1"/>
            </a:solidFill>
          </a:ln>
          <a:effectLst>
            <a:outerShdw blurRad="50800" dist="38100" dir="2700000" algn="tl" rotWithShape="0">
              <a:prstClr val="black">
                <a:alpha val="40000"/>
              </a:prstClr>
            </a:outerShdw>
          </a:effectLst>
        </p:spPr>
      </p:pic>
      <p:pic>
        <p:nvPicPr>
          <p:cNvPr id="5" name="Picture 4"/>
          <p:cNvPicPr>
            <a:picLocks noChangeAspect="1"/>
          </p:cNvPicPr>
          <p:nvPr/>
        </p:nvPicPr>
        <p:blipFill>
          <a:blip r:embed="rId3"/>
          <a:stretch>
            <a:fillRect/>
          </a:stretch>
        </p:blipFill>
        <p:spPr>
          <a:xfrm>
            <a:off x="0" y="6029325"/>
            <a:ext cx="3057525" cy="828675"/>
          </a:xfrm>
          <a:prstGeom prst="rect">
            <a:avLst/>
          </a:prstGeom>
          <a:ln>
            <a:solidFill>
              <a:schemeClr val="accent1"/>
            </a:solidFill>
          </a:ln>
        </p:spPr>
      </p:pic>
    </p:spTree>
    <p:extLst>
      <p:ext uri="{BB962C8B-B14F-4D97-AF65-F5344CB8AC3E}">
        <p14:creationId xmlns:p14="http://schemas.microsoft.com/office/powerpoint/2010/main" val="27764146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Barriers to Utilization</a:t>
            </a:r>
            <a:endParaRPr lang="en-US" dirty="0"/>
          </a:p>
        </p:txBody>
      </p:sp>
      <p:sp>
        <p:nvSpPr>
          <p:cNvPr id="3" name="Content Placeholder 2"/>
          <p:cNvSpPr>
            <a:spLocks noGrp="1"/>
          </p:cNvSpPr>
          <p:nvPr>
            <p:ph idx="1"/>
          </p:nvPr>
        </p:nvSpPr>
        <p:spPr>
          <a:xfrm>
            <a:off x="457200" y="966652"/>
            <a:ext cx="8229600" cy="5159512"/>
          </a:xfrm>
        </p:spPr>
        <p:txBody>
          <a:bodyPr>
            <a:noAutofit/>
          </a:bodyPr>
          <a:lstStyle/>
          <a:p>
            <a:endParaRPr lang="en-US" sz="1400" dirty="0" smtClean="0"/>
          </a:p>
          <a:p>
            <a:r>
              <a:rPr lang="en-US" sz="2800" dirty="0" smtClean="0"/>
              <a:t>Access</a:t>
            </a:r>
          </a:p>
          <a:p>
            <a:pPr lvl="1"/>
            <a:r>
              <a:rPr lang="en-US" sz="2400" dirty="0" smtClean="0"/>
              <a:t>Initial registration for PDMP can be cumbersome</a:t>
            </a:r>
            <a:endParaRPr lang="en-US" sz="2400" dirty="0"/>
          </a:p>
          <a:p>
            <a:pPr lvl="1"/>
            <a:r>
              <a:rPr lang="en-US" sz="2400" dirty="0"/>
              <a:t>Difficulty accessing and navigating the PDMP (e.g., time to run a patient query)</a:t>
            </a:r>
          </a:p>
          <a:p>
            <a:endParaRPr lang="en-US" sz="2800" dirty="0" smtClean="0"/>
          </a:p>
          <a:p>
            <a:r>
              <a:rPr lang="en-US" sz="2800" dirty="0" smtClean="0"/>
              <a:t>Insufficient Training and Guidance on how to:</a:t>
            </a:r>
            <a:endParaRPr lang="en-US" sz="2400" dirty="0" smtClean="0"/>
          </a:p>
          <a:p>
            <a:pPr lvl="1"/>
            <a:r>
              <a:rPr lang="en-US" sz="2400" dirty="0" smtClean="0"/>
              <a:t>Interpret findings for use in patient care</a:t>
            </a:r>
          </a:p>
          <a:p>
            <a:pPr lvl="1"/>
            <a:r>
              <a:rPr lang="en-US" sz="2400" dirty="0"/>
              <a:t>I</a:t>
            </a:r>
            <a:r>
              <a:rPr lang="en-US" sz="2400" dirty="0" smtClean="0"/>
              <a:t>ntegrate </a:t>
            </a:r>
            <a:r>
              <a:rPr lang="en-US" sz="2400" dirty="0"/>
              <a:t>the PDMP into </a:t>
            </a:r>
            <a:r>
              <a:rPr lang="en-US" sz="2400" dirty="0" smtClean="0"/>
              <a:t>workflow</a:t>
            </a:r>
          </a:p>
          <a:p>
            <a:pPr lvl="1"/>
            <a:r>
              <a:rPr lang="en-US" sz="2400" dirty="0" smtClean="0"/>
              <a:t>Discuss results with patients</a:t>
            </a:r>
          </a:p>
          <a:p>
            <a:pPr lvl="1"/>
            <a:endParaRPr lang="en-US" sz="1400" dirty="0" smtClean="0"/>
          </a:p>
        </p:txBody>
      </p:sp>
      <p:pic>
        <p:nvPicPr>
          <p:cNvPr id="4" name="Picture 3"/>
          <p:cNvPicPr>
            <a:picLocks noChangeAspect="1"/>
          </p:cNvPicPr>
          <p:nvPr/>
        </p:nvPicPr>
        <p:blipFill>
          <a:blip r:embed="rId2"/>
          <a:stretch>
            <a:fillRect/>
          </a:stretch>
        </p:blipFill>
        <p:spPr>
          <a:xfrm>
            <a:off x="0" y="6446096"/>
            <a:ext cx="4650377" cy="440701"/>
          </a:xfrm>
          <a:prstGeom prst="rect">
            <a:avLst/>
          </a:prstGeom>
        </p:spPr>
      </p:pic>
      <p:pic>
        <p:nvPicPr>
          <p:cNvPr id="5" name="Picture 4"/>
          <p:cNvPicPr>
            <a:picLocks noChangeAspect="1"/>
          </p:cNvPicPr>
          <p:nvPr/>
        </p:nvPicPr>
        <p:blipFill>
          <a:blip r:embed="rId3"/>
          <a:stretch>
            <a:fillRect/>
          </a:stretch>
        </p:blipFill>
        <p:spPr>
          <a:xfrm>
            <a:off x="0" y="6043914"/>
            <a:ext cx="4650377" cy="385238"/>
          </a:xfrm>
          <a:prstGeom prst="rect">
            <a:avLst/>
          </a:prstGeom>
          <a:ln w="12700">
            <a:solidFill>
              <a:schemeClr val="tx2"/>
            </a:solidFill>
          </a:ln>
        </p:spPr>
      </p:pic>
    </p:spTree>
    <p:extLst>
      <p:ext uri="{BB962C8B-B14F-4D97-AF65-F5344CB8AC3E}">
        <p14:creationId xmlns:p14="http://schemas.microsoft.com/office/powerpoint/2010/main" val="38786643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68"/>
            <a:ext cx="8229600" cy="1143000"/>
          </a:xfrm>
        </p:spPr>
        <p:txBody>
          <a:bodyPr/>
          <a:lstStyle/>
          <a:p>
            <a:r>
              <a:rPr lang="en-US" dirty="0" smtClean="0"/>
              <a:t>Barriers to Utilization</a:t>
            </a:r>
            <a:endParaRPr lang="en-US" dirty="0"/>
          </a:p>
        </p:txBody>
      </p:sp>
      <p:sp>
        <p:nvSpPr>
          <p:cNvPr id="3" name="Content Placeholder 2"/>
          <p:cNvSpPr>
            <a:spLocks noGrp="1"/>
          </p:cNvSpPr>
          <p:nvPr>
            <p:ph idx="1"/>
          </p:nvPr>
        </p:nvSpPr>
        <p:spPr>
          <a:xfrm>
            <a:off x="457200" y="1132432"/>
            <a:ext cx="8229600" cy="5070163"/>
          </a:xfrm>
        </p:spPr>
        <p:txBody>
          <a:bodyPr>
            <a:normAutofit/>
          </a:bodyPr>
          <a:lstStyle/>
          <a:p>
            <a:r>
              <a:rPr lang="en-US" sz="2400" dirty="0"/>
              <a:t>Patient satisfaction ratings such as Press-</a:t>
            </a:r>
            <a:r>
              <a:rPr lang="en-US" sz="2400" dirty="0" err="1"/>
              <a:t>Ganey</a:t>
            </a:r>
            <a:r>
              <a:rPr lang="en-US" sz="2400" dirty="0"/>
              <a:t> scores</a:t>
            </a:r>
          </a:p>
          <a:p>
            <a:pPr lvl="1"/>
            <a:r>
              <a:rPr lang="en-US" sz="2000" dirty="0"/>
              <a:t>Some organizations take these scores very seriously (e.g., align clinicians’ financial incentives with such scores) </a:t>
            </a:r>
            <a:endParaRPr lang="en-US" sz="2000" dirty="0" smtClean="0"/>
          </a:p>
          <a:p>
            <a:pPr lvl="2"/>
            <a:r>
              <a:rPr lang="en-US" sz="1600" dirty="0"/>
              <a:t>C</a:t>
            </a:r>
            <a:r>
              <a:rPr lang="en-US" sz="1600" dirty="0" smtClean="0"/>
              <a:t>linicians can perceive </a:t>
            </a:r>
            <a:r>
              <a:rPr lang="en-US" sz="1600" dirty="0"/>
              <a:t>that withholding narcotic prescriptions and taking the extra time to review PDMP data can worsen </a:t>
            </a:r>
            <a:r>
              <a:rPr lang="en-US" sz="1600" dirty="0" smtClean="0"/>
              <a:t>scores</a:t>
            </a:r>
          </a:p>
          <a:p>
            <a:pPr lvl="1"/>
            <a:endParaRPr lang="en-US" sz="2000" dirty="0"/>
          </a:p>
          <a:p>
            <a:pPr lvl="1"/>
            <a:r>
              <a:rPr lang="en-US" sz="2000" dirty="0" smtClean="0"/>
              <a:t>Two clinician quotes</a:t>
            </a:r>
            <a:endParaRPr lang="en-US" sz="2000" dirty="0"/>
          </a:p>
          <a:p>
            <a:pPr lvl="2"/>
            <a:r>
              <a:rPr lang="en-US" sz="1600" dirty="0" smtClean="0"/>
              <a:t>“ED </a:t>
            </a:r>
            <a:r>
              <a:rPr lang="en-US" sz="1600" dirty="0"/>
              <a:t>wait times are a big driver of customer satisfaction, and something that the hospital keeps an eye on. Thus, it is much easier for a couple of doctors to just write for Vicodin, as opposed to sitting down to discuss the PDMP report with the patient and deal with an ensuing </a:t>
            </a:r>
            <a:r>
              <a:rPr lang="en-US" sz="1600" dirty="0" smtClean="0"/>
              <a:t>argument”</a:t>
            </a:r>
          </a:p>
          <a:p>
            <a:pPr lvl="2"/>
            <a:endParaRPr lang="en-US" sz="1600" dirty="0" smtClean="0"/>
          </a:p>
          <a:p>
            <a:pPr lvl="2"/>
            <a:r>
              <a:rPr lang="en-US" sz="1600" dirty="0" smtClean="0"/>
              <a:t>“Pain </a:t>
            </a:r>
            <a:r>
              <a:rPr lang="en-US" sz="1600" dirty="0"/>
              <a:t>is so subjective so often you just have to give out narcotics when the patient states they are 10/10 pain. But the environment that you work in makes a difference. I have worked in settings where the Press-</a:t>
            </a:r>
            <a:r>
              <a:rPr lang="en-US" sz="1600" dirty="0" err="1"/>
              <a:t>Ganey</a:t>
            </a:r>
            <a:r>
              <a:rPr lang="en-US" sz="1600" dirty="0"/>
              <a:t> scores are more important than patient safety or even staff </a:t>
            </a:r>
            <a:r>
              <a:rPr lang="en-US" sz="1600" dirty="0" smtClean="0"/>
              <a:t>safety”</a:t>
            </a:r>
            <a:endParaRPr lang="en-US" sz="1600" dirty="0"/>
          </a:p>
          <a:p>
            <a:pPr lvl="8"/>
            <a:endParaRPr lang="en-US" dirty="0"/>
          </a:p>
        </p:txBody>
      </p:sp>
      <p:pic>
        <p:nvPicPr>
          <p:cNvPr id="4" name="Picture 3"/>
          <p:cNvPicPr>
            <a:picLocks noChangeAspect="1"/>
          </p:cNvPicPr>
          <p:nvPr/>
        </p:nvPicPr>
        <p:blipFill>
          <a:blip r:embed="rId2"/>
          <a:stretch>
            <a:fillRect/>
          </a:stretch>
        </p:blipFill>
        <p:spPr>
          <a:xfrm>
            <a:off x="0" y="6054232"/>
            <a:ext cx="4432663" cy="803768"/>
          </a:xfrm>
          <a:prstGeom prst="rect">
            <a:avLst/>
          </a:prstGeom>
        </p:spPr>
      </p:pic>
    </p:spTree>
    <p:extLst>
      <p:ext uri="{BB962C8B-B14F-4D97-AF65-F5344CB8AC3E}">
        <p14:creationId xmlns:p14="http://schemas.microsoft.com/office/powerpoint/2010/main" val="9715195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Barriers Reported by Primary Care</a:t>
            </a:r>
            <a:endParaRPr lang="en-US" dirty="0"/>
          </a:p>
        </p:txBody>
      </p:sp>
      <p:pic>
        <p:nvPicPr>
          <p:cNvPr id="4" name="Content Placeholder 3"/>
          <p:cNvPicPr>
            <a:picLocks noGrp="1" noChangeAspect="1"/>
          </p:cNvPicPr>
          <p:nvPr>
            <p:ph idx="1"/>
          </p:nvPr>
        </p:nvPicPr>
        <p:blipFill>
          <a:blip r:embed="rId2"/>
          <a:stretch>
            <a:fillRect/>
          </a:stretch>
        </p:blipFill>
        <p:spPr>
          <a:xfrm>
            <a:off x="1221664" y="1539240"/>
            <a:ext cx="6616050" cy="4468805"/>
          </a:xfrm>
          <a:prstGeom prst="rect">
            <a:avLst/>
          </a:prstGeom>
          <a:ln w="12700">
            <a:solidFill>
              <a:schemeClr val="tx2"/>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89766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67076"/>
          </a:xfrm>
        </p:spPr>
        <p:txBody>
          <a:bodyPr>
            <a:normAutofit/>
          </a:bodyPr>
          <a:lstStyle/>
          <a:p>
            <a:r>
              <a:rPr lang="en-US" dirty="0" smtClean="0"/>
              <a:t>Goals of EMR integration</a:t>
            </a:r>
            <a:r>
              <a:rPr lang="en-US" dirty="0"/>
              <a:t/>
            </a:r>
            <a:br>
              <a:rPr lang="en-US" dirty="0"/>
            </a:br>
            <a:endParaRPr lang="en-US" dirty="0"/>
          </a:p>
        </p:txBody>
      </p:sp>
      <p:sp>
        <p:nvSpPr>
          <p:cNvPr id="3" name="Content Placeholder 2"/>
          <p:cNvSpPr>
            <a:spLocks noGrp="1"/>
          </p:cNvSpPr>
          <p:nvPr>
            <p:ph idx="1"/>
          </p:nvPr>
        </p:nvSpPr>
        <p:spPr>
          <a:xfrm>
            <a:off x="457200" y="1260334"/>
            <a:ext cx="8229600" cy="4525963"/>
          </a:xfrm>
        </p:spPr>
        <p:txBody>
          <a:bodyPr>
            <a:normAutofit fontScale="85000" lnSpcReduction="20000"/>
          </a:bodyPr>
          <a:lstStyle/>
          <a:p>
            <a:r>
              <a:rPr lang="en-US" dirty="0" smtClean="0"/>
              <a:t>Increase Utilization</a:t>
            </a:r>
          </a:p>
          <a:p>
            <a:pPr lvl="1"/>
            <a:r>
              <a:rPr lang="en-US" dirty="0" smtClean="0"/>
              <a:t>Improve </a:t>
            </a:r>
            <a:r>
              <a:rPr lang="en-US" dirty="0"/>
              <a:t>the information delivery to the clinician at the point of care</a:t>
            </a:r>
          </a:p>
          <a:p>
            <a:pPr lvl="1"/>
            <a:r>
              <a:rPr lang="en-US" dirty="0"/>
              <a:t>Increase the quality of information </a:t>
            </a:r>
          </a:p>
          <a:p>
            <a:pPr lvl="2"/>
            <a:r>
              <a:rPr lang="en-US" dirty="0"/>
              <a:t>OARRS </a:t>
            </a:r>
            <a:r>
              <a:rPr lang="en-US" dirty="0" smtClean="0"/>
              <a:t>was, </a:t>
            </a:r>
            <a:r>
              <a:rPr lang="en-US" dirty="0"/>
              <a:t>at the </a:t>
            </a:r>
            <a:r>
              <a:rPr lang="en-US" dirty="0" smtClean="0"/>
              <a:t>time, mostly </a:t>
            </a:r>
            <a:r>
              <a:rPr lang="en-US" dirty="0"/>
              <a:t>a list of prescriptions and providers</a:t>
            </a:r>
          </a:p>
          <a:p>
            <a:pPr lvl="2"/>
            <a:r>
              <a:rPr lang="en-US" dirty="0"/>
              <a:t>No clinical decision support</a:t>
            </a:r>
          </a:p>
          <a:p>
            <a:endParaRPr lang="en-US" dirty="0" smtClean="0"/>
          </a:p>
          <a:p>
            <a:r>
              <a:rPr lang="en-US" dirty="0" smtClean="0"/>
              <a:t>Reduce Barriers </a:t>
            </a:r>
          </a:p>
          <a:p>
            <a:pPr lvl="1"/>
            <a:r>
              <a:rPr lang="en-US" dirty="0" smtClean="0"/>
              <a:t>Focus on “Click Count”</a:t>
            </a:r>
          </a:p>
          <a:p>
            <a:pPr lvl="2"/>
            <a:r>
              <a:rPr lang="en-US" dirty="0" smtClean="0"/>
              <a:t>Guiding theory was that if it was more than one or two, it wouldn’t be used</a:t>
            </a:r>
          </a:p>
          <a:p>
            <a:pPr lvl="2"/>
            <a:r>
              <a:rPr lang="en-US" dirty="0" smtClean="0"/>
              <a:t>Not absolutely necessary for workflow</a:t>
            </a:r>
          </a:p>
          <a:p>
            <a:pPr lvl="1"/>
            <a:endParaRPr lang="en-US" dirty="0" smtClean="0"/>
          </a:p>
        </p:txBody>
      </p:sp>
    </p:spTree>
    <p:extLst>
      <p:ext uri="{BB962C8B-B14F-4D97-AF65-F5344CB8AC3E}">
        <p14:creationId xmlns:p14="http://schemas.microsoft.com/office/powerpoint/2010/main" val="4802217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1235"/>
            <a:ext cx="8229600" cy="1143000"/>
          </a:xfrm>
        </p:spPr>
        <p:txBody>
          <a:bodyPr/>
          <a:lstStyle/>
          <a:p>
            <a:r>
              <a:rPr lang="en-US" dirty="0" smtClean="0"/>
              <a:t>Example of Report</a:t>
            </a:r>
            <a:endParaRPr lang="en-US" dirty="0"/>
          </a:p>
        </p:txBody>
      </p:sp>
      <p:pic>
        <p:nvPicPr>
          <p:cNvPr id="4" name="Content Placeholder 3"/>
          <p:cNvPicPr>
            <a:picLocks noGrp="1" noChangeAspect="1"/>
          </p:cNvPicPr>
          <p:nvPr>
            <p:ph idx="1"/>
          </p:nvPr>
        </p:nvPicPr>
        <p:blipFill>
          <a:blip r:embed="rId2"/>
          <a:stretch>
            <a:fillRect/>
          </a:stretch>
        </p:blipFill>
        <p:spPr>
          <a:xfrm>
            <a:off x="457200" y="1278542"/>
            <a:ext cx="8229600" cy="4401739"/>
          </a:xfrm>
          <a:prstGeom prst="rect">
            <a:avLst/>
          </a:prstGeom>
        </p:spPr>
      </p:pic>
    </p:spTree>
    <p:extLst>
      <p:ext uri="{BB962C8B-B14F-4D97-AF65-F5344CB8AC3E}">
        <p14:creationId xmlns:p14="http://schemas.microsoft.com/office/powerpoint/2010/main" val="16068343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normAutofit fontScale="85000" lnSpcReduction="10000"/>
          </a:bodyPr>
          <a:lstStyle/>
          <a:p>
            <a:pPr marL="514350" indent="-514350">
              <a:buFont typeface="+mj-lt"/>
              <a:buAutoNum type="arabicPeriod"/>
            </a:pPr>
            <a:r>
              <a:rPr lang="en-US" dirty="0" smtClean="0"/>
              <a:t>Describe </a:t>
            </a:r>
            <a:r>
              <a:rPr lang="en-US" dirty="0"/>
              <a:t>current practices in interstate sharing of PDMP data.</a:t>
            </a:r>
          </a:p>
          <a:p>
            <a:pPr marL="514350" indent="-514350">
              <a:buFont typeface="+mj-lt"/>
              <a:buAutoNum type="arabicPeriod"/>
            </a:pPr>
            <a:r>
              <a:rPr lang="en-US" dirty="0" smtClean="0"/>
              <a:t>Investigate </a:t>
            </a:r>
            <a:r>
              <a:rPr lang="en-US" dirty="0"/>
              <a:t>strategies states are using to integrate PDMP data with health care records.</a:t>
            </a:r>
          </a:p>
          <a:p>
            <a:pPr marL="514350" indent="-514350">
              <a:buFont typeface="+mj-lt"/>
              <a:buAutoNum type="arabicPeriod"/>
            </a:pPr>
            <a:r>
              <a:rPr lang="en-US" dirty="0" smtClean="0"/>
              <a:t>Outline </a:t>
            </a:r>
            <a:r>
              <a:rPr lang="en-US" dirty="0"/>
              <a:t>the components and results of Washington’s program to provide healthcare organizations with seamless access to PDMP </a:t>
            </a:r>
            <a:r>
              <a:rPr lang="en-US" dirty="0" smtClean="0"/>
              <a:t>data.</a:t>
            </a:r>
            <a:endParaRPr lang="en-US" dirty="0"/>
          </a:p>
          <a:p>
            <a:pPr marL="514350" indent="-514350">
              <a:buFont typeface="+mj-lt"/>
              <a:buAutoNum type="arabicPeriod"/>
            </a:pPr>
            <a:r>
              <a:rPr lang="en-US" dirty="0" smtClean="0"/>
              <a:t>Identify </a:t>
            </a:r>
            <a:r>
              <a:rPr lang="en-US" dirty="0"/>
              <a:t>best practices in integration and interoperability that participants can implement in their states.</a:t>
            </a:r>
          </a:p>
        </p:txBody>
      </p:sp>
    </p:spTree>
    <p:extLst>
      <p:ext uri="{BB962C8B-B14F-4D97-AF65-F5344CB8AC3E}">
        <p14:creationId xmlns:p14="http://schemas.microsoft.com/office/powerpoint/2010/main" val="5957334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Report</a:t>
            </a:r>
            <a:endParaRPr lang="en-US" dirty="0"/>
          </a:p>
        </p:txBody>
      </p:sp>
      <p:pic>
        <p:nvPicPr>
          <p:cNvPr id="4" name="Content Placeholder 3"/>
          <p:cNvPicPr>
            <a:picLocks noGrp="1" noChangeAspect="1"/>
          </p:cNvPicPr>
          <p:nvPr>
            <p:ph idx="1"/>
          </p:nvPr>
        </p:nvPicPr>
        <p:blipFill>
          <a:blip r:embed="rId2"/>
          <a:stretch>
            <a:fillRect/>
          </a:stretch>
        </p:blipFill>
        <p:spPr>
          <a:xfrm>
            <a:off x="305865" y="1417639"/>
            <a:ext cx="8532269" cy="4196872"/>
          </a:xfrm>
          <a:prstGeom prst="rect">
            <a:avLst/>
          </a:prstGeom>
        </p:spPr>
      </p:pic>
    </p:spTree>
    <p:extLst>
      <p:ext uri="{BB962C8B-B14F-4D97-AF65-F5344CB8AC3E}">
        <p14:creationId xmlns:p14="http://schemas.microsoft.com/office/powerpoint/2010/main" val="19198416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Summary Data </a:t>
            </a:r>
            <a:br>
              <a:rPr lang="en-US" dirty="0"/>
            </a:br>
            <a:r>
              <a:rPr lang="en-US" dirty="0"/>
              <a:t>from May 5, 2014 to October 5, 2014</a:t>
            </a:r>
          </a:p>
        </p:txBody>
      </p:sp>
      <p:sp>
        <p:nvSpPr>
          <p:cNvPr id="4" name="Content Placeholder 2"/>
          <p:cNvSpPr>
            <a:spLocks noGrp="1"/>
          </p:cNvSpPr>
          <p:nvPr>
            <p:ph idx="1"/>
          </p:nvPr>
        </p:nvSpPr>
        <p:spPr>
          <a:solidFill>
            <a:schemeClr val="bg1"/>
          </a:solidFill>
        </p:spPr>
        <p:txBody>
          <a:bodyPr>
            <a:normAutofit fontScale="85000" lnSpcReduction="20000"/>
          </a:bodyPr>
          <a:lstStyle/>
          <a:p>
            <a:r>
              <a:rPr lang="en-US" sz="3500" dirty="0" smtClean="0"/>
              <a:t>12,806 patients scored</a:t>
            </a:r>
          </a:p>
          <a:p>
            <a:r>
              <a:rPr lang="en-US" sz="3500" dirty="0" smtClean="0"/>
              <a:t>9,594 unique patients scored</a:t>
            </a:r>
          </a:p>
          <a:p>
            <a:r>
              <a:rPr lang="en-US" sz="3500" dirty="0"/>
              <a:t>1,580 logins to </a:t>
            </a:r>
            <a:r>
              <a:rPr lang="en-US" sz="3500" dirty="0" err="1"/>
              <a:t>NARxCHECK</a:t>
            </a:r>
            <a:r>
              <a:rPr lang="en-US" sz="3500" dirty="0"/>
              <a:t> </a:t>
            </a:r>
            <a:r>
              <a:rPr lang="en-US" sz="3500" dirty="0" smtClean="0"/>
              <a:t>system</a:t>
            </a:r>
          </a:p>
          <a:p>
            <a:r>
              <a:rPr lang="en-US" sz="3500" dirty="0" smtClean="0"/>
              <a:t>1,166 </a:t>
            </a:r>
            <a:r>
              <a:rPr lang="en-US" sz="3500" dirty="0" err="1" smtClean="0"/>
              <a:t>NARxCHECK</a:t>
            </a:r>
            <a:r>
              <a:rPr lang="en-US" sz="3500" dirty="0" smtClean="0"/>
              <a:t> reports requested by end users </a:t>
            </a:r>
          </a:p>
          <a:p>
            <a:r>
              <a:rPr lang="en-US" sz="3500" dirty="0" smtClean="0"/>
              <a:t>150 resubmitted reports</a:t>
            </a:r>
          </a:p>
          <a:p>
            <a:r>
              <a:rPr lang="en-US" sz="3500" dirty="0" smtClean="0"/>
              <a:t>748 unique patients had </a:t>
            </a:r>
            <a:r>
              <a:rPr lang="en-US" sz="3500" dirty="0" err="1" smtClean="0"/>
              <a:t>NARxCHECK</a:t>
            </a:r>
            <a:r>
              <a:rPr lang="en-US" sz="3500" dirty="0" smtClean="0"/>
              <a:t> report requested by end user</a:t>
            </a:r>
          </a:p>
          <a:p>
            <a:r>
              <a:rPr lang="en-US" sz="3500" dirty="0" smtClean="0"/>
              <a:t>65 unique end users selected the </a:t>
            </a:r>
            <a:r>
              <a:rPr lang="en-US" sz="3500" dirty="0" err="1" smtClean="0"/>
              <a:t>NARxCHECK</a:t>
            </a:r>
            <a:r>
              <a:rPr lang="en-US" sz="3500" dirty="0" smtClean="0"/>
              <a:t> report </a:t>
            </a:r>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2666757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Prescribers</a:t>
            </a:r>
            <a:endParaRPr lang="en-US" dirty="0"/>
          </a:p>
        </p:txBody>
      </p:sp>
      <p:pic>
        <p:nvPicPr>
          <p:cNvPr id="4" name="Content Placeholder 3"/>
          <p:cNvPicPr>
            <a:picLocks noGrp="1" noChangeAspect="1"/>
          </p:cNvPicPr>
          <p:nvPr>
            <p:ph idx="1"/>
          </p:nvPr>
        </p:nvPicPr>
        <p:blipFill>
          <a:blip r:embed="rId2"/>
          <a:stretch>
            <a:fillRect/>
          </a:stretch>
        </p:blipFill>
        <p:spPr>
          <a:xfrm>
            <a:off x="1277475" y="1577947"/>
            <a:ext cx="6589049" cy="4175982"/>
          </a:xfrm>
          <a:prstGeom prst="rect">
            <a:avLst/>
          </a:prstGeom>
        </p:spPr>
      </p:pic>
    </p:spTree>
    <p:extLst>
      <p:ext uri="{BB962C8B-B14F-4D97-AF65-F5344CB8AC3E}">
        <p14:creationId xmlns:p14="http://schemas.microsoft.com/office/powerpoint/2010/main" val="14550175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Outcomes</a:t>
            </a:r>
            <a:endParaRPr lang="en-US" dirty="0"/>
          </a:p>
        </p:txBody>
      </p:sp>
      <p:sp>
        <p:nvSpPr>
          <p:cNvPr id="3" name="Content Placeholder 2"/>
          <p:cNvSpPr>
            <a:spLocks noGrp="1"/>
          </p:cNvSpPr>
          <p:nvPr>
            <p:ph idx="1"/>
          </p:nvPr>
        </p:nvSpPr>
        <p:spPr>
          <a:xfrm>
            <a:off x="457200" y="1060269"/>
            <a:ext cx="8229600" cy="4525963"/>
          </a:xfrm>
        </p:spPr>
        <p:txBody>
          <a:bodyPr/>
          <a:lstStyle/>
          <a:p>
            <a:r>
              <a:rPr lang="en-US" sz="2200" dirty="0"/>
              <a:t>Initial analysis shows:</a:t>
            </a:r>
          </a:p>
          <a:p>
            <a:pPr lvl="1"/>
            <a:r>
              <a:rPr lang="en-US" sz="2200" dirty="0"/>
              <a:t>Clinician access increased over 150%</a:t>
            </a:r>
          </a:p>
          <a:p>
            <a:pPr lvl="1"/>
            <a:r>
              <a:rPr lang="en-US" sz="2200" dirty="0"/>
              <a:t>For all patients visits, the rate of PDMP utilization increased over 200%</a:t>
            </a:r>
          </a:p>
          <a:p>
            <a:pPr lvl="1"/>
            <a:r>
              <a:rPr lang="en-US" sz="2200" dirty="0"/>
              <a:t>Clinician utilization increased ~ 3 fold on average per month</a:t>
            </a:r>
          </a:p>
          <a:p>
            <a:pPr lvl="1"/>
            <a:r>
              <a:rPr lang="en-US" sz="2200" dirty="0" smtClean="0"/>
              <a:t>Decrease in patients with a score &gt; 500 = 42.3%</a:t>
            </a:r>
          </a:p>
          <a:p>
            <a:pPr lvl="1"/>
            <a:endParaRPr lang="en-US" dirty="0" smtClean="0"/>
          </a:p>
          <a:p>
            <a:endParaRPr lang="en-US" dirty="0"/>
          </a:p>
        </p:txBody>
      </p:sp>
      <p:pic>
        <p:nvPicPr>
          <p:cNvPr id="4" name="Picture 3"/>
          <p:cNvPicPr>
            <a:picLocks noChangeAspect="1"/>
          </p:cNvPicPr>
          <p:nvPr/>
        </p:nvPicPr>
        <p:blipFill>
          <a:blip r:embed="rId2"/>
          <a:stretch>
            <a:fillRect/>
          </a:stretch>
        </p:blipFill>
        <p:spPr>
          <a:xfrm>
            <a:off x="855213" y="3627493"/>
            <a:ext cx="6883184" cy="2731343"/>
          </a:xfrm>
          <a:prstGeom prst="rect">
            <a:avLst/>
          </a:prstGeom>
          <a:ln w="12700">
            <a:solidFill>
              <a:schemeClr val="tx2"/>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966576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57759" y="387926"/>
            <a:ext cx="7628482" cy="5236038"/>
          </a:xfrm>
          <a:prstGeom prst="rect">
            <a:avLst/>
          </a:prstGeom>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6720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a:t>
            </a:r>
            <a:endParaRPr lang="en-US" dirty="0"/>
          </a:p>
        </p:txBody>
      </p:sp>
      <p:sp>
        <p:nvSpPr>
          <p:cNvPr id="3" name="Content Placeholder 2"/>
          <p:cNvSpPr>
            <a:spLocks noGrp="1"/>
          </p:cNvSpPr>
          <p:nvPr>
            <p:ph idx="1"/>
          </p:nvPr>
        </p:nvSpPr>
        <p:spPr/>
        <p:txBody>
          <a:bodyPr>
            <a:normAutofit lnSpcReduction="10000"/>
          </a:bodyPr>
          <a:lstStyle/>
          <a:p>
            <a:r>
              <a:rPr lang="en-US" dirty="0" smtClean="0"/>
              <a:t>Substantially increased utilization – no matter how you define it</a:t>
            </a:r>
          </a:p>
          <a:p>
            <a:endParaRPr lang="en-US" dirty="0"/>
          </a:p>
          <a:p>
            <a:r>
              <a:rPr lang="en-US" dirty="0" smtClean="0"/>
              <a:t>Significant decrease in high utilizer scores</a:t>
            </a:r>
          </a:p>
          <a:p>
            <a:endParaRPr lang="en-US" dirty="0"/>
          </a:p>
          <a:p>
            <a:r>
              <a:rPr lang="en-US" dirty="0" smtClean="0"/>
              <a:t>Evaluation underway to determine decreased prescriptions for controlled substances</a:t>
            </a:r>
          </a:p>
          <a:p>
            <a:pPr lvl="1"/>
            <a:r>
              <a:rPr lang="en-US" dirty="0" smtClean="0"/>
              <a:t>Preliminary data looks promising</a:t>
            </a:r>
            <a:endParaRPr lang="en-US" dirty="0"/>
          </a:p>
        </p:txBody>
      </p:sp>
    </p:spTree>
    <p:extLst>
      <p:ext uri="{BB962C8B-B14F-4D97-AF65-F5344CB8AC3E}">
        <p14:creationId xmlns:p14="http://schemas.microsoft.com/office/powerpoint/2010/main" val="28258437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State</a:t>
            </a:r>
            <a:endParaRPr lang="en-US" dirty="0"/>
          </a:p>
        </p:txBody>
      </p:sp>
      <p:sp>
        <p:nvSpPr>
          <p:cNvPr id="3" name="Content Placeholder 2"/>
          <p:cNvSpPr>
            <a:spLocks noGrp="1"/>
          </p:cNvSpPr>
          <p:nvPr>
            <p:ph idx="1"/>
          </p:nvPr>
        </p:nvSpPr>
        <p:spPr/>
        <p:txBody>
          <a:bodyPr>
            <a:normAutofit lnSpcReduction="10000"/>
          </a:bodyPr>
          <a:lstStyle/>
          <a:p>
            <a:r>
              <a:rPr lang="en-US" dirty="0" smtClean="0"/>
              <a:t>On site controlled substance administration record integration</a:t>
            </a:r>
            <a:endParaRPr lang="en-US" dirty="0"/>
          </a:p>
          <a:p>
            <a:r>
              <a:rPr lang="en-US" dirty="0" smtClean="0"/>
              <a:t>Mandatory use for every prescriber, every time</a:t>
            </a:r>
          </a:p>
          <a:p>
            <a:pPr lvl="1"/>
            <a:r>
              <a:rPr lang="en-US" smtClean="0"/>
              <a:t>Seamless </a:t>
            </a:r>
            <a:r>
              <a:rPr lang="en-US" dirty="0" smtClean="0"/>
              <a:t>EMR integration</a:t>
            </a:r>
          </a:p>
          <a:p>
            <a:pPr lvl="1"/>
            <a:r>
              <a:rPr lang="en-US" dirty="0" smtClean="0"/>
              <a:t>Auto-generated score/report/flag when attempting to e-prescribe controlled substances</a:t>
            </a:r>
          </a:p>
          <a:p>
            <a:pPr lvl="2"/>
            <a:r>
              <a:rPr lang="en-US" dirty="0" smtClean="0"/>
              <a:t>Unsolicited reports</a:t>
            </a:r>
          </a:p>
          <a:p>
            <a:pPr lvl="1"/>
            <a:r>
              <a:rPr lang="en-US" dirty="0" smtClean="0"/>
              <a:t>Utilization as a clinical support tool</a:t>
            </a:r>
          </a:p>
        </p:txBody>
      </p:sp>
    </p:spTree>
    <p:extLst>
      <p:ext uri="{BB962C8B-B14F-4D97-AF65-F5344CB8AC3E}">
        <p14:creationId xmlns:p14="http://schemas.microsoft.com/office/powerpoint/2010/main" val="15826485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p:txBody>
          <a:bodyPr>
            <a:normAutofit/>
          </a:bodyPr>
          <a:lstStyle/>
          <a:p>
            <a:r>
              <a:rPr lang="en-US" sz="2800" dirty="0"/>
              <a:t>Shawn A. Ryan, MD, MBA</a:t>
            </a:r>
          </a:p>
          <a:p>
            <a:pPr lvl="1"/>
            <a:r>
              <a:rPr lang="en-US" sz="2400" dirty="0"/>
              <a:t>Assistant Professor, Dept. of Emergency Medicine, University of Cincinnati</a:t>
            </a:r>
          </a:p>
          <a:p>
            <a:pPr lvl="1"/>
            <a:r>
              <a:rPr lang="en-US" sz="2400" dirty="0"/>
              <a:t>Chair of Quality &amp; Patient Safety, Jewish Hospital-Mercy Health Partners</a:t>
            </a:r>
          </a:p>
          <a:p>
            <a:pPr lvl="1"/>
            <a:r>
              <a:rPr lang="en-US" sz="2400" dirty="0" smtClean="0"/>
              <a:t>e-mail: shawn.ryan@uc.edu</a:t>
            </a:r>
          </a:p>
          <a:p>
            <a:r>
              <a:rPr lang="en-US" sz="2800" dirty="0" smtClean="0"/>
              <a:t>Danna Droz, JD, RPh</a:t>
            </a:r>
          </a:p>
          <a:p>
            <a:pPr lvl="1"/>
            <a:r>
              <a:rPr lang="en-US" sz="2400" dirty="0" smtClean="0"/>
              <a:t>PMP Liaison, National Association of Boards of Pharmacy.</a:t>
            </a:r>
          </a:p>
          <a:p>
            <a:pPr lvl="1"/>
            <a:r>
              <a:rPr lang="en-US" sz="2400" dirty="0"/>
              <a:t>e-mail: </a:t>
            </a:r>
            <a:r>
              <a:rPr lang="en-US" sz="2400" dirty="0" err="1" smtClean="0"/>
              <a:t>ddroz@nabpnet</a:t>
            </a:r>
            <a:r>
              <a:rPr lang="en-US" sz="2400" dirty="0" smtClean="0"/>
              <a:t> </a:t>
            </a:r>
            <a:endParaRPr lang="en-US" sz="2400" dirty="0"/>
          </a:p>
        </p:txBody>
      </p:sp>
    </p:spTree>
    <p:extLst>
      <p:ext uri="{BB962C8B-B14F-4D97-AF65-F5344CB8AC3E}">
        <p14:creationId xmlns:p14="http://schemas.microsoft.com/office/powerpoint/2010/main" val="166811975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Improving Utilization of PDMPs</a:t>
            </a:r>
            <a:endParaRPr lang="en-US" dirty="0"/>
          </a:p>
        </p:txBody>
      </p:sp>
      <p:sp>
        <p:nvSpPr>
          <p:cNvPr id="3" name="Subtitle 2"/>
          <p:cNvSpPr>
            <a:spLocks noGrp="1"/>
          </p:cNvSpPr>
          <p:nvPr>
            <p:ph type="subTitle" idx="1"/>
          </p:nvPr>
        </p:nvSpPr>
        <p:spPr/>
        <p:txBody>
          <a:bodyPr/>
          <a:lstStyle/>
          <a:p>
            <a:r>
              <a:rPr lang="en-US" dirty="0" smtClean="0"/>
              <a:t>National Rx Drug Abuse Summit</a:t>
            </a:r>
          </a:p>
          <a:p>
            <a:r>
              <a:rPr lang="en-US" dirty="0" smtClean="0"/>
              <a:t>April 7, 2015</a:t>
            </a:r>
            <a:endParaRPr lang="en-US" dirty="0"/>
          </a:p>
        </p:txBody>
      </p:sp>
    </p:spTree>
    <p:extLst>
      <p:ext uri="{BB962C8B-B14F-4D97-AF65-F5344CB8AC3E}">
        <p14:creationId xmlns:p14="http://schemas.microsoft.com/office/powerpoint/2010/main" val="23315937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 Statement</a:t>
            </a:r>
            <a:endParaRPr lang="en-US" dirty="0"/>
          </a:p>
        </p:txBody>
      </p:sp>
      <p:sp>
        <p:nvSpPr>
          <p:cNvPr id="3" name="Content Placeholder 2"/>
          <p:cNvSpPr>
            <a:spLocks noGrp="1"/>
          </p:cNvSpPr>
          <p:nvPr>
            <p:ph idx="1"/>
          </p:nvPr>
        </p:nvSpPr>
        <p:spPr/>
        <p:txBody>
          <a:bodyPr/>
          <a:lstStyle/>
          <a:p>
            <a:r>
              <a:rPr lang="en-US" dirty="0" smtClean="0"/>
              <a:t>Chris Baumgartner</a:t>
            </a:r>
            <a:r>
              <a:rPr lang="en-US" smtClean="0"/>
              <a:t>, BS</a:t>
            </a:r>
            <a:r>
              <a:rPr lang="en-US" dirty="0" smtClean="0"/>
              <a:t>, </a:t>
            </a:r>
            <a:r>
              <a:rPr lang="en-US" dirty="0"/>
              <a:t>has disclosed no relevant, real or apparent personal or professional financial relationships with proprietary entities that produce health care goods and </a:t>
            </a:r>
            <a:r>
              <a:rPr lang="en-US" dirty="0" smtClean="0"/>
              <a:t>services.</a:t>
            </a:r>
            <a:endParaRPr lang="en-US" dirty="0"/>
          </a:p>
        </p:txBody>
      </p:sp>
    </p:spTree>
    <p:extLst>
      <p:ext uri="{BB962C8B-B14F-4D97-AF65-F5344CB8AC3E}">
        <p14:creationId xmlns:p14="http://schemas.microsoft.com/office/powerpoint/2010/main" val="3364406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2087" y="1474817"/>
            <a:ext cx="7772400" cy="1470025"/>
          </a:xfrm>
        </p:spPr>
        <p:txBody>
          <a:bodyPr>
            <a:normAutofit/>
          </a:bodyPr>
          <a:lstStyle/>
          <a:p>
            <a:pPr algn="l"/>
            <a:r>
              <a:rPr lang="en-US" sz="3600" b="1" dirty="0" smtClean="0"/>
              <a:t>Improving Utilization of </a:t>
            </a:r>
            <a:br>
              <a:rPr lang="en-US" sz="3600" b="1" dirty="0" smtClean="0"/>
            </a:br>
            <a:r>
              <a:rPr lang="en-US" sz="3600" b="1" dirty="0" smtClean="0"/>
              <a:t>Prescription Monitoring Programs</a:t>
            </a:r>
            <a:endParaRPr lang="en-US" sz="3600" b="1" dirty="0"/>
          </a:p>
        </p:txBody>
      </p:sp>
      <p:sp>
        <p:nvSpPr>
          <p:cNvPr id="3" name="Subtitle 2"/>
          <p:cNvSpPr>
            <a:spLocks noGrp="1"/>
          </p:cNvSpPr>
          <p:nvPr>
            <p:ph type="subTitle" idx="1"/>
          </p:nvPr>
        </p:nvSpPr>
        <p:spPr>
          <a:xfrm>
            <a:off x="721217" y="3493698"/>
            <a:ext cx="6400800" cy="2381120"/>
          </a:xfrm>
        </p:spPr>
        <p:txBody>
          <a:bodyPr>
            <a:normAutofit fontScale="47500" lnSpcReduction="20000"/>
          </a:bodyPr>
          <a:lstStyle/>
          <a:p>
            <a:pPr algn="l"/>
            <a:r>
              <a:rPr lang="en-US" dirty="0" smtClean="0">
                <a:solidFill>
                  <a:schemeClr val="tx1"/>
                </a:solidFill>
              </a:rPr>
              <a:t>Joseph L. Adams, RPh</a:t>
            </a:r>
          </a:p>
          <a:p>
            <a:pPr algn="l"/>
            <a:r>
              <a:rPr lang="en-US" dirty="0" smtClean="0">
                <a:solidFill>
                  <a:schemeClr val="tx1"/>
                </a:solidFill>
              </a:rPr>
              <a:t>President, National Association of Boards of Pharmacy</a:t>
            </a:r>
          </a:p>
          <a:p>
            <a:pPr algn="l"/>
            <a:endParaRPr lang="en-US" dirty="0" smtClean="0">
              <a:solidFill>
                <a:schemeClr val="tx1"/>
              </a:solidFill>
            </a:endParaRPr>
          </a:p>
          <a:p>
            <a:pPr algn="l"/>
            <a:r>
              <a:rPr lang="en-US" dirty="0" smtClean="0">
                <a:solidFill>
                  <a:schemeClr val="tx1"/>
                </a:solidFill>
              </a:rPr>
              <a:t>Danna Droz, JD, RPh</a:t>
            </a:r>
          </a:p>
          <a:p>
            <a:pPr algn="l"/>
            <a:r>
              <a:rPr lang="en-US" dirty="0" smtClean="0">
                <a:solidFill>
                  <a:schemeClr val="tx1"/>
                </a:solidFill>
              </a:rPr>
              <a:t>Prescription Monitoring Program Liaison</a:t>
            </a:r>
          </a:p>
          <a:p>
            <a:pPr algn="l"/>
            <a:r>
              <a:rPr lang="en-US" dirty="0" smtClean="0">
                <a:solidFill>
                  <a:schemeClr val="tx1"/>
                </a:solidFill>
              </a:rPr>
              <a:t>National Association of Boards of Pharmacy</a:t>
            </a:r>
          </a:p>
          <a:p>
            <a:pPr algn="l"/>
            <a:endParaRPr lang="en-US" dirty="0" smtClean="0">
              <a:solidFill>
                <a:schemeClr val="tx1"/>
              </a:solidFill>
            </a:endParaRPr>
          </a:p>
          <a:p>
            <a:pPr algn="l"/>
            <a:r>
              <a:rPr lang="en-US" dirty="0" smtClean="0">
                <a:solidFill>
                  <a:schemeClr val="tx1"/>
                </a:solidFill>
              </a:rPr>
              <a:t>Dr Shawn Ryan, MD, MBA</a:t>
            </a:r>
          </a:p>
          <a:p>
            <a:pPr algn="l"/>
            <a:r>
              <a:rPr lang="en-US" dirty="0" smtClean="0">
                <a:solidFill>
                  <a:schemeClr val="tx1"/>
                </a:solidFill>
              </a:rPr>
              <a:t>Assistant Professor, Department of Emergency Medicine</a:t>
            </a:r>
          </a:p>
          <a:p>
            <a:pPr algn="l"/>
            <a:r>
              <a:rPr lang="en-US" dirty="0" smtClean="0">
                <a:solidFill>
                  <a:schemeClr val="tx1"/>
                </a:solidFill>
              </a:rPr>
              <a:t>University of Cincinnati</a:t>
            </a:r>
            <a:endParaRPr lang="en-US" dirty="0">
              <a:solidFill>
                <a:schemeClr val="tx1"/>
              </a:solidFill>
            </a:endParaRPr>
          </a:p>
        </p:txBody>
      </p:sp>
    </p:spTree>
    <p:extLst>
      <p:ext uri="{BB962C8B-B14F-4D97-AF65-F5344CB8AC3E}">
        <p14:creationId xmlns:p14="http://schemas.microsoft.com/office/powerpoint/2010/main" val="23315937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smtClean="0"/>
              <a:t>Describe </a:t>
            </a:r>
            <a:r>
              <a:rPr lang="en-US" dirty="0"/>
              <a:t>current practices in interstate sharing of PDMP </a:t>
            </a:r>
            <a:r>
              <a:rPr lang="en-US" dirty="0" smtClean="0"/>
              <a:t>data.</a:t>
            </a:r>
          </a:p>
          <a:p>
            <a:pPr marL="514350" indent="-514350">
              <a:buFont typeface="+mj-lt"/>
              <a:buAutoNum type="arabicPeriod"/>
            </a:pPr>
            <a:r>
              <a:rPr lang="en-US" dirty="0" smtClean="0"/>
              <a:t>Investigate </a:t>
            </a:r>
            <a:r>
              <a:rPr lang="en-US" dirty="0"/>
              <a:t>strategies states are using to integrate PDMP data with health care </a:t>
            </a:r>
            <a:r>
              <a:rPr lang="en-US" dirty="0" smtClean="0"/>
              <a:t>records.</a:t>
            </a:r>
          </a:p>
          <a:p>
            <a:pPr marL="514350" indent="-514350">
              <a:buFont typeface="+mj-lt"/>
              <a:buAutoNum type="arabicPeriod"/>
            </a:pPr>
            <a:r>
              <a:rPr lang="en-US" dirty="0" smtClean="0"/>
              <a:t>Outline </a:t>
            </a:r>
            <a:r>
              <a:rPr lang="en-US" dirty="0"/>
              <a:t>the components and results of Washington’s program to provide healthcare organizations with seamless access to PDMP </a:t>
            </a:r>
            <a:r>
              <a:rPr lang="en-US" dirty="0" smtClean="0"/>
              <a:t>data</a:t>
            </a:r>
          </a:p>
          <a:p>
            <a:pPr marL="514350" indent="-514350">
              <a:buFont typeface="+mj-lt"/>
              <a:buAutoNum type="arabicPeriod"/>
            </a:pPr>
            <a:r>
              <a:rPr lang="en-US" dirty="0" smtClean="0"/>
              <a:t>Identify </a:t>
            </a:r>
            <a:r>
              <a:rPr lang="en-US" dirty="0"/>
              <a:t>best practices in integration and interoperability that participants can implement in their states.</a:t>
            </a:r>
          </a:p>
        </p:txBody>
      </p:sp>
    </p:spTree>
    <p:extLst>
      <p:ext uri="{BB962C8B-B14F-4D97-AF65-F5344CB8AC3E}">
        <p14:creationId xmlns:p14="http://schemas.microsoft.com/office/powerpoint/2010/main" val="26886438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1" cy="762000"/>
          </a:xfrm>
        </p:spPr>
        <p:txBody>
          <a:bodyPr>
            <a:normAutofit/>
          </a:bodyPr>
          <a:lstStyle/>
          <a:p>
            <a:pPr algn="ctr"/>
            <a:r>
              <a:rPr lang="en-US" dirty="0" smtClean="0"/>
              <a:t>Brief Overview of the WA HIE</a:t>
            </a:r>
            <a:endParaRPr lang="en-US" dirty="0"/>
          </a:p>
        </p:txBody>
      </p:sp>
      <p:sp>
        <p:nvSpPr>
          <p:cNvPr id="3" name="Content Placeholder 2"/>
          <p:cNvSpPr>
            <a:spLocks noGrp="1"/>
          </p:cNvSpPr>
          <p:nvPr>
            <p:ph idx="1"/>
          </p:nvPr>
        </p:nvSpPr>
        <p:spPr>
          <a:xfrm>
            <a:off x="588232" y="1524000"/>
            <a:ext cx="8003822" cy="4724400"/>
          </a:xfrm>
        </p:spPr>
        <p:txBody>
          <a:bodyPr>
            <a:normAutofit fontScale="92500"/>
          </a:bodyPr>
          <a:lstStyle/>
          <a:p>
            <a:pPr>
              <a:spcBef>
                <a:spcPts val="600"/>
              </a:spcBef>
              <a:spcAft>
                <a:spcPts val="600"/>
              </a:spcAft>
            </a:pPr>
            <a:r>
              <a:rPr lang="en-US" sz="2400" dirty="0" smtClean="0"/>
              <a:t>Washington State HITech grant dollars were used to fund a statewide health information exchange</a:t>
            </a:r>
            <a:r>
              <a:rPr lang="en-US" sz="2800" dirty="0" smtClean="0"/>
              <a:t>.</a:t>
            </a:r>
          </a:p>
          <a:p>
            <a:pPr lvl="1">
              <a:spcBef>
                <a:spcPts val="600"/>
              </a:spcBef>
              <a:spcAft>
                <a:spcPts val="600"/>
              </a:spcAft>
            </a:pPr>
            <a:r>
              <a:rPr lang="en-US" sz="2200" dirty="0" smtClean="0"/>
              <a:t>OneHealthPort managed the vendor selection process and designed the HIE model based on community/constituent input </a:t>
            </a:r>
          </a:p>
          <a:p>
            <a:pPr lvl="1">
              <a:spcBef>
                <a:spcPts val="600"/>
              </a:spcBef>
              <a:spcAft>
                <a:spcPts val="600"/>
              </a:spcAft>
            </a:pPr>
            <a:r>
              <a:rPr lang="en-US" sz="2200" dirty="0" smtClean="0"/>
              <a:t>OHP HIE is an “exchange” model – no central repository</a:t>
            </a:r>
          </a:p>
          <a:p>
            <a:pPr lvl="1">
              <a:spcBef>
                <a:spcPts val="600"/>
              </a:spcBef>
              <a:spcAft>
                <a:spcPts val="600"/>
              </a:spcAft>
            </a:pPr>
            <a:r>
              <a:rPr lang="en-US" sz="2200" dirty="0" smtClean="0"/>
              <a:t>OHP HIE can leverage many large existing repositories (EPIC, other EHRs, state agency systems, etc.)</a:t>
            </a:r>
          </a:p>
          <a:p>
            <a:pPr lvl="1">
              <a:spcBef>
                <a:spcPts val="600"/>
              </a:spcBef>
              <a:spcAft>
                <a:spcPts val="600"/>
              </a:spcAft>
            </a:pPr>
            <a:r>
              <a:rPr lang="en-US" sz="2200" dirty="0" smtClean="0"/>
              <a:t>OHP HIE provides secure, trusted trading options</a:t>
            </a:r>
          </a:p>
          <a:p>
            <a:pPr lvl="2">
              <a:spcBef>
                <a:spcPts val="600"/>
              </a:spcBef>
              <a:spcAft>
                <a:spcPts val="600"/>
              </a:spcAft>
            </a:pPr>
            <a:r>
              <a:rPr lang="en-US" sz="2000" dirty="0" smtClean="0"/>
              <a:t>Hosted central web services</a:t>
            </a:r>
          </a:p>
          <a:p>
            <a:pPr lvl="2">
              <a:spcBef>
                <a:spcPts val="600"/>
              </a:spcBef>
              <a:spcAft>
                <a:spcPts val="600"/>
              </a:spcAft>
            </a:pPr>
            <a:r>
              <a:rPr lang="en-US" sz="2000" dirty="0" smtClean="0"/>
              <a:t>Central meeting point for secure connections</a:t>
            </a:r>
          </a:p>
          <a:p>
            <a:pPr lvl="2">
              <a:spcBef>
                <a:spcPts val="600"/>
              </a:spcBef>
              <a:spcAft>
                <a:spcPts val="600"/>
              </a:spcAft>
            </a:pPr>
            <a:r>
              <a:rPr lang="en-US" sz="2000" dirty="0" smtClean="0"/>
              <a:t>Leveraging and promoting data standards</a:t>
            </a:r>
          </a:p>
          <a:p>
            <a:pPr lvl="2"/>
            <a:endParaRPr lang="en-US" sz="2800" dirty="0"/>
          </a:p>
        </p:txBody>
      </p:sp>
    </p:spTree>
    <p:extLst>
      <p:ext uri="{BB962C8B-B14F-4D97-AF65-F5344CB8AC3E}">
        <p14:creationId xmlns:p14="http://schemas.microsoft.com/office/powerpoint/2010/main" val="56676417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62000"/>
            <a:ext cx="9144000" cy="762000"/>
          </a:xfrm>
        </p:spPr>
        <p:txBody>
          <a:bodyPr vert="horz" lIns="0" rIns="0" bIns="0" anchor="b">
            <a:normAutofit/>
          </a:bodyPr>
          <a:lstStyle/>
          <a:p>
            <a:pPr algn="ctr"/>
            <a:r>
              <a:rPr lang="en-US" dirty="0"/>
              <a:t>Key Issues to Address</a:t>
            </a:r>
          </a:p>
        </p:txBody>
      </p:sp>
      <p:sp>
        <p:nvSpPr>
          <p:cNvPr id="3" name="Content Placeholder 2"/>
          <p:cNvSpPr>
            <a:spLocks noGrp="1"/>
          </p:cNvSpPr>
          <p:nvPr>
            <p:ph idx="1"/>
          </p:nvPr>
        </p:nvSpPr>
        <p:spPr>
          <a:xfrm>
            <a:off x="646289" y="1700349"/>
            <a:ext cx="8003822" cy="4624251"/>
          </a:xfrm>
        </p:spPr>
        <p:txBody>
          <a:bodyPr/>
          <a:lstStyle/>
          <a:p>
            <a:pPr>
              <a:spcBef>
                <a:spcPts val="600"/>
              </a:spcBef>
              <a:spcAft>
                <a:spcPts val="600"/>
              </a:spcAft>
            </a:pPr>
            <a:r>
              <a:rPr lang="en-US" sz="2800" dirty="0" smtClean="0"/>
              <a:t>How do we track requests down to the individual user?</a:t>
            </a:r>
          </a:p>
          <a:p>
            <a:pPr>
              <a:spcBef>
                <a:spcPts val="600"/>
              </a:spcBef>
              <a:spcAft>
                <a:spcPts val="600"/>
              </a:spcAft>
            </a:pPr>
            <a:r>
              <a:rPr lang="en-US" sz="2800" dirty="0" smtClean="0"/>
              <a:t>How do you account for the data sharing agreements with trading partners?</a:t>
            </a:r>
          </a:p>
          <a:p>
            <a:pPr>
              <a:spcBef>
                <a:spcPts val="600"/>
              </a:spcBef>
              <a:spcAft>
                <a:spcPts val="600"/>
              </a:spcAft>
            </a:pPr>
            <a:r>
              <a:rPr lang="en-US" sz="2800" dirty="0" smtClean="0"/>
              <a:t>How do you address an ADT request with the need to have the request come from an authorized user?</a:t>
            </a:r>
          </a:p>
          <a:p>
            <a:pPr>
              <a:spcBef>
                <a:spcPts val="600"/>
              </a:spcBef>
              <a:spcAft>
                <a:spcPts val="600"/>
              </a:spcAft>
            </a:pPr>
            <a:r>
              <a:rPr lang="en-US" sz="2800" dirty="0" smtClean="0"/>
              <a:t>What data standard to use?</a:t>
            </a:r>
            <a:endParaRPr lang="en-US" sz="2800" dirty="0"/>
          </a:p>
        </p:txBody>
      </p:sp>
    </p:spTree>
    <p:extLst>
      <p:ext uri="{BB962C8B-B14F-4D97-AF65-F5344CB8AC3E}">
        <p14:creationId xmlns:p14="http://schemas.microsoft.com/office/powerpoint/2010/main" val="6597043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31372"/>
            <a:ext cx="9144000" cy="740228"/>
          </a:xfrm>
        </p:spPr>
        <p:txBody>
          <a:bodyPr vert="horz" lIns="0" rIns="0" bIns="0" anchor="b">
            <a:normAutofit/>
          </a:bodyPr>
          <a:lstStyle/>
          <a:p>
            <a:pPr algn="ctr"/>
            <a:r>
              <a:rPr lang="en-US" dirty="0"/>
              <a:t>Tracking Requests to Each User</a:t>
            </a:r>
          </a:p>
        </p:txBody>
      </p:sp>
      <p:sp>
        <p:nvSpPr>
          <p:cNvPr id="3" name="Content Placeholder 2"/>
          <p:cNvSpPr>
            <a:spLocks noGrp="1"/>
          </p:cNvSpPr>
          <p:nvPr>
            <p:ph idx="1"/>
          </p:nvPr>
        </p:nvSpPr>
        <p:spPr>
          <a:xfrm>
            <a:off x="314252" y="1711842"/>
            <a:ext cx="8522586" cy="3955312"/>
          </a:xfrm>
        </p:spPr>
        <p:txBody>
          <a:bodyPr/>
          <a:lstStyle/>
          <a:p>
            <a:pPr>
              <a:spcBef>
                <a:spcPts val="600"/>
              </a:spcBef>
              <a:spcAft>
                <a:spcPts val="600"/>
              </a:spcAft>
            </a:pPr>
            <a:r>
              <a:rPr lang="en-US" sz="2800" dirty="0" smtClean="0"/>
              <a:t>Access </a:t>
            </a:r>
            <a:r>
              <a:rPr lang="en-US" sz="2800" dirty="0"/>
              <a:t>to </a:t>
            </a:r>
            <a:r>
              <a:rPr lang="en-US" sz="2800" dirty="0" smtClean="0"/>
              <a:t>the PMP </a:t>
            </a:r>
            <a:r>
              <a:rPr lang="en-US" sz="2800" dirty="0"/>
              <a:t>data is provided via the Health Information Exchange (HIE) </a:t>
            </a:r>
            <a:r>
              <a:rPr lang="en-US" sz="2800" dirty="0" smtClean="0"/>
              <a:t>to:</a:t>
            </a:r>
          </a:p>
          <a:p>
            <a:pPr lvl="1">
              <a:spcBef>
                <a:spcPts val="600"/>
              </a:spcBef>
              <a:spcAft>
                <a:spcPts val="600"/>
              </a:spcAft>
            </a:pPr>
            <a:r>
              <a:rPr lang="en-US" sz="2400" dirty="0"/>
              <a:t>L</a:t>
            </a:r>
            <a:r>
              <a:rPr lang="en-US" sz="2400" dirty="0" smtClean="0"/>
              <a:t>icensed </a:t>
            </a:r>
            <a:r>
              <a:rPr lang="en-US" sz="2400" dirty="0"/>
              <a:t>practitioners (valid current </a:t>
            </a:r>
            <a:r>
              <a:rPr lang="en-US" sz="2400" dirty="0" smtClean="0"/>
              <a:t>registration with the online PMP system) </a:t>
            </a:r>
          </a:p>
          <a:p>
            <a:pPr lvl="1">
              <a:spcBef>
                <a:spcPts val="600"/>
              </a:spcBef>
              <a:spcAft>
                <a:spcPts val="600"/>
              </a:spcAft>
            </a:pPr>
            <a:r>
              <a:rPr lang="en-US" sz="2400" dirty="0" smtClean="0"/>
              <a:t>Making </a:t>
            </a:r>
            <a:r>
              <a:rPr lang="en-US" sz="2400" dirty="0"/>
              <a:t>a secure query from a health information system connected to the </a:t>
            </a:r>
            <a:r>
              <a:rPr lang="en-US" sz="2400" dirty="0" smtClean="0"/>
              <a:t>HIE</a:t>
            </a:r>
          </a:p>
          <a:p>
            <a:pPr lvl="1">
              <a:spcBef>
                <a:spcPts val="600"/>
              </a:spcBef>
              <a:spcAft>
                <a:spcPts val="600"/>
              </a:spcAft>
            </a:pPr>
            <a:r>
              <a:rPr lang="en-US" sz="2400" dirty="0" smtClean="0"/>
              <a:t>The user’s PMP username is passed as part of the query so any HIE request is then accounted for in the user’s audit log</a:t>
            </a:r>
            <a:endParaRPr lang="en-US" sz="2400" dirty="0"/>
          </a:p>
          <a:p>
            <a:pPr marL="0" indent="0">
              <a:buNone/>
            </a:pPr>
            <a:endParaRPr lang="en-US" sz="2000" dirty="0"/>
          </a:p>
        </p:txBody>
      </p:sp>
      <p:pic>
        <p:nvPicPr>
          <p:cNvPr id="2050" name="Picture 2" descr="C:\Users\cjb2303\AppData\Local\Microsoft\Windows\Temporary Internet Files\Content.IE5\TI1HQSO6\MC90044038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1203" y="5628604"/>
            <a:ext cx="1092797" cy="1229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539883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62000"/>
            <a:ext cx="9144000" cy="762000"/>
          </a:xfrm>
        </p:spPr>
        <p:txBody>
          <a:bodyPr vert="horz" lIns="0" rIns="0" bIns="0" anchor="b">
            <a:normAutofit/>
          </a:bodyPr>
          <a:lstStyle/>
          <a:p>
            <a:pPr algn="ctr"/>
            <a:r>
              <a:rPr lang="en-US" dirty="0"/>
              <a:t>Data Sharing Agreements</a:t>
            </a:r>
          </a:p>
        </p:txBody>
      </p:sp>
      <p:sp>
        <p:nvSpPr>
          <p:cNvPr id="3" name="Content Placeholder 2"/>
          <p:cNvSpPr>
            <a:spLocks noGrp="1"/>
          </p:cNvSpPr>
          <p:nvPr>
            <p:ph idx="1"/>
          </p:nvPr>
        </p:nvSpPr>
        <p:spPr>
          <a:xfrm>
            <a:off x="425302" y="1743741"/>
            <a:ext cx="8224809" cy="4136360"/>
          </a:xfrm>
        </p:spPr>
        <p:txBody>
          <a:bodyPr/>
          <a:lstStyle/>
          <a:p>
            <a:pPr>
              <a:spcBef>
                <a:spcPts val="600"/>
              </a:spcBef>
              <a:spcAft>
                <a:spcPts val="600"/>
              </a:spcAft>
            </a:pPr>
            <a:r>
              <a:rPr lang="en-US" dirty="0" smtClean="0"/>
              <a:t>No one liked the idea of having to have a DSA with each hospital, pharmacy, etc…</a:t>
            </a:r>
          </a:p>
          <a:p>
            <a:pPr lvl="1">
              <a:spcBef>
                <a:spcPts val="600"/>
              </a:spcBef>
              <a:spcAft>
                <a:spcPts val="600"/>
              </a:spcAft>
            </a:pPr>
            <a:r>
              <a:rPr lang="en-US" sz="2800" dirty="0" smtClean="0"/>
              <a:t>DOH had an agreement already with OHP for connecting to our data systems</a:t>
            </a:r>
          </a:p>
          <a:p>
            <a:pPr lvl="1">
              <a:spcBef>
                <a:spcPts val="600"/>
              </a:spcBef>
              <a:spcAft>
                <a:spcPts val="600"/>
              </a:spcAft>
            </a:pPr>
            <a:r>
              <a:rPr lang="en-US" sz="2800" dirty="0" smtClean="0"/>
              <a:t>OHP has an agreement all trading partners sign.</a:t>
            </a:r>
          </a:p>
          <a:p>
            <a:pPr lvl="1">
              <a:spcBef>
                <a:spcPts val="600"/>
              </a:spcBef>
              <a:spcAft>
                <a:spcPts val="600"/>
              </a:spcAft>
            </a:pPr>
            <a:r>
              <a:rPr lang="en-US" sz="2800" dirty="0" smtClean="0"/>
              <a:t>So we put into the OHP trading partner agreement specific PMP language they have to follow </a:t>
            </a:r>
            <a:endParaRPr lang="en-US" sz="2800" dirty="0"/>
          </a:p>
        </p:txBody>
      </p:sp>
    </p:spTree>
    <p:extLst>
      <p:ext uri="{BB962C8B-B14F-4D97-AF65-F5344CB8AC3E}">
        <p14:creationId xmlns:p14="http://schemas.microsoft.com/office/powerpoint/2010/main" val="403399494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1" cy="762000"/>
          </a:xfrm>
        </p:spPr>
        <p:txBody>
          <a:bodyPr vert="horz" lIns="0" rIns="0" bIns="0" anchor="b">
            <a:normAutofit/>
          </a:bodyPr>
          <a:lstStyle/>
          <a:p>
            <a:pPr algn="ctr"/>
            <a:r>
              <a:rPr lang="en-US" sz="4000" dirty="0"/>
              <a:t>Admission, Discharge, Transfer (ADT)</a:t>
            </a:r>
          </a:p>
        </p:txBody>
      </p:sp>
      <p:sp>
        <p:nvSpPr>
          <p:cNvPr id="3" name="Content Placeholder 2"/>
          <p:cNvSpPr>
            <a:spLocks noGrp="1"/>
          </p:cNvSpPr>
          <p:nvPr>
            <p:ph idx="1"/>
          </p:nvPr>
        </p:nvSpPr>
        <p:spPr>
          <a:xfrm>
            <a:off x="646289" y="1711546"/>
            <a:ext cx="8003822" cy="4232054"/>
          </a:xfrm>
        </p:spPr>
        <p:txBody>
          <a:bodyPr/>
          <a:lstStyle/>
          <a:p>
            <a:pPr>
              <a:spcBef>
                <a:spcPts val="600"/>
              </a:spcBef>
              <a:spcAft>
                <a:spcPts val="600"/>
              </a:spcAft>
            </a:pPr>
            <a:r>
              <a:rPr lang="en-US" sz="2800" dirty="0" smtClean="0"/>
              <a:t>Many entities would like to send an ADT feed to request PMP data (Ex: patient admitted to the emergency room)</a:t>
            </a:r>
          </a:p>
          <a:p>
            <a:pPr lvl="1">
              <a:spcBef>
                <a:spcPts val="600"/>
              </a:spcBef>
              <a:spcAft>
                <a:spcPts val="600"/>
              </a:spcAft>
            </a:pPr>
            <a:r>
              <a:rPr lang="en-US" sz="2400" dirty="0" smtClean="0"/>
              <a:t>In these cases you don’t know who the treating provider will be for the request</a:t>
            </a:r>
          </a:p>
          <a:p>
            <a:pPr lvl="1">
              <a:spcBef>
                <a:spcPts val="600"/>
              </a:spcBef>
              <a:spcAft>
                <a:spcPts val="600"/>
              </a:spcAft>
            </a:pPr>
            <a:r>
              <a:rPr lang="en-US" sz="2400" dirty="0" smtClean="0"/>
              <a:t>So we have these requests sent via a Medical Director who is responsible for each patient’s medical care (to meet our statute)</a:t>
            </a:r>
            <a:endParaRPr lang="en-US" sz="2400" dirty="0"/>
          </a:p>
        </p:txBody>
      </p:sp>
      <p:pic>
        <p:nvPicPr>
          <p:cNvPr id="1026" name="Picture 2" descr="C:\Users\cjb2303\AppData\Local\Microsoft\Windows\Temporary Internet Files\Content.IE5\LH8T1QDS\MP90031436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97" y="5858435"/>
            <a:ext cx="761661"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43295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9966" y="1710512"/>
            <a:ext cx="8695669" cy="4766488"/>
          </a:xfrm>
        </p:spPr>
        <p:txBody>
          <a:bodyPr/>
          <a:lstStyle/>
          <a:p>
            <a:pPr>
              <a:spcBef>
                <a:spcPts val="600"/>
              </a:spcBef>
              <a:spcAft>
                <a:spcPts val="600"/>
              </a:spcAft>
            </a:pPr>
            <a:r>
              <a:rPr lang="en-US" sz="2300" dirty="0" err="1" smtClean="0"/>
              <a:t>OneHealthPort</a:t>
            </a:r>
            <a:r>
              <a:rPr lang="en-US" sz="2300" dirty="0" smtClean="0"/>
              <a:t> &amp; DOH were “stakeholder” participants in the earlier S&amp;I workgroup evaluating PMP standards.  </a:t>
            </a:r>
          </a:p>
          <a:p>
            <a:pPr>
              <a:spcBef>
                <a:spcPts val="600"/>
              </a:spcBef>
              <a:spcAft>
                <a:spcPts val="600"/>
              </a:spcAft>
            </a:pPr>
            <a:r>
              <a:rPr lang="en-US" sz="2300" dirty="0" smtClean="0"/>
              <a:t>Concurrently, the WA State DOH came to OHP for assistance in moving forward their SAMHSA grant for connecting EHRs to the State PMP</a:t>
            </a:r>
          </a:p>
          <a:p>
            <a:pPr>
              <a:spcBef>
                <a:spcPts val="600"/>
              </a:spcBef>
              <a:spcAft>
                <a:spcPts val="600"/>
              </a:spcAft>
            </a:pPr>
            <a:r>
              <a:rPr lang="en-US" sz="2300" dirty="0" smtClean="0"/>
              <a:t>WA DOH, their vendor (HID), and OHP jointly evaluated options with the standards recommendations in mind and moved forward with a solution for interoperability</a:t>
            </a:r>
          </a:p>
          <a:p>
            <a:pPr lvl="1">
              <a:spcBef>
                <a:spcPts val="600"/>
              </a:spcBef>
              <a:spcAft>
                <a:spcPts val="600"/>
              </a:spcAft>
            </a:pPr>
            <a:r>
              <a:rPr lang="en-US" sz="2000" dirty="0" smtClean="0"/>
              <a:t>Use NCPDP for the data standard and PMIX for transport/security between HID &amp; OHP</a:t>
            </a:r>
          </a:p>
          <a:p>
            <a:pPr lvl="1">
              <a:spcBef>
                <a:spcPts val="600"/>
              </a:spcBef>
              <a:spcAft>
                <a:spcPts val="600"/>
              </a:spcAft>
            </a:pPr>
            <a:r>
              <a:rPr lang="en-US" sz="2000" dirty="0" smtClean="0"/>
              <a:t>Trading partners use NCPDP and their own preference for transport/security</a:t>
            </a:r>
            <a:endParaRPr lang="en-US" sz="2000" dirty="0"/>
          </a:p>
        </p:txBody>
      </p:sp>
      <p:sp>
        <p:nvSpPr>
          <p:cNvPr id="6" name="Title 1"/>
          <p:cNvSpPr>
            <a:spLocks noGrp="1"/>
          </p:cNvSpPr>
          <p:nvPr>
            <p:ph type="title"/>
          </p:nvPr>
        </p:nvSpPr>
        <p:spPr>
          <a:xfrm>
            <a:off x="0" y="228600"/>
            <a:ext cx="9057640" cy="1143000"/>
          </a:xfrm>
        </p:spPr>
        <p:txBody>
          <a:bodyPr vert="horz" lIns="0" rIns="0" bIns="0" anchor="b">
            <a:normAutofit/>
          </a:bodyPr>
          <a:lstStyle/>
          <a:p>
            <a:pPr algn="ctr"/>
            <a:r>
              <a:rPr lang="en-US" dirty="0"/>
              <a:t>PMP Data Standards</a:t>
            </a:r>
          </a:p>
        </p:txBody>
      </p:sp>
    </p:spTree>
    <p:extLst>
      <p:ext uri="{BB962C8B-B14F-4D97-AF65-F5344CB8AC3E}">
        <p14:creationId xmlns:p14="http://schemas.microsoft.com/office/powerpoint/2010/main" val="131596027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43744"/>
            <a:ext cx="8305800" cy="4528456"/>
          </a:xfrm>
        </p:spPr>
        <p:txBody>
          <a:bodyPr>
            <a:normAutofit lnSpcReduction="10000"/>
          </a:bodyPr>
          <a:lstStyle/>
          <a:p>
            <a:pPr marL="0" indent="0">
              <a:spcBef>
                <a:spcPts val="600"/>
              </a:spcBef>
              <a:spcAft>
                <a:spcPts val="600"/>
              </a:spcAft>
              <a:buNone/>
            </a:pPr>
            <a:r>
              <a:rPr lang="en-US" sz="2800" dirty="0" smtClean="0"/>
              <a:t>The </a:t>
            </a:r>
            <a:r>
              <a:rPr lang="en-US" sz="2800" dirty="0"/>
              <a:t>response provided from the PMP database via the HIE </a:t>
            </a:r>
            <a:r>
              <a:rPr lang="en-US" sz="2800" dirty="0" smtClean="0"/>
              <a:t>is:</a:t>
            </a:r>
          </a:p>
          <a:p>
            <a:pPr>
              <a:spcBef>
                <a:spcPts val="600"/>
              </a:spcBef>
              <a:spcAft>
                <a:spcPts val="600"/>
              </a:spcAft>
            </a:pPr>
            <a:r>
              <a:rPr lang="en-US" sz="2400" dirty="0" smtClean="0"/>
              <a:t>A real-time </a:t>
            </a:r>
            <a:r>
              <a:rPr lang="en-US" sz="2400" dirty="0"/>
              <a:t>transaction based on the authentication of the requestor’s license (pre-registration of the user in the </a:t>
            </a:r>
            <a:r>
              <a:rPr lang="en-US" sz="2400" dirty="0" smtClean="0"/>
              <a:t>online PMP system) and…</a:t>
            </a:r>
          </a:p>
          <a:p>
            <a:pPr>
              <a:spcBef>
                <a:spcPts val="600"/>
              </a:spcBef>
              <a:spcAft>
                <a:spcPts val="600"/>
              </a:spcAft>
            </a:pPr>
            <a:r>
              <a:rPr lang="en-US" sz="2400" dirty="0" smtClean="0"/>
              <a:t>A </a:t>
            </a:r>
            <a:r>
              <a:rPr lang="en-US" sz="2400" dirty="0"/>
              <a:t>match of the patient record </a:t>
            </a:r>
            <a:r>
              <a:rPr lang="en-US" sz="2400" dirty="0" smtClean="0"/>
              <a:t>requested </a:t>
            </a:r>
          </a:p>
          <a:p>
            <a:pPr>
              <a:spcBef>
                <a:spcPts val="600"/>
              </a:spcBef>
              <a:spcAft>
                <a:spcPts val="600"/>
              </a:spcAft>
            </a:pPr>
            <a:r>
              <a:rPr lang="en-US" sz="2400" dirty="0" smtClean="0"/>
              <a:t>The </a:t>
            </a:r>
            <a:r>
              <a:rPr lang="en-US" sz="2400" dirty="0"/>
              <a:t>request and response utilize the NCPDP Script standard for medication history.  </a:t>
            </a:r>
            <a:endParaRPr lang="en-US" sz="2400" dirty="0" smtClean="0"/>
          </a:p>
          <a:p>
            <a:pPr lvl="1">
              <a:spcBef>
                <a:spcPts val="600"/>
              </a:spcBef>
              <a:spcAft>
                <a:spcPts val="600"/>
              </a:spcAft>
            </a:pPr>
            <a:r>
              <a:rPr lang="en-US" sz="2000" dirty="0" smtClean="0"/>
              <a:t>OHP </a:t>
            </a:r>
            <a:r>
              <a:rPr lang="en-US" sz="2000" dirty="0"/>
              <a:t>HIE </a:t>
            </a:r>
            <a:r>
              <a:rPr lang="en-US" sz="2000" dirty="0" smtClean="0"/>
              <a:t>is utilizing </a:t>
            </a:r>
            <a:r>
              <a:rPr lang="en-US" sz="2000" dirty="0"/>
              <a:t>the SCRIPT Standard Implementation Guide v2Ø13Ø12</a:t>
            </a:r>
            <a:r>
              <a:rPr lang="en-US" sz="2000" dirty="0" smtClean="0"/>
              <a:t>.</a:t>
            </a:r>
          </a:p>
          <a:p>
            <a:pPr lvl="1">
              <a:spcBef>
                <a:spcPts val="600"/>
              </a:spcBef>
              <a:spcAft>
                <a:spcPts val="600"/>
              </a:spcAft>
            </a:pPr>
            <a:r>
              <a:rPr lang="en-US" sz="2000" dirty="0" smtClean="0"/>
              <a:t>Working to translate to version 10.6 (used by certified EHRs)  </a:t>
            </a:r>
            <a:endParaRPr lang="en-US" sz="2000" dirty="0">
              <a:solidFill>
                <a:srgbClr val="C00000"/>
              </a:solidFill>
            </a:endParaRPr>
          </a:p>
        </p:txBody>
      </p:sp>
      <p:sp>
        <p:nvSpPr>
          <p:cNvPr id="6" name="Title 1"/>
          <p:cNvSpPr>
            <a:spLocks noGrp="1"/>
          </p:cNvSpPr>
          <p:nvPr>
            <p:ph type="title"/>
          </p:nvPr>
        </p:nvSpPr>
        <p:spPr>
          <a:xfrm>
            <a:off x="0" y="304800"/>
            <a:ext cx="9144001" cy="1143000"/>
          </a:xfrm>
        </p:spPr>
        <p:txBody>
          <a:bodyPr vert="horz" lIns="0" rIns="0" bIns="0" anchor="b">
            <a:normAutofit/>
          </a:bodyPr>
          <a:lstStyle/>
          <a:p>
            <a:pPr algn="ctr"/>
            <a:r>
              <a:rPr lang="en-US" dirty="0"/>
              <a:t>PMP to HIE to EHR</a:t>
            </a:r>
          </a:p>
        </p:txBody>
      </p:sp>
      <p:pic>
        <p:nvPicPr>
          <p:cNvPr id="3074" name="Picture 2" descr="C:\Users\cjb2303\AppData\Local\Microsoft\Windows\Temporary Internet Files\Content.IE5\LH8T1QDS\MC910216365[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680" y="0"/>
            <a:ext cx="973070" cy="953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095967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064" y="1724297"/>
            <a:ext cx="8522788" cy="4123511"/>
          </a:xfrm>
        </p:spPr>
        <p:txBody>
          <a:bodyPr/>
          <a:lstStyle/>
          <a:p>
            <a:pPr>
              <a:spcBef>
                <a:spcPts val="600"/>
              </a:spcBef>
              <a:spcAft>
                <a:spcPts val="600"/>
              </a:spcAft>
            </a:pPr>
            <a:r>
              <a:rPr lang="en-US" sz="2800" dirty="0" smtClean="0">
                <a:effectLst>
                  <a:glow>
                    <a:srgbClr val="000000"/>
                  </a:glow>
                  <a:reflection stA="0" endPos="0" fadeDir="0" sx="0" sy="0"/>
                </a:effectLst>
              </a:rPr>
              <a:t>Pre-requirements</a:t>
            </a:r>
            <a:endParaRPr lang="en-US" sz="2800" dirty="0">
              <a:effectLst>
                <a:glow>
                  <a:srgbClr val="000000"/>
                </a:glow>
                <a:reflection stA="0" endPos="0" fadeDir="0" sx="0" sy="0"/>
              </a:effectLst>
            </a:endParaRPr>
          </a:p>
          <a:p>
            <a:pPr lvl="1">
              <a:spcBef>
                <a:spcPts val="600"/>
              </a:spcBef>
              <a:spcAft>
                <a:spcPts val="600"/>
              </a:spcAft>
            </a:pPr>
            <a:r>
              <a:rPr lang="en-US" sz="2400" dirty="0" smtClean="0"/>
              <a:t>Requestors </a:t>
            </a:r>
            <a:r>
              <a:rPr lang="en-US" sz="2400" dirty="0"/>
              <a:t>of medication history from the DOH PMP repository have registered in the Prescription Review service online at </a:t>
            </a:r>
            <a:r>
              <a:rPr lang="en-US" sz="2400" u="sng" dirty="0">
                <a:hlinkClick r:id="rId3"/>
              </a:rPr>
              <a:t>http://www.wapmp.org/practitioner/pharmacist/</a:t>
            </a:r>
            <a:r>
              <a:rPr lang="en-US" sz="2400" dirty="0"/>
              <a:t>.</a:t>
            </a:r>
          </a:p>
          <a:p>
            <a:pPr lvl="1">
              <a:spcBef>
                <a:spcPts val="600"/>
              </a:spcBef>
              <a:spcAft>
                <a:spcPts val="600"/>
              </a:spcAft>
            </a:pPr>
            <a:r>
              <a:rPr lang="en-US" sz="2400" dirty="0"/>
              <a:t>Any organization planning to automate the queries can request to use the license of a Medical Director and must contact the Department of Health PMP program director for education and information about the implications for that </a:t>
            </a:r>
            <a:r>
              <a:rPr lang="en-US" sz="2400" dirty="0" smtClean="0"/>
              <a:t>practitioner before implementation.</a:t>
            </a:r>
            <a:endParaRPr lang="en-US" sz="2400" dirty="0">
              <a:solidFill>
                <a:srgbClr val="C00000"/>
              </a:solidFill>
            </a:endParaRPr>
          </a:p>
        </p:txBody>
      </p:sp>
      <p:sp>
        <p:nvSpPr>
          <p:cNvPr id="6" name="Title 1"/>
          <p:cNvSpPr>
            <a:spLocks noGrp="1"/>
          </p:cNvSpPr>
          <p:nvPr>
            <p:ph type="title"/>
          </p:nvPr>
        </p:nvSpPr>
        <p:spPr>
          <a:xfrm>
            <a:off x="0" y="533400"/>
            <a:ext cx="9144000" cy="914400"/>
          </a:xfrm>
        </p:spPr>
        <p:txBody>
          <a:bodyPr vert="horz" lIns="0" rIns="0" bIns="0" anchor="b">
            <a:normAutofit/>
          </a:bodyPr>
          <a:lstStyle/>
          <a:p>
            <a:pPr algn="ctr"/>
            <a:r>
              <a:rPr lang="en-US" dirty="0" smtClean="0"/>
              <a:t>Connection Pre-Requirements</a:t>
            </a:r>
            <a:endParaRPr lang="en-US" dirty="0"/>
          </a:p>
        </p:txBody>
      </p:sp>
    </p:spTree>
    <p:extLst>
      <p:ext uri="{BB962C8B-B14F-4D97-AF65-F5344CB8AC3E}">
        <p14:creationId xmlns:p14="http://schemas.microsoft.com/office/powerpoint/2010/main" val="252629878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9180"/>
          <a:stretch/>
        </p:blipFill>
        <p:spPr bwMode="auto">
          <a:xfrm>
            <a:off x="850901" y="991870"/>
            <a:ext cx="7310966" cy="471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itle 1"/>
          <p:cNvSpPr>
            <a:spLocks noGrp="1"/>
          </p:cNvSpPr>
          <p:nvPr>
            <p:ph type="title"/>
          </p:nvPr>
        </p:nvSpPr>
        <p:spPr>
          <a:xfrm>
            <a:off x="0" y="82232"/>
            <a:ext cx="9144000" cy="839788"/>
          </a:xfrm>
        </p:spPr>
        <p:txBody>
          <a:bodyPr vert="horz" lIns="0" rIns="0" bIns="0" anchor="b">
            <a:normAutofit/>
          </a:bodyPr>
          <a:lstStyle/>
          <a:p>
            <a:pPr algn="ctr"/>
            <a:r>
              <a:rPr lang="en-US" sz="4000" dirty="0" smtClean="0"/>
              <a:t>Flow Diagram</a:t>
            </a:r>
            <a:endParaRPr lang="en-US" sz="4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effectLst>
                  <a:outerShdw blurRad="38100" dist="38100" dir="2700000" algn="tl">
                    <a:srgbClr val="000000">
                      <a:alpha val="43137"/>
                    </a:srgbClr>
                  </a:outerShdw>
                </a:effectLst>
              </a:rPr>
              <a:t>Disclosure Statements</a:t>
            </a:r>
            <a:endParaRPr lang="en-US" sz="36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17638"/>
            <a:ext cx="8229600" cy="4836513"/>
          </a:xfrm>
        </p:spPr>
        <p:txBody>
          <a:bodyPr>
            <a:normAutofit fontScale="85000" lnSpcReduction="20000"/>
          </a:bodyPr>
          <a:lstStyle/>
          <a:p>
            <a:pPr>
              <a:spcBef>
                <a:spcPts val="1800"/>
              </a:spcBef>
            </a:pPr>
            <a:r>
              <a:rPr lang="en-US" dirty="0" smtClean="0"/>
              <a:t>Joseph Adams, </a:t>
            </a:r>
            <a:r>
              <a:rPr lang="en-US" dirty="0"/>
              <a:t>RPh, has disclosed no relevant, real, or apparent personal or professional financial relationship with proprietary entities that produce health care goods and services. </a:t>
            </a:r>
            <a:endParaRPr lang="en-US" dirty="0" smtClean="0"/>
          </a:p>
          <a:p>
            <a:pPr>
              <a:spcBef>
                <a:spcPts val="1800"/>
              </a:spcBef>
            </a:pPr>
            <a:r>
              <a:rPr lang="en-US" dirty="0" smtClean="0"/>
              <a:t>Danna Droz, JD, RPh, has disclosed no relevant, real, or apparent personal or professional financial relationship with proprietary entities that produce health care goods and services. </a:t>
            </a:r>
          </a:p>
          <a:p>
            <a:pPr>
              <a:spcBef>
                <a:spcPts val="2400"/>
              </a:spcBef>
            </a:pPr>
            <a:r>
              <a:rPr lang="en-US" dirty="0" smtClean="0"/>
              <a:t>Shawn Ryan, MD, MBA, </a:t>
            </a:r>
            <a:r>
              <a:rPr lang="en-US" dirty="0"/>
              <a:t>has disclosed no relevant, </a:t>
            </a:r>
            <a:r>
              <a:rPr lang="en-US" dirty="0" smtClean="0"/>
              <a:t>real, </a:t>
            </a:r>
            <a:r>
              <a:rPr lang="en-US" dirty="0"/>
              <a:t>or apparent personal or professional financial relationship with proprietary entities that produce health care goods and </a:t>
            </a:r>
            <a:r>
              <a:rPr lang="en-US" dirty="0" smtClean="0"/>
              <a:t>services.</a:t>
            </a:r>
            <a:endParaRPr lang="en-US" dirty="0"/>
          </a:p>
        </p:txBody>
      </p:sp>
    </p:spTree>
    <p:extLst>
      <p:ext uri="{BB962C8B-B14F-4D97-AF65-F5344CB8AC3E}">
        <p14:creationId xmlns:p14="http://schemas.microsoft.com/office/powerpoint/2010/main" val="76737946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704088"/>
            <a:ext cx="9124950" cy="743712"/>
          </a:xfrm>
        </p:spPr>
        <p:txBody>
          <a:bodyPr>
            <a:normAutofit/>
          </a:bodyPr>
          <a:lstStyle/>
          <a:p>
            <a:pPr algn="ctr"/>
            <a:r>
              <a:rPr lang="en-US" sz="3200" dirty="0" smtClean="0"/>
              <a:t>Emergency Department Information Exchange (EDIE)</a:t>
            </a:r>
            <a:endParaRPr lang="en-US" sz="32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391"/>
          <a:stretch/>
        </p:blipFill>
        <p:spPr bwMode="auto">
          <a:xfrm>
            <a:off x="28575" y="1676400"/>
            <a:ext cx="9096375" cy="4081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53752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9600"/>
            <a:ext cx="8229600" cy="896112"/>
          </a:xfrm>
        </p:spPr>
        <p:txBody>
          <a:bodyPr/>
          <a:lstStyle/>
          <a:p>
            <a:r>
              <a:rPr lang="en-US" dirty="0" smtClean="0"/>
              <a:t>PMP Criteria for EDIE</a:t>
            </a:r>
            <a:endParaRPr lang="en-US" dirty="0"/>
          </a:p>
        </p:txBody>
      </p:sp>
      <p:sp>
        <p:nvSpPr>
          <p:cNvPr id="4" name="Content Placeholder 3"/>
          <p:cNvSpPr>
            <a:spLocks noGrp="1"/>
          </p:cNvSpPr>
          <p:nvPr>
            <p:ph idx="1"/>
          </p:nvPr>
        </p:nvSpPr>
        <p:spPr>
          <a:xfrm>
            <a:off x="457200" y="1676400"/>
            <a:ext cx="8229600" cy="4389120"/>
          </a:xfrm>
        </p:spPr>
        <p:txBody>
          <a:bodyPr>
            <a:normAutofit fontScale="92500" lnSpcReduction="20000"/>
          </a:bodyPr>
          <a:lstStyle/>
          <a:p>
            <a:r>
              <a:rPr lang="en-US" dirty="0" smtClean="0"/>
              <a:t>If ED visit criteria is met PMP report is provided</a:t>
            </a:r>
          </a:p>
          <a:p>
            <a:r>
              <a:rPr lang="en-US" dirty="0" smtClean="0"/>
              <a:t>PMP Specific Criteria:</a:t>
            </a:r>
          </a:p>
          <a:p>
            <a:pPr lvl="1"/>
            <a:r>
              <a:rPr lang="en-US" dirty="0" smtClean="0"/>
              <a:t>&gt; 3 prescribers in 12 months</a:t>
            </a:r>
          </a:p>
          <a:p>
            <a:pPr lvl="1"/>
            <a:r>
              <a:rPr lang="en-US" dirty="0" smtClean="0"/>
              <a:t>&gt; 4 CS within 12 months</a:t>
            </a:r>
          </a:p>
          <a:p>
            <a:pPr lvl="1"/>
            <a:r>
              <a:rPr lang="en-US" dirty="0" smtClean="0"/>
              <a:t>&gt; 2 CS within last 40 days</a:t>
            </a:r>
          </a:p>
          <a:p>
            <a:pPr lvl="1"/>
            <a:r>
              <a:rPr lang="en-US" dirty="0" smtClean="0"/>
              <a:t>Any Rx for Methadone, </a:t>
            </a:r>
            <a:r>
              <a:rPr lang="en-US" dirty="0" err="1" smtClean="0"/>
              <a:t>Suboxone</a:t>
            </a:r>
            <a:r>
              <a:rPr lang="en-US" dirty="0" smtClean="0"/>
              <a:t>, Fentanyl Transdermal, LA Morphine, or LA Oxycodone in the last 6 months</a:t>
            </a:r>
          </a:p>
          <a:p>
            <a:pPr lvl="1"/>
            <a:r>
              <a:rPr lang="en-US" dirty="0" smtClean="0"/>
              <a:t>Any overlapping opioid and benzodiazepines Rx in last 6 months</a:t>
            </a:r>
          </a:p>
          <a:p>
            <a:pPr lvl="1"/>
            <a:r>
              <a:rPr lang="en-US" dirty="0" smtClean="0"/>
              <a:t>&gt; 100 average MED/day in last 40 days</a:t>
            </a:r>
            <a:endParaRPr lang="en-US" dirty="0"/>
          </a:p>
        </p:txBody>
      </p:sp>
    </p:spTree>
    <p:extLst>
      <p:ext uri="{BB962C8B-B14F-4D97-AF65-F5344CB8AC3E}">
        <p14:creationId xmlns:p14="http://schemas.microsoft.com/office/powerpoint/2010/main" val="18714583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PMP Report from EDIE</a:t>
            </a:r>
            <a:endParaRPr lang="en-US" dirty="0"/>
          </a:p>
        </p:txBody>
      </p:sp>
      <p:sp>
        <p:nvSpPr>
          <p:cNvPr id="3" name="Content Placeholder 2"/>
          <p:cNvSpPr>
            <a:spLocks noGrp="1"/>
          </p:cNvSpPr>
          <p:nvPr>
            <p:ph sz="half" idx="1"/>
          </p:nvPr>
        </p:nvSpPr>
        <p:spPr>
          <a:xfrm>
            <a:off x="228600" y="1920085"/>
            <a:ext cx="4267200" cy="4434840"/>
          </a:xfrm>
        </p:spPr>
        <p:txBody>
          <a:bodyPr/>
          <a:lstStyle/>
          <a:p>
            <a:r>
              <a:rPr lang="en-US" u="sng" dirty="0" smtClean="0"/>
              <a:t>*12 month summary</a:t>
            </a:r>
          </a:p>
          <a:p>
            <a:pPr lvl="1"/>
            <a:r>
              <a:rPr lang="en-US" dirty="0" smtClean="0"/>
              <a:t>Number of CS Rx</a:t>
            </a:r>
          </a:p>
          <a:p>
            <a:pPr lvl="1"/>
            <a:r>
              <a:rPr lang="en-US" dirty="0" smtClean="0"/>
              <a:t>Number of C-II Rx</a:t>
            </a:r>
          </a:p>
          <a:p>
            <a:pPr lvl="1"/>
            <a:r>
              <a:rPr lang="en-US" dirty="0" smtClean="0"/>
              <a:t>Total Tablets</a:t>
            </a:r>
          </a:p>
          <a:p>
            <a:pPr lvl="1"/>
            <a:r>
              <a:rPr lang="en-US" dirty="0" smtClean="0"/>
              <a:t>Number of Prescribers</a:t>
            </a:r>
          </a:p>
          <a:p>
            <a:pPr lvl="1"/>
            <a:r>
              <a:rPr lang="en-US" dirty="0" smtClean="0"/>
              <a:t>Number of Pharmacies</a:t>
            </a:r>
          </a:p>
          <a:p>
            <a:pPr lvl="1"/>
            <a:r>
              <a:rPr lang="en-US" dirty="0" err="1" smtClean="0"/>
              <a:t>Benzos</a:t>
            </a:r>
            <a:r>
              <a:rPr lang="en-US" dirty="0" smtClean="0"/>
              <a:t> &amp; Opioids (Y/N)</a:t>
            </a:r>
          </a:p>
          <a:p>
            <a:pPr lvl="1"/>
            <a:r>
              <a:rPr lang="en-US" dirty="0" smtClean="0"/>
              <a:t>Long Acting Opioids (Y/N)</a:t>
            </a:r>
          </a:p>
        </p:txBody>
      </p:sp>
      <p:sp>
        <p:nvSpPr>
          <p:cNvPr id="4" name="Content Placeholder 3"/>
          <p:cNvSpPr>
            <a:spLocks noGrp="1"/>
          </p:cNvSpPr>
          <p:nvPr>
            <p:ph sz="half" idx="2"/>
          </p:nvPr>
        </p:nvSpPr>
        <p:spPr>
          <a:xfrm>
            <a:off x="4648200" y="1600200"/>
            <a:ext cx="4267200" cy="4754725"/>
          </a:xfrm>
        </p:spPr>
        <p:txBody>
          <a:bodyPr/>
          <a:lstStyle/>
          <a:p>
            <a:r>
              <a:rPr lang="en-US" u="sng" dirty="0" smtClean="0"/>
              <a:t>Last 10 Rx or 6 month CS Rx listing (whichever is more)</a:t>
            </a:r>
          </a:p>
          <a:p>
            <a:pPr lvl="1"/>
            <a:r>
              <a:rPr lang="en-US" dirty="0" smtClean="0"/>
              <a:t>Date Filled</a:t>
            </a:r>
          </a:p>
          <a:p>
            <a:pPr lvl="1"/>
            <a:r>
              <a:rPr lang="en-US" dirty="0" smtClean="0"/>
              <a:t>Drug Name/Form/Strength</a:t>
            </a:r>
          </a:p>
          <a:p>
            <a:pPr lvl="1"/>
            <a:r>
              <a:rPr lang="en-US" dirty="0" smtClean="0"/>
              <a:t>Quantity</a:t>
            </a:r>
          </a:p>
          <a:p>
            <a:pPr lvl="1"/>
            <a:r>
              <a:rPr lang="en-US" dirty="0" smtClean="0"/>
              <a:t>Provider</a:t>
            </a:r>
          </a:p>
          <a:p>
            <a:pPr lvl="1"/>
            <a:r>
              <a:rPr lang="en-US" dirty="0" smtClean="0"/>
              <a:t>Pharmacy</a:t>
            </a:r>
          </a:p>
          <a:p>
            <a:pPr lvl="1"/>
            <a:r>
              <a:rPr lang="en-US" dirty="0" smtClean="0"/>
              <a:t>MED</a:t>
            </a:r>
            <a:endParaRPr lang="en-US" dirty="0"/>
          </a:p>
        </p:txBody>
      </p:sp>
      <p:sp>
        <p:nvSpPr>
          <p:cNvPr id="5" name="TextBox 4"/>
          <p:cNvSpPr txBox="1"/>
          <p:nvPr/>
        </p:nvSpPr>
        <p:spPr>
          <a:xfrm>
            <a:off x="1012054" y="5681709"/>
            <a:ext cx="2414727" cy="307777"/>
          </a:xfrm>
          <a:prstGeom prst="rect">
            <a:avLst/>
          </a:prstGeom>
          <a:noFill/>
        </p:spPr>
        <p:txBody>
          <a:bodyPr wrap="square" rtlCol="0">
            <a:spAutoFit/>
          </a:bodyPr>
          <a:lstStyle/>
          <a:p>
            <a:r>
              <a:rPr lang="en-US" sz="1400" i="1" dirty="0" smtClean="0">
                <a:solidFill>
                  <a:prstClr val="black"/>
                </a:solidFill>
              </a:rPr>
              <a:t>* Planned for Phase II</a:t>
            </a:r>
            <a:endParaRPr lang="en-US" sz="1400" i="1" dirty="0">
              <a:solidFill>
                <a:prstClr val="black"/>
              </a:solidFill>
            </a:endParaRPr>
          </a:p>
        </p:txBody>
      </p:sp>
    </p:spTree>
    <p:extLst>
      <p:ext uri="{BB962C8B-B14F-4D97-AF65-F5344CB8AC3E}">
        <p14:creationId xmlns:p14="http://schemas.microsoft.com/office/powerpoint/2010/main" val="16831387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04088"/>
            <a:ext cx="8229600" cy="819912"/>
          </a:xfrm>
        </p:spPr>
        <p:txBody>
          <a:bodyPr/>
          <a:lstStyle/>
          <a:p>
            <a:r>
              <a:rPr lang="en-US" dirty="0" smtClean="0"/>
              <a:t>Current EDIE Status</a:t>
            </a:r>
            <a:endParaRPr lang="en-US" dirty="0"/>
          </a:p>
        </p:txBody>
      </p:sp>
      <p:sp>
        <p:nvSpPr>
          <p:cNvPr id="6" name="Content Placeholder 5"/>
          <p:cNvSpPr>
            <a:spLocks noGrp="1"/>
          </p:cNvSpPr>
          <p:nvPr>
            <p:ph idx="1"/>
          </p:nvPr>
        </p:nvSpPr>
        <p:spPr>
          <a:xfrm>
            <a:off x="457200" y="1752600"/>
            <a:ext cx="8686800" cy="4572000"/>
          </a:xfrm>
        </p:spPr>
        <p:txBody>
          <a:bodyPr>
            <a:normAutofit lnSpcReduction="10000"/>
          </a:bodyPr>
          <a:lstStyle/>
          <a:p>
            <a:pPr>
              <a:spcBef>
                <a:spcPts val="1200"/>
              </a:spcBef>
              <a:spcAft>
                <a:spcPts val="1200"/>
              </a:spcAft>
            </a:pPr>
            <a:r>
              <a:rPr lang="en-US" u="sng" dirty="0" smtClean="0"/>
              <a:t>As of February 19, 2015:</a:t>
            </a:r>
          </a:p>
          <a:p>
            <a:pPr lvl="1">
              <a:spcBef>
                <a:spcPts val="1200"/>
              </a:spcBef>
              <a:spcAft>
                <a:spcPts val="1200"/>
              </a:spcAft>
            </a:pPr>
            <a:r>
              <a:rPr lang="en-US" dirty="0" smtClean="0"/>
              <a:t>Collective Medical Technology is tracking 91 hospitals</a:t>
            </a:r>
          </a:p>
          <a:p>
            <a:pPr lvl="1">
              <a:spcBef>
                <a:spcPts val="1200"/>
              </a:spcBef>
              <a:spcAft>
                <a:spcPts val="1200"/>
              </a:spcAft>
            </a:pPr>
            <a:r>
              <a:rPr lang="en-US" dirty="0" smtClean="0"/>
              <a:t>45 hospitals have the Medical Director released signed</a:t>
            </a:r>
          </a:p>
          <a:p>
            <a:pPr lvl="1">
              <a:spcBef>
                <a:spcPts val="1200"/>
              </a:spcBef>
              <a:spcAft>
                <a:spcPts val="1200"/>
              </a:spcAft>
            </a:pPr>
            <a:r>
              <a:rPr lang="en-US" dirty="0" smtClean="0"/>
              <a:t>49 hospitals have the hospital Memorandum of Understanding signed</a:t>
            </a:r>
          </a:p>
          <a:p>
            <a:pPr lvl="1">
              <a:spcBef>
                <a:spcPts val="1200"/>
              </a:spcBef>
              <a:spcAft>
                <a:spcPts val="1200"/>
              </a:spcAft>
            </a:pPr>
            <a:r>
              <a:rPr lang="en-US" dirty="0" smtClean="0"/>
              <a:t>37 hospitals have gone live with their PMP connection</a:t>
            </a:r>
            <a:endParaRPr lang="en-US" dirty="0"/>
          </a:p>
        </p:txBody>
      </p:sp>
    </p:spTree>
    <p:extLst>
      <p:ext uri="{BB962C8B-B14F-4D97-AF65-F5344CB8AC3E}">
        <p14:creationId xmlns:p14="http://schemas.microsoft.com/office/powerpoint/2010/main" val="36528213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Quote from EDIE End User</a:t>
            </a:r>
            <a:endParaRPr lang="en-US" dirty="0"/>
          </a:p>
        </p:txBody>
      </p:sp>
      <p:sp>
        <p:nvSpPr>
          <p:cNvPr id="3" name="Content Placeholder 2"/>
          <p:cNvSpPr>
            <a:spLocks noGrp="1"/>
          </p:cNvSpPr>
          <p:nvPr>
            <p:ph idx="1"/>
          </p:nvPr>
        </p:nvSpPr>
        <p:spPr/>
        <p:txBody>
          <a:bodyPr>
            <a:normAutofit fontScale="85000" lnSpcReduction="10000"/>
          </a:bodyPr>
          <a:lstStyle/>
          <a:p>
            <a:r>
              <a:rPr lang="en-US" dirty="0"/>
              <a:t>"Just as creating a PMP was a game changer in it's relationship to coordinating the care of our most at risk patients in WA State, pushing that information without provider bias, without burdensome hurdles, now pretty much mandates providers be aware of these patient's special needs and risks.  It's the next level that all of the nation can learn from."</a:t>
            </a:r>
          </a:p>
          <a:p>
            <a:r>
              <a:rPr lang="en-US" dirty="0" smtClean="0"/>
              <a:t>“Now </a:t>
            </a:r>
            <a:r>
              <a:rPr lang="en-US" dirty="0"/>
              <a:t>I get flags on 30-35% of my ED patients instead of 20-25% prior to the PMP push into EDIE.  Instead of </a:t>
            </a:r>
            <a:r>
              <a:rPr lang="en-US" dirty="0" smtClean="0"/>
              <a:t>‘flag </a:t>
            </a:r>
            <a:r>
              <a:rPr lang="en-US" dirty="0"/>
              <a:t>alert </a:t>
            </a:r>
            <a:r>
              <a:rPr lang="en-US" dirty="0" smtClean="0"/>
              <a:t>burnout’, </a:t>
            </a:r>
            <a:r>
              <a:rPr lang="en-US" dirty="0"/>
              <a:t>this is a welcome addition of critical information we as providers all appreciate</a:t>
            </a:r>
            <a:r>
              <a:rPr lang="en-US" dirty="0" smtClean="0"/>
              <a:t>.”</a:t>
            </a:r>
            <a:endParaRPr lang="en-US" dirty="0"/>
          </a:p>
          <a:p>
            <a:endParaRPr lang="en-US" dirty="0"/>
          </a:p>
        </p:txBody>
      </p:sp>
    </p:spTree>
    <p:extLst>
      <p:ext uri="{BB962C8B-B14F-4D97-AF65-F5344CB8AC3E}">
        <p14:creationId xmlns:p14="http://schemas.microsoft.com/office/powerpoint/2010/main" val="20722902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6683"/>
            <a:ext cx="9144000" cy="691117"/>
          </a:xfrm>
        </p:spPr>
        <p:txBody>
          <a:bodyPr vert="horz" lIns="0" rIns="0" bIns="0" anchor="b">
            <a:normAutofit fontScale="90000"/>
          </a:bodyPr>
          <a:lstStyle/>
          <a:p>
            <a:pPr algn="ctr"/>
            <a:r>
              <a:rPr lang="en-US" dirty="0"/>
              <a:t>Challenges/Lessons Learned</a:t>
            </a:r>
          </a:p>
        </p:txBody>
      </p:sp>
      <p:sp>
        <p:nvSpPr>
          <p:cNvPr id="6" name="Content Placeholder 2"/>
          <p:cNvSpPr>
            <a:spLocks noGrp="1"/>
          </p:cNvSpPr>
          <p:nvPr>
            <p:ph idx="1"/>
          </p:nvPr>
        </p:nvSpPr>
        <p:spPr>
          <a:xfrm>
            <a:off x="292867" y="1687287"/>
            <a:ext cx="8522788" cy="4508864"/>
          </a:xfrm>
        </p:spPr>
        <p:txBody>
          <a:bodyPr>
            <a:normAutofit lnSpcReduction="10000"/>
          </a:bodyPr>
          <a:lstStyle/>
          <a:p>
            <a:pPr>
              <a:spcBef>
                <a:spcPts val="600"/>
              </a:spcBef>
              <a:spcAft>
                <a:spcPts val="600"/>
              </a:spcAft>
            </a:pPr>
            <a:r>
              <a:rPr lang="en-US" sz="2400" dirty="0"/>
              <a:t>PMP legislation that was not forward thinking </a:t>
            </a:r>
            <a:r>
              <a:rPr lang="en-US" sz="2400" dirty="0" smtClean="0"/>
              <a:t>enough (no HIE, authorizing facilities, etc…) </a:t>
            </a:r>
            <a:endParaRPr lang="en-US" sz="2400" dirty="0"/>
          </a:p>
          <a:p>
            <a:pPr>
              <a:spcBef>
                <a:spcPts val="600"/>
              </a:spcBef>
              <a:spcAft>
                <a:spcPts val="600"/>
              </a:spcAft>
            </a:pPr>
            <a:r>
              <a:rPr lang="en-US" sz="2400" dirty="0"/>
              <a:t>Different data transmission </a:t>
            </a:r>
            <a:r>
              <a:rPr lang="en-US" sz="2400" dirty="0" smtClean="0"/>
              <a:t>standards (use of different standards, translation could leave data unencrypted)</a:t>
            </a:r>
          </a:p>
          <a:p>
            <a:pPr>
              <a:spcBef>
                <a:spcPts val="600"/>
              </a:spcBef>
              <a:spcAft>
                <a:spcPts val="600"/>
              </a:spcAft>
            </a:pPr>
            <a:r>
              <a:rPr lang="en-US" sz="2400" dirty="0" smtClean="0"/>
              <a:t>Avoiding too many data sharing agreements</a:t>
            </a:r>
          </a:p>
          <a:p>
            <a:pPr>
              <a:spcBef>
                <a:spcPts val="600"/>
              </a:spcBef>
              <a:spcAft>
                <a:spcPts val="600"/>
              </a:spcAft>
            </a:pPr>
            <a:r>
              <a:rPr lang="en-US" sz="2400" dirty="0" smtClean="0"/>
              <a:t>Patient Matching (no pick list)</a:t>
            </a:r>
          </a:p>
          <a:p>
            <a:pPr>
              <a:spcBef>
                <a:spcPts val="600"/>
              </a:spcBef>
              <a:spcAft>
                <a:spcPts val="600"/>
              </a:spcAft>
            </a:pPr>
            <a:r>
              <a:rPr lang="en-US" sz="2400" dirty="0" smtClean="0"/>
              <a:t>Audit trails (tracking requests by facility or end user)</a:t>
            </a:r>
          </a:p>
          <a:p>
            <a:pPr>
              <a:spcBef>
                <a:spcPts val="600"/>
              </a:spcBef>
              <a:spcAft>
                <a:spcPts val="600"/>
              </a:spcAft>
            </a:pPr>
            <a:r>
              <a:rPr lang="en-US" sz="2400" dirty="0" smtClean="0"/>
              <a:t>If you build it, “they” may not necessarily come (MU)</a:t>
            </a:r>
          </a:p>
          <a:p>
            <a:pPr lvl="1">
              <a:spcBef>
                <a:spcPts val="600"/>
              </a:spcBef>
              <a:spcAft>
                <a:spcPts val="600"/>
              </a:spcAft>
            </a:pPr>
            <a:r>
              <a:rPr lang="en-US" sz="2000" dirty="0" smtClean="0"/>
              <a:t>Many facilities have competing priorities with MU and ICD-10</a:t>
            </a:r>
          </a:p>
          <a:p>
            <a:pPr lvl="1">
              <a:spcBef>
                <a:spcPts val="600"/>
              </a:spcBef>
              <a:spcAft>
                <a:spcPts val="600"/>
              </a:spcAft>
            </a:pPr>
            <a:r>
              <a:rPr lang="en-US" sz="2000" dirty="0" smtClean="0"/>
              <a:t>The providers love the idea but have to sell it to their administration</a:t>
            </a:r>
          </a:p>
          <a:p>
            <a:pPr marL="0" indent="0">
              <a:spcBef>
                <a:spcPts val="600"/>
              </a:spcBef>
              <a:spcAft>
                <a:spcPts val="600"/>
              </a:spcAft>
              <a:buNone/>
            </a:pPr>
            <a:endParaRPr lang="en-US" sz="2400" dirty="0" smtClean="0"/>
          </a:p>
        </p:txBody>
      </p:sp>
    </p:spTree>
    <p:extLst>
      <p:ext uri="{BB962C8B-B14F-4D97-AF65-F5344CB8AC3E}">
        <p14:creationId xmlns:p14="http://schemas.microsoft.com/office/powerpoint/2010/main" val="366948252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762000"/>
          </a:xfrm>
        </p:spPr>
        <p:txBody>
          <a:bodyPr vert="horz" lIns="0" rIns="0" bIns="0" anchor="b">
            <a:normAutofit/>
          </a:bodyPr>
          <a:lstStyle/>
          <a:p>
            <a:pPr algn="ctr"/>
            <a:r>
              <a:rPr lang="en-US" dirty="0"/>
              <a:t>PMP &amp; Meaningful Use</a:t>
            </a:r>
          </a:p>
        </p:txBody>
      </p:sp>
      <p:sp>
        <p:nvSpPr>
          <p:cNvPr id="3" name="Content Placeholder 2"/>
          <p:cNvSpPr>
            <a:spLocks noGrp="1"/>
          </p:cNvSpPr>
          <p:nvPr>
            <p:ph sz="quarter" idx="1"/>
          </p:nvPr>
        </p:nvSpPr>
        <p:spPr>
          <a:xfrm>
            <a:off x="283634" y="1677988"/>
            <a:ext cx="8504766" cy="4425950"/>
          </a:xfrm>
        </p:spPr>
        <p:txBody>
          <a:bodyPr>
            <a:normAutofit lnSpcReduction="10000"/>
          </a:bodyPr>
          <a:lstStyle/>
          <a:p>
            <a:pPr>
              <a:spcBef>
                <a:spcPts val="600"/>
              </a:spcBef>
              <a:spcAft>
                <a:spcPts val="600"/>
              </a:spcAft>
              <a:defRPr/>
            </a:pPr>
            <a:r>
              <a:rPr lang="en-US" sz="2400" b="1" dirty="0">
                <a:solidFill>
                  <a:schemeClr val="accent1">
                    <a:lumMod val="75000"/>
                  </a:schemeClr>
                </a:solidFill>
              </a:rPr>
              <a:t>Stage 2: Meaningful Use </a:t>
            </a:r>
            <a:r>
              <a:rPr lang="en-US" sz="2400" b="1" dirty="0" smtClean="0">
                <a:solidFill>
                  <a:schemeClr val="accent1">
                    <a:lumMod val="75000"/>
                  </a:schemeClr>
                </a:solidFill>
              </a:rPr>
              <a:t>Approval:  </a:t>
            </a:r>
            <a:r>
              <a:rPr lang="en-US" sz="2400" dirty="0" smtClean="0"/>
              <a:t>WA DOH has obtained approval to list the PMP as an official “other specialized registry” in compliance with stage 2 meaningful use</a:t>
            </a:r>
          </a:p>
          <a:p>
            <a:pPr lvl="1">
              <a:spcBef>
                <a:spcPts val="600"/>
              </a:spcBef>
              <a:spcAft>
                <a:spcPts val="600"/>
              </a:spcAft>
              <a:defRPr/>
            </a:pPr>
            <a:r>
              <a:rPr lang="en-US" sz="2400" dirty="0" smtClean="0"/>
              <a:t>It is listed as an Eligible Professionals (EP) Menu item</a:t>
            </a:r>
          </a:p>
          <a:p>
            <a:pPr lvl="1">
              <a:spcBef>
                <a:spcPts val="600"/>
              </a:spcBef>
              <a:spcAft>
                <a:spcPts val="600"/>
              </a:spcAft>
              <a:defRPr/>
            </a:pPr>
            <a:r>
              <a:rPr lang="en-US" sz="2400" dirty="0" smtClean="0"/>
              <a:t>We feel this will assist trading partners with finding a business reason to connect</a:t>
            </a:r>
          </a:p>
          <a:p>
            <a:pPr>
              <a:spcBef>
                <a:spcPts val="600"/>
              </a:spcBef>
              <a:spcAft>
                <a:spcPts val="600"/>
              </a:spcAft>
              <a:defRPr/>
            </a:pPr>
            <a:r>
              <a:rPr lang="en-US" sz="2400" dirty="0" smtClean="0"/>
              <a:t>DOH and other state agencies are moving towards mandated participation in the state-wide health information exchange (HIE)</a:t>
            </a:r>
          </a:p>
          <a:p>
            <a:pPr lvl="1">
              <a:spcBef>
                <a:spcPts val="600"/>
              </a:spcBef>
              <a:spcAft>
                <a:spcPts val="600"/>
              </a:spcAft>
              <a:defRPr/>
            </a:pPr>
            <a:r>
              <a:rPr lang="en-US" sz="2200" dirty="0" smtClean="0"/>
              <a:t>DOH has several health systems that will be accessed via the HIE</a:t>
            </a:r>
          </a:p>
          <a:p>
            <a:pPr lvl="1">
              <a:spcBef>
                <a:spcPts val="600"/>
              </a:spcBef>
              <a:spcAft>
                <a:spcPts val="600"/>
              </a:spcAft>
              <a:defRPr/>
            </a:pPr>
            <a:r>
              <a:rPr lang="en-US" sz="2200" dirty="0" smtClean="0"/>
              <a:t>Website: </a:t>
            </a:r>
            <a:r>
              <a:rPr lang="en-US" sz="2200" dirty="0" smtClean="0">
                <a:hlinkClick r:id="rId2"/>
              </a:rPr>
              <a:t>www.doh.wa.gov/healthit</a:t>
            </a:r>
            <a:endParaRPr lang="en-US" sz="2200" dirty="0" smtClean="0"/>
          </a:p>
        </p:txBody>
      </p:sp>
      <p:pic>
        <p:nvPicPr>
          <p:cNvPr id="4098" name="Picture 2" descr="C:\Users\cjb2303\AppData\Local\Microsoft\Windows\Temporary Internet Files\Content.IE5\TQ0DB675\MP900401793[1].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47980"/>
            <a:ext cx="980321" cy="1595780"/>
          </a:xfrm>
          <a:prstGeom prst="rect">
            <a:avLst/>
          </a:prstGeom>
          <a:noFill/>
          <a:ln>
            <a:no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5"/>
          <p:cNvSpPr>
            <a:spLocks noGrp="1"/>
          </p:cNvSpPr>
          <p:nvPr>
            <p:ph/>
          </p:nvPr>
        </p:nvSpPr>
        <p:spPr>
          <a:xfrm>
            <a:off x="564445" y="1512889"/>
            <a:ext cx="8017933" cy="4503737"/>
          </a:xfrm>
        </p:spPr>
        <p:txBody>
          <a:bodyPr/>
          <a:lstStyle/>
          <a:p>
            <a:pPr>
              <a:spcBef>
                <a:spcPts val="600"/>
              </a:spcBef>
              <a:spcAft>
                <a:spcPts val="600"/>
              </a:spcAft>
            </a:pPr>
            <a:r>
              <a:rPr lang="en-US" altLang="en-US" sz="2800" u="sng" dirty="0" smtClean="0"/>
              <a:t>Staff</a:t>
            </a:r>
            <a:r>
              <a:rPr lang="en-US" altLang="en-US" sz="2800" dirty="0" smtClean="0"/>
              <a:t>:</a:t>
            </a:r>
          </a:p>
          <a:p>
            <a:pPr lvl="1">
              <a:spcBef>
                <a:spcPts val="600"/>
              </a:spcBef>
              <a:spcAft>
                <a:spcPts val="600"/>
              </a:spcAft>
            </a:pPr>
            <a:r>
              <a:rPr lang="en-US" altLang="en-US" dirty="0" smtClean="0"/>
              <a:t>Chris Baumgartner, Program Director</a:t>
            </a:r>
          </a:p>
          <a:p>
            <a:pPr lvl="1">
              <a:spcBef>
                <a:spcPts val="600"/>
              </a:spcBef>
              <a:spcAft>
                <a:spcPts val="600"/>
              </a:spcAft>
            </a:pPr>
            <a:r>
              <a:rPr lang="en-US" altLang="en-US" dirty="0" smtClean="0"/>
              <a:t>Gary Garrety, Operations Manager</a:t>
            </a:r>
          </a:p>
          <a:p>
            <a:pPr lvl="1">
              <a:spcBef>
                <a:spcPts val="600"/>
              </a:spcBef>
              <a:spcAft>
                <a:spcPts val="600"/>
              </a:spcAft>
            </a:pPr>
            <a:r>
              <a:rPr lang="en-US" altLang="en-US" dirty="0" smtClean="0"/>
              <a:t>Neal Traven, PMP Epidemiologist</a:t>
            </a:r>
          </a:p>
          <a:p>
            <a:pPr>
              <a:spcBef>
                <a:spcPts val="600"/>
              </a:spcBef>
              <a:spcAft>
                <a:spcPts val="600"/>
              </a:spcAft>
            </a:pPr>
            <a:r>
              <a:rPr lang="en-US" altLang="en-US" sz="2800" u="sng" dirty="0" smtClean="0"/>
              <a:t>Contact Info</a:t>
            </a:r>
            <a:r>
              <a:rPr lang="en-US" altLang="en-US" sz="2800" dirty="0" smtClean="0"/>
              <a:t>:</a:t>
            </a:r>
          </a:p>
          <a:p>
            <a:pPr lvl="1">
              <a:spcBef>
                <a:spcPts val="600"/>
              </a:spcBef>
              <a:spcAft>
                <a:spcPts val="600"/>
              </a:spcAft>
            </a:pPr>
            <a:r>
              <a:rPr lang="en-US" altLang="en-US" sz="2400" dirty="0" smtClean="0"/>
              <a:t>Phone: 360.236.4806</a:t>
            </a:r>
          </a:p>
          <a:p>
            <a:pPr lvl="1">
              <a:spcBef>
                <a:spcPts val="600"/>
              </a:spcBef>
              <a:spcAft>
                <a:spcPts val="600"/>
              </a:spcAft>
            </a:pPr>
            <a:r>
              <a:rPr lang="en-US" altLang="en-US" sz="2400" dirty="0" smtClean="0"/>
              <a:t>Email: </a:t>
            </a:r>
            <a:r>
              <a:rPr lang="en-US" altLang="en-US" sz="2400" dirty="0" smtClean="0">
                <a:hlinkClick r:id="rId2"/>
              </a:rPr>
              <a:t>prescriptionmonitoring@doh.wa.gov</a:t>
            </a:r>
            <a:endParaRPr lang="en-US" altLang="en-US" sz="2400" dirty="0" smtClean="0"/>
          </a:p>
          <a:p>
            <a:pPr lvl="1">
              <a:spcBef>
                <a:spcPts val="600"/>
              </a:spcBef>
              <a:spcAft>
                <a:spcPts val="600"/>
              </a:spcAft>
            </a:pPr>
            <a:r>
              <a:rPr lang="en-US" altLang="en-US" sz="2400" dirty="0" smtClean="0"/>
              <a:t>Website: </a:t>
            </a:r>
            <a:r>
              <a:rPr lang="en-US" altLang="en-US" sz="2400" dirty="0" smtClean="0">
                <a:hlinkClick r:id="rId3"/>
              </a:rPr>
              <a:t>http://www.doh.wa.gov/pmp</a:t>
            </a:r>
            <a:endParaRPr lang="en-US" altLang="en-US" sz="2400" dirty="0" smtClean="0"/>
          </a:p>
          <a:p>
            <a:endParaRPr lang="en-US" altLang="en-US" dirty="0" smtClean="0"/>
          </a:p>
        </p:txBody>
      </p:sp>
      <p:sp>
        <p:nvSpPr>
          <p:cNvPr id="8" name="TextBox 7"/>
          <p:cNvSpPr txBox="1"/>
          <p:nvPr/>
        </p:nvSpPr>
        <p:spPr>
          <a:xfrm>
            <a:off x="0" y="552450"/>
            <a:ext cx="9144001" cy="861774"/>
          </a:xfrm>
          <a:prstGeom prst="rect">
            <a:avLst/>
          </a:prstGeom>
        </p:spPr>
        <p:txBody>
          <a:bodyPr vert="horz" lIns="0" rIns="0" bIns="0" anchor="b">
            <a:normAutofit fontScale="97500"/>
          </a:bodyPr>
          <a:lstStyle>
            <a:lvl1pPr algn="ctr">
              <a:spcBef>
                <a:spcPct val="0"/>
              </a:spcBef>
              <a:buNone/>
              <a:defRPr kumimoji="0" sz="5000" b="0">
                <a:ln>
                  <a:noFill/>
                </a:ln>
                <a:solidFill>
                  <a:schemeClr val="tx2"/>
                </a:solidFill>
                <a:effectLst/>
                <a:latin typeface="+mj-lt"/>
                <a:ea typeface="+mj-ea"/>
                <a:cs typeface="+mj-cs"/>
              </a:defRPr>
            </a:lvl1pPr>
          </a:lstStyle>
          <a:p>
            <a:r>
              <a:rPr lang="en-US" dirty="0">
                <a:solidFill>
                  <a:srgbClr val="1F497D"/>
                </a:solidFill>
              </a:rPr>
              <a:t>Program Contacts</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38" y="51148"/>
            <a:ext cx="1932582" cy="592741"/>
          </a:xfrm>
          <a:prstGeom prst="rect">
            <a:avLst/>
          </a:prstGeom>
        </p:spPr>
      </p:pic>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03064"/>
            <a:ext cx="7772400" cy="1470025"/>
          </a:xfrm>
        </p:spPr>
        <p:txBody>
          <a:bodyPr>
            <a:normAutofit/>
          </a:bodyPr>
          <a:lstStyle/>
          <a:p>
            <a:r>
              <a:rPr lang="en-US" dirty="0"/>
              <a:t>PDMP </a:t>
            </a:r>
            <a:r>
              <a:rPr lang="en-US" dirty="0" smtClean="0"/>
              <a:t>Track:</a:t>
            </a:r>
            <a:br>
              <a:rPr lang="en-US" dirty="0" smtClean="0"/>
            </a:br>
            <a:r>
              <a:rPr lang="en-US" dirty="0" smtClean="0"/>
              <a:t>Improving </a:t>
            </a:r>
            <a:r>
              <a:rPr lang="en-US" dirty="0"/>
              <a:t>Utilization of PDMPs</a:t>
            </a:r>
          </a:p>
        </p:txBody>
      </p:sp>
      <p:sp>
        <p:nvSpPr>
          <p:cNvPr id="3" name="Subtitle 2"/>
          <p:cNvSpPr>
            <a:spLocks noGrp="1"/>
          </p:cNvSpPr>
          <p:nvPr>
            <p:ph type="subTitle" idx="1"/>
          </p:nvPr>
        </p:nvSpPr>
        <p:spPr>
          <a:xfrm>
            <a:off x="1371600" y="2531324"/>
            <a:ext cx="6400800" cy="3412272"/>
          </a:xfrm>
        </p:spPr>
        <p:txBody>
          <a:bodyPr>
            <a:noAutofit/>
          </a:bodyPr>
          <a:lstStyle/>
          <a:p>
            <a:pPr algn="l"/>
            <a:r>
              <a:rPr lang="en-US" sz="1600" dirty="0" smtClean="0"/>
              <a:t>Presenters:</a:t>
            </a:r>
          </a:p>
          <a:p>
            <a:pPr marL="457200" indent="-457200" algn="l">
              <a:buFont typeface="Arial" panose="020B0604020202020204" pitchFamily="34" charset="0"/>
              <a:buChar char="•"/>
            </a:pPr>
            <a:r>
              <a:rPr lang="en-US" sz="1600" dirty="0"/>
              <a:t>Joe Adams, </a:t>
            </a:r>
            <a:r>
              <a:rPr lang="en-US" sz="1600" dirty="0" err="1" smtClean="0"/>
              <a:t>RPh</a:t>
            </a:r>
            <a:r>
              <a:rPr lang="en-US" sz="1600" dirty="0" smtClean="0"/>
              <a:t>, President</a:t>
            </a:r>
            <a:r>
              <a:rPr lang="en-US" sz="1600" dirty="0"/>
              <a:t>, National Association of Boards of </a:t>
            </a:r>
            <a:r>
              <a:rPr lang="en-US" sz="1600" dirty="0" smtClean="0"/>
              <a:t>Pharmacy</a:t>
            </a:r>
          </a:p>
          <a:p>
            <a:pPr marL="457200" indent="-457200" algn="l">
              <a:buFont typeface="Arial" panose="020B0604020202020204" pitchFamily="34" charset="0"/>
              <a:buChar char="•"/>
            </a:pPr>
            <a:r>
              <a:rPr lang="en-US" sz="1600" dirty="0" smtClean="0"/>
              <a:t>Danna </a:t>
            </a:r>
            <a:r>
              <a:rPr lang="en-US" sz="1600" dirty="0"/>
              <a:t>E. Droz, JD, </a:t>
            </a:r>
            <a:r>
              <a:rPr lang="en-US" sz="1600" dirty="0" err="1"/>
              <a:t>RPh</a:t>
            </a:r>
            <a:r>
              <a:rPr lang="en-US" sz="1600" dirty="0"/>
              <a:t>, Prescription Monitoring Program Liaison, National Association of Boards of </a:t>
            </a:r>
            <a:r>
              <a:rPr lang="en-US" sz="1600" dirty="0" smtClean="0"/>
              <a:t>Pharmacy</a:t>
            </a:r>
          </a:p>
          <a:p>
            <a:pPr marL="457200" indent="-457200" algn="l">
              <a:buFont typeface="Arial" panose="020B0604020202020204" pitchFamily="34" charset="0"/>
              <a:buChar char="•"/>
            </a:pPr>
            <a:r>
              <a:rPr lang="en-US" sz="1600" dirty="0" smtClean="0"/>
              <a:t>Shawn </a:t>
            </a:r>
            <a:r>
              <a:rPr lang="en-US" sz="1600" dirty="0"/>
              <a:t>A. Ryan, MD, MBA, Assistant Professor, Department of Emergency Medicine, University of </a:t>
            </a:r>
            <a:r>
              <a:rPr lang="en-US" sz="1600" dirty="0" smtClean="0"/>
              <a:t>Cincinnati; Chair, Quality and Patient </a:t>
            </a:r>
            <a:r>
              <a:rPr lang="en-US" sz="1600" dirty="0"/>
              <a:t>Safety, Jewish Hospital-Mercy Health </a:t>
            </a:r>
            <a:r>
              <a:rPr lang="en-US" sz="1600" dirty="0" smtClean="0"/>
              <a:t>Partners</a:t>
            </a:r>
          </a:p>
          <a:p>
            <a:pPr marL="457200" indent="-457200" algn="l">
              <a:buFont typeface="Arial" panose="020B0604020202020204" pitchFamily="34" charset="0"/>
              <a:buChar char="•"/>
            </a:pPr>
            <a:r>
              <a:rPr lang="en-US" sz="1600" dirty="0"/>
              <a:t>Chris Baumgartner, PMP Director, Washington State Department of </a:t>
            </a:r>
            <a:r>
              <a:rPr lang="en-US" sz="1600" dirty="0" smtClean="0"/>
              <a:t>Health</a:t>
            </a:r>
          </a:p>
          <a:p>
            <a:pPr algn="l">
              <a:spcBef>
                <a:spcPts val="1200"/>
              </a:spcBef>
            </a:pPr>
            <a:r>
              <a:rPr lang="en-US" sz="1600" dirty="0" smtClean="0"/>
              <a:t>Moderator: </a:t>
            </a:r>
            <a:r>
              <a:rPr lang="en-US" sz="1600" dirty="0"/>
              <a:t>Karen H. Perry, Co-Founder and Executive Director, Narcotics Overdose Prevention and Education (NOPE) Task Force, and Member, Rx Summit National Advisory Board</a:t>
            </a:r>
          </a:p>
        </p:txBody>
      </p:sp>
    </p:spTree>
    <p:extLst>
      <p:ext uri="{BB962C8B-B14F-4D97-AF65-F5344CB8AC3E}">
        <p14:creationId xmlns:p14="http://schemas.microsoft.com/office/powerpoint/2010/main" val="30985649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Learning Objectives</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73488" y="1355502"/>
            <a:ext cx="8229600" cy="4525963"/>
          </a:xfrm>
        </p:spPr>
        <p:txBody>
          <a:bodyPr>
            <a:noAutofit/>
          </a:bodyPr>
          <a:lstStyle/>
          <a:p>
            <a:pPr marL="514350" indent="-514350">
              <a:spcBef>
                <a:spcPts val="1800"/>
              </a:spcBef>
              <a:buFont typeface="+mj-lt"/>
              <a:buAutoNum type="arabicPeriod"/>
            </a:pPr>
            <a:r>
              <a:rPr lang="en-US" dirty="0" smtClean="0">
                <a:latin typeface="Arial" panose="020B0604020202020204" pitchFamily="34" charset="0"/>
                <a:cs typeface="Arial" panose="020B0604020202020204" pitchFamily="34" charset="0"/>
              </a:rPr>
              <a:t>Describe </a:t>
            </a:r>
            <a:r>
              <a:rPr lang="en-US" dirty="0">
                <a:latin typeface="Arial" panose="020B0604020202020204" pitchFamily="34" charset="0"/>
                <a:cs typeface="Arial" panose="020B0604020202020204" pitchFamily="34" charset="0"/>
              </a:rPr>
              <a:t>current practices in interstate sharing of </a:t>
            </a:r>
            <a:r>
              <a:rPr lang="en-US" dirty="0" smtClean="0">
                <a:latin typeface="Arial" panose="020B0604020202020204" pitchFamily="34" charset="0"/>
                <a:cs typeface="Arial" panose="020B0604020202020204" pitchFamily="34" charset="0"/>
              </a:rPr>
              <a:t>prescription drug monitoring program (PDMP) </a:t>
            </a:r>
            <a:r>
              <a:rPr lang="en-US" dirty="0">
                <a:latin typeface="Arial" panose="020B0604020202020204" pitchFamily="34" charset="0"/>
                <a:cs typeface="Arial" panose="020B0604020202020204" pitchFamily="34" charset="0"/>
              </a:rPr>
              <a:t>data.</a:t>
            </a:r>
          </a:p>
          <a:p>
            <a:pPr marL="514350" indent="-514350">
              <a:spcBef>
                <a:spcPts val="1800"/>
              </a:spcBef>
              <a:buFont typeface="+mj-lt"/>
              <a:buAutoNum type="arabicPeriod"/>
            </a:pPr>
            <a:r>
              <a:rPr lang="en-US" dirty="0" smtClean="0">
                <a:latin typeface="Arial" panose="020B0604020202020204" pitchFamily="34" charset="0"/>
                <a:cs typeface="Arial" panose="020B0604020202020204" pitchFamily="34" charset="0"/>
              </a:rPr>
              <a:t>Investigate </a:t>
            </a:r>
            <a:r>
              <a:rPr lang="en-US" dirty="0">
                <a:latin typeface="Arial" panose="020B0604020202020204" pitchFamily="34" charset="0"/>
                <a:cs typeface="Arial" panose="020B0604020202020204" pitchFamily="34" charset="0"/>
              </a:rPr>
              <a:t>strategies states are using to integrate PDMP data with health care records</a:t>
            </a:r>
            <a:r>
              <a:rPr lang="en-US" dirty="0" smtClean="0">
                <a:latin typeface="Arial" panose="020B0604020202020204" pitchFamily="34" charset="0"/>
                <a:cs typeface="Arial" panose="020B0604020202020204" pitchFamily="34" charset="0"/>
              </a:rPr>
              <a:t>.</a:t>
            </a:r>
          </a:p>
          <a:p>
            <a:pPr marL="514350" indent="-514350">
              <a:spcBef>
                <a:spcPts val="1800"/>
              </a:spcBef>
              <a:buFont typeface="+mj-lt"/>
              <a:buAutoNum type="arabicPeriod"/>
            </a:pPr>
            <a:r>
              <a:rPr lang="en-US" dirty="0" smtClean="0">
                <a:latin typeface="Arial" panose="020B0604020202020204" pitchFamily="34" charset="0"/>
                <a:cs typeface="Arial" panose="020B0604020202020204" pitchFamily="34" charset="0"/>
              </a:rPr>
              <a:t>Identify </a:t>
            </a:r>
            <a:r>
              <a:rPr lang="en-US" dirty="0">
                <a:latin typeface="Arial" panose="020B0604020202020204" pitchFamily="34" charset="0"/>
                <a:cs typeface="Arial" panose="020B0604020202020204" pitchFamily="34" charset="0"/>
              </a:rPr>
              <a:t>best practices in integration and interoperability that participants can implement in their states</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92354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rmAutofit/>
          </a:bodyPr>
          <a:lstStyle/>
          <a:p>
            <a:pPr algn="ctr"/>
            <a:r>
              <a:rPr lang="en-US" dirty="0" smtClean="0">
                <a:effectLst>
                  <a:outerShdw blurRad="38100" dist="38100" dir="2700000" algn="tl">
                    <a:srgbClr val="000000">
                      <a:alpha val="43137"/>
                    </a:srgbClr>
                  </a:outerShdw>
                </a:effectLst>
                <a:latin typeface="Arial" pitchFamily="34" charset="0"/>
                <a:cs typeface="Arial" pitchFamily="34" charset="0"/>
              </a:rPr>
              <a:t>Clarification of Acronyms</a:t>
            </a:r>
            <a:endParaRPr lang="en-US" dirty="0">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457200" y="1219200"/>
            <a:ext cx="8229600" cy="4572000"/>
          </a:xfrm>
        </p:spPr>
        <p:txBody>
          <a:bodyPr>
            <a:normAutofit fontScale="85000" lnSpcReduction="20000"/>
          </a:bodyPr>
          <a:lstStyle/>
          <a:p>
            <a:r>
              <a:rPr lang="en-US" sz="2000" b="1" dirty="0">
                <a:solidFill>
                  <a:srgbClr val="04982B"/>
                </a:solidFill>
                <a:latin typeface="Arial" pitchFamily="34" charset="0"/>
                <a:cs typeface="Arial" pitchFamily="34" charset="0"/>
              </a:rPr>
              <a:t>Prescription Monitoring Program (PMP)</a:t>
            </a:r>
          </a:p>
          <a:p>
            <a:pPr marL="0" indent="0">
              <a:buNone/>
            </a:pPr>
            <a:endParaRPr lang="en-US" sz="2000" b="1" dirty="0">
              <a:solidFill>
                <a:srgbClr val="04982B"/>
              </a:solidFill>
              <a:latin typeface="Arial" pitchFamily="34" charset="0"/>
              <a:cs typeface="Arial" pitchFamily="34" charset="0"/>
            </a:endParaRPr>
          </a:p>
          <a:p>
            <a:r>
              <a:rPr lang="en-US" sz="2000" b="1" dirty="0">
                <a:solidFill>
                  <a:srgbClr val="04982B"/>
                </a:solidFill>
                <a:latin typeface="Arial" pitchFamily="34" charset="0"/>
                <a:cs typeface="Arial" pitchFamily="34" charset="0"/>
              </a:rPr>
              <a:t>Prescription Drug Monitoring Program (PDMP)</a:t>
            </a:r>
          </a:p>
          <a:p>
            <a:pPr marL="0" indent="0">
              <a:buNone/>
            </a:pPr>
            <a:endParaRPr lang="en-US" sz="2000" dirty="0">
              <a:solidFill>
                <a:srgbClr val="00B050"/>
              </a:solidFill>
              <a:latin typeface="Arial" pitchFamily="34" charset="0"/>
              <a:cs typeface="Arial" pitchFamily="34" charset="0"/>
            </a:endParaRPr>
          </a:p>
          <a:p>
            <a:r>
              <a:rPr lang="en-US" sz="2000" dirty="0" smtClean="0">
                <a:latin typeface="Arial" pitchFamily="34" charset="0"/>
                <a:cs typeface="Arial" pitchFamily="34" charset="0"/>
              </a:rPr>
              <a:t>Controlled Substance Monitoring Database (CSMD)</a:t>
            </a:r>
          </a:p>
          <a:p>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Controlled Substance Monitoring Program (CSMP)</a:t>
            </a:r>
          </a:p>
          <a:p>
            <a:pPr marL="0" indent="0">
              <a:buNone/>
            </a:pPr>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Controlled Substance Monitoring Program Database (CSMPD)</a:t>
            </a:r>
          </a:p>
          <a:p>
            <a:pPr marL="0" indent="0">
              <a:buNone/>
            </a:pPr>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Controlled </a:t>
            </a:r>
            <a:r>
              <a:rPr lang="en-US" sz="2000" dirty="0">
                <a:latin typeface="Arial" pitchFamily="34" charset="0"/>
                <a:cs typeface="Arial" pitchFamily="34" charset="0"/>
              </a:rPr>
              <a:t>S</a:t>
            </a:r>
            <a:r>
              <a:rPr lang="en-US" sz="2000" dirty="0" smtClean="0">
                <a:latin typeface="Arial" pitchFamily="34" charset="0"/>
                <a:cs typeface="Arial" pitchFamily="34" charset="0"/>
              </a:rPr>
              <a:t>ubstance Database (CSD)</a:t>
            </a:r>
          </a:p>
          <a:p>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Prescription Drug Registry (PDR)</a:t>
            </a:r>
          </a:p>
          <a:p>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Controlled Substance Reporting System (CSRS) </a:t>
            </a:r>
          </a:p>
          <a:p>
            <a:endParaRPr lang="en-US" sz="2000" dirty="0">
              <a:latin typeface="Arial" pitchFamily="34" charset="0"/>
              <a:cs typeface="Arial" pitchFamily="34" charset="0"/>
            </a:endParaRPr>
          </a:p>
          <a:p>
            <a:pPr marL="0" indent="0" algn="ctr">
              <a:buNone/>
            </a:pPr>
            <a:r>
              <a:rPr lang="en-US" sz="2000" dirty="0" smtClean="0">
                <a:solidFill>
                  <a:srgbClr val="7030A0"/>
                </a:solidFill>
                <a:latin typeface="Arial" pitchFamily="34" charset="0"/>
                <a:cs typeface="Arial" pitchFamily="34" charset="0"/>
              </a:rPr>
              <a:t>PMP </a:t>
            </a:r>
            <a:r>
              <a:rPr lang="en-US" sz="2000" dirty="0">
                <a:solidFill>
                  <a:srgbClr val="7030A0"/>
                </a:solidFill>
                <a:latin typeface="Arial" pitchFamily="34" charset="0"/>
                <a:cs typeface="Arial" pitchFamily="34" charset="0"/>
              </a:rPr>
              <a:t>= </a:t>
            </a:r>
            <a:r>
              <a:rPr lang="en-US" sz="2000" dirty="0" smtClean="0">
                <a:solidFill>
                  <a:srgbClr val="7030A0"/>
                </a:solidFill>
                <a:latin typeface="Arial" pitchFamily="34" charset="0"/>
                <a:cs typeface="Arial" pitchFamily="34" charset="0"/>
              </a:rPr>
              <a:t>PDMP</a:t>
            </a:r>
            <a:r>
              <a:rPr lang="en-US" sz="2000" dirty="0">
                <a:solidFill>
                  <a:srgbClr val="7030A0"/>
                </a:solidFill>
                <a:latin typeface="Arial" pitchFamily="34" charset="0"/>
                <a:cs typeface="Arial" pitchFamily="34" charset="0"/>
              </a:rPr>
              <a:t> = </a:t>
            </a:r>
            <a:r>
              <a:rPr lang="en-US" sz="2000" dirty="0" smtClean="0">
                <a:solidFill>
                  <a:srgbClr val="7030A0"/>
                </a:solidFill>
                <a:latin typeface="Arial" pitchFamily="34" charset="0"/>
                <a:cs typeface="Arial" pitchFamily="34" charset="0"/>
              </a:rPr>
              <a:t>CSMD=CSMP = CSMPD = CSD = CSRS</a:t>
            </a:r>
            <a:endParaRPr lang="en-US" sz="2000" dirty="0">
              <a:solidFill>
                <a:srgbClr val="7030A0"/>
              </a:solidFill>
              <a:latin typeface="Arial" pitchFamily="34" charset="0"/>
              <a:cs typeface="Arial" pitchFamily="34" charset="0"/>
            </a:endParaRPr>
          </a:p>
        </p:txBody>
      </p:sp>
    </p:spTree>
    <p:extLst>
      <p:ext uri="{BB962C8B-B14F-4D97-AF65-F5344CB8AC3E}">
        <p14:creationId xmlns:p14="http://schemas.microsoft.com/office/powerpoint/2010/main" val="31958467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rtlCol="0">
            <a:noAutofit/>
          </a:bodyPr>
          <a:lstStyle/>
          <a:p>
            <a:pPr eaLnBrk="1" fontAlgn="auto" hangingPunct="1">
              <a:spcAft>
                <a:spcPts val="0"/>
              </a:spcAft>
              <a:defRPr/>
            </a:pPr>
            <a:r>
              <a:rPr lang="en-US" dirty="0" smtClean="0">
                <a:latin typeface="Arial" panose="020B0604020202020204" pitchFamily="34" charset="0"/>
                <a:cs typeface="Arial" panose="020B0604020202020204" pitchFamily="34" charset="0"/>
              </a:rPr>
              <a:t>PMPs: National Landscape</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9600" y="1752600"/>
            <a:ext cx="8077200" cy="4191000"/>
          </a:xfrm>
        </p:spPr>
        <p:txBody>
          <a:bodyPr rtlCol="0">
            <a:noAutofit/>
          </a:bodyPr>
          <a:lstStyle/>
          <a:p>
            <a:pPr>
              <a:spcBef>
                <a:spcPts val="2400"/>
              </a:spcBef>
              <a:defRPr/>
            </a:pPr>
            <a:r>
              <a:rPr lang="en-US" dirty="0" smtClean="0">
                <a:latin typeface="Arial" panose="020B0604020202020204" pitchFamily="34" charset="0"/>
                <a:cs typeface="Arial" panose="020B0604020202020204" pitchFamily="34" charset="0"/>
              </a:rPr>
              <a:t>49 states have </a:t>
            </a:r>
            <a:r>
              <a:rPr lang="en-US" dirty="0">
                <a:latin typeface="Arial" panose="020B0604020202020204" pitchFamily="34" charset="0"/>
                <a:cs typeface="Arial" panose="020B0604020202020204" pitchFamily="34" charset="0"/>
              </a:rPr>
              <a:t>functional </a:t>
            </a:r>
            <a:r>
              <a:rPr lang="en-US" dirty="0" smtClean="0">
                <a:latin typeface="Arial" panose="020B0604020202020204" pitchFamily="34" charset="0"/>
                <a:cs typeface="Arial" panose="020B0604020202020204" pitchFamily="34" charset="0"/>
              </a:rPr>
              <a:t>prescription monitoring programs </a:t>
            </a:r>
            <a:r>
              <a:rPr lang="en-US" dirty="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PMPs) </a:t>
            </a:r>
            <a:r>
              <a:rPr lang="en-US" dirty="0">
                <a:latin typeface="Arial" panose="020B0604020202020204" pitchFamily="34" charset="0"/>
                <a:cs typeface="Arial" panose="020B0604020202020204" pitchFamily="34" charset="0"/>
              </a:rPr>
              <a:t>or are at least collecting </a:t>
            </a:r>
            <a:r>
              <a:rPr lang="en-US" dirty="0" smtClean="0">
                <a:latin typeface="Arial" panose="020B0604020202020204" pitchFamily="34" charset="0"/>
                <a:cs typeface="Arial" panose="020B0604020202020204" pitchFamily="34" charset="0"/>
              </a:rPr>
              <a:t>data.</a:t>
            </a:r>
          </a:p>
          <a:p>
            <a:pPr eaLnBrk="1" fontAlgn="auto" hangingPunct="1">
              <a:spcBef>
                <a:spcPts val="2400"/>
              </a:spcBef>
              <a:defRPr/>
            </a:pPr>
            <a:r>
              <a:rPr lang="en-US" dirty="0" smtClean="0">
                <a:latin typeface="Arial" panose="020B0604020202020204" pitchFamily="34" charset="0"/>
                <a:cs typeface="Arial" panose="020B0604020202020204" pitchFamily="34" charset="0"/>
              </a:rPr>
              <a:t>1: Washington, DC – Gearing </a:t>
            </a:r>
            <a:r>
              <a:rPr lang="en-US" dirty="0">
                <a:latin typeface="Arial" panose="020B0604020202020204" pitchFamily="34" charset="0"/>
                <a:cs typeface="Arial" panose="020B0604020202020204" pitchFamily="34" charset="0"/>
              </a:rPr>
              <a:t>up to </a:t>
            </a:r>
            <a:r>
              <a:rPr lang="en-US" dirty="0" smtClean="0">
                <a:latin typeface="Arial" panose="020B0604020202020204" pitchFamily="34" charset="0"/>
                <a:cs typeface="Arial" panose="020B0604020202020204" pitchFamily="34" charset="0"/>
              </a:rPr>
              <a:t>implement </a:t>
            </a:r>
          </a:p>
          <a:p>
            <a:pPr eaLnBrk="1" fontAlgn="auto" hangingPunct="1">
              <a:spcBef>
                <a:spcPts val="2400"/>
              </a:spcBef>
              <a:defRPr/>
            </a:pPr>
            <a:r>
              <a:rPr lang="en-US" dirty="0" smtClean="0">
                <a:latin typeface="Arial" panose="020B0604020202020204" pitchFamily="34" charset="0"/>
                <a:cs typeface="Arial" panose="020B0604020202020204" pitchFamily="34" charset="0"/>
              </a:rPr>
              <a:t>1: Missouri – No authorizing legislation</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7908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574</TotalTime>
  <Words>3590</Words>
  <Application>Microsoft Office PowerPoint</Application>
  <PresentationFormat>On-screen Show (4:3)</PresentationFormat>
  <Paragraphs>579</Paragraphs>
  <Slides>68</Slides>
  <Notes>19</Notes>
  <HiddenSlides>0</HiddenSlides>
  <MMClips>0</MMClips>
  <ScaleCrop>false</ScaleCrop>
  <HeadingPairs>
    <vt:vector size="6" baseType="variant">
      <vt:variant>
        <vt:lpstr>Fonts Used</vt:lpstr>
      </vt:variant>
      <vt:variant>
        <vt:i4>4</vt:i4>
      </vt:variant>
      <vt:variant>
        <vt:lpstr>Theme</vt:lpstr>
      </vt:variant>
      <vt:variant>
        <vt:i4>21</vt:i4>
      </vt:variant>
      <vt:variant>
        <vt:lpstr>Slide Titles</vt:lpstr>
      </vt:variant>
      <vt:variant>
        <vt:i4>68</vt:i4>
      </vt:variant>
    </vt:vector>
  </HeadingPairs>
  <TitlesOfParts>
    <vt:vector size="93" baseType="lpstr">
      <vt:lpstr>Arial</vt:lpstr>
      <vt:lpstr>Calibri</vt:lpstr>
      <vt:lpstr>Times New Roman</vt:lpstr>
      <vt:lpstr>Trebuchet MS</vt: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18_Office Theme</vt:lpstr>
      <vt:lpstr>19_Office Theme</vt:lpstr>
      <vt:lpstr>20_Office Theme</vt:lpstr>
      <vt:lpstr>PDMP Track: Improving Utilization of PDMPs</vt:lpstr>
      <vt:lpstr>Disclosures</vt:lpstr>
      <vt:lpstr>Disclosures</vt:lpstr>
      <vt:lpstr>Learning Objectives</vt:lpstr>
      <vt:lpstr>Improving Utilization of  Prescription Monitoring Programs</vt:lpstr>
      <vt:lpstr>Disclosure Statements</vt:lpstr>
      <vt:lpstr>Learning Objectives</vt:lpstr>
      <vt:lpstr>Clarification of Acronyms</vt:lpstr>
      <vt:lpstr>PMPs: National Landscape</vt:lpstr>
      <vt:lpstr>Status of State PMPs</vt:lpstr>
      <vt:lpstr>PMPs</vt:lpstr>
      <vt:lpstr>Shortcomings of PMPs</vt:lpstr>
      <vt:lpstr>Low Utilization of PMPs Perception of Low Value for Time Invested</vt:lpstr>
      <vt:lpstr>Result Is Low Utilization  by Health Care Professionals</vt:lpstr>
      <vt:lpstr>How States Are Responding</vt:lpstr>
      <vt:lpstr>Background on NABP Involvement</vt:lpstr>
      <vt:lpstr>PowerPoint Presentation</vt:lpstr>
      <vt:lpstr>PMP InterConnect Participation</vt:lpstr>
      <vt:lpstr>PowerPoint Presentation</vt:lpstr>
      <vt:lpstr>PowerPoint Presentation</vt:lpstr>
      <vt:lpstr>PowerPoint Presentation</vt:lpstr>
      <vt:lpstr>PowerPoint Presentation</vt:lpstr>
      <vt:lpstr>PowerPoint Presentation</vt:lpstr>
      <vt:lpstr>Next Steps to Increase Utilization of PMP Data</vt:lpstr>
      <vt:lpstr>PMP Data Integrated Into  Health Care Software</vt:lpstr>
      <vt:lpstr>Benefits of Workflow Integration</vt:lpstr>
      <vt:lpstr>Workflow Data Integration</vt:lpstr>
      <vt:lpstr>PowerPoint Presentation</vt:lpstr>
      <vt:lpstr>Pilot Teams</vt:lpstr>
      <vt:lpstr>The EPIC Integration Project Jewish Hospital ED – Mercy Health</vt:lpstr>
      <vt:lpstr>One of the solutions identified</vt:lpstr>
      <vt:lpstr>PDMP Utilization</vt:lpstr>
      <vt:lpstr>PDMP Utilization</vt:lpstr>
      <vt:lpstr>PDMP Utilization</vt:lpstr>
      <vt:lpstr>Barriers to Utilization</vt:lpstr>
      <vt:lpstr>Barriers to Utilization</vt:lpstr>
      <vt:lpstr>Barriers Reported by Primary Care</vt:lpstr>
      <vt:lpstr>Goals of EMR integration </vt:lpstr>
      <vt:lpstr>Example of Report</vt:lpstr>
      <vt:lpstr>Example of Report</vt:lpstr>
      <vt:lpstr>Summary Data  from May 5, 2014 to October 5, 2014</vt:lpstr>
      <vt:lpstr>Our Prescribers</vt:lpstr>
      <vt:lpstr>Outcomes</vt:lpstr>
      <vt:lpstr>PowerPoint Presentation</vt:lpstr>
      <vt:lpstr>Impact</vt:lpstr>
      <vt:lpstr>Future State</vt:lpstr>
      <vt:lpstr>Contact information</vt:lpstr>
      <vt:lpstr>Improving Utilization of PDMPs</vt:lpstr>
      <vt:lpstr>Disclosure Statement</vt:lpstr>
      <vt:lpstr>Learning Objectives</vt:lpstr>
      <vt:lpstr>Brief Overview of the WA HIE</vt:lpstr>
      <vt:lpstr>Key Issues to Address</vt:lpstr>
      <vt:lpstr>Tracking Requests to Each User</vt:lpstr>
      <vt:lpstr>Data Sharing Agreements</vt:lpstr>
      <vt:lpstr>Admission, Discharge, Transfer (ADT)</vt:lpstr>
      <vt:lpstr>PMP Data Standards</vt:lpstr>
      <vt:lpstr>PMP to HIE to EHR</vt:lpstr>
      <vt:lpstr>Connection Pre-Requirements</vt:lpstr>
      <vt:lpstr>Flow Diagram</vt:lpstr>
      <vt:lpstr>Emergency Department Information Exchange (EDIE)</vt:lpstr>
      <vt:lpstr>PMP Criteria for EDIE</vt:lpstr>
      <vt:lpstr>PMP Report from EDIE</vt:lpstr>
      <vt:lpstr>Current EDIE Status</vt:lpstr>
      <vt:lpstr>Quote from EDIE End User</vt:lpstr>
      <vt:lpstr>Challenges/Lessons Learned</vt:lpstr>
      <vt:lpstr>PMP &amp; Meaningful Use</vt:lpstr>
      <vt:lpstr>PowerPoint Presentation</vt:lpstr>
      <vt:lpstr>PDMP Track: Improving Utilization of PDMPs</vt:lpstr>
    </vt:vector>
  </TitlesOfParts>
  <Company>Bluegrass Business Media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Sloan</dc:creator>
  <cp:lastModifiedBy>Cindy Lackey</cp:lastModifiedBy>
  <cp:revision>53</cp:revision>
  <dcterms:created xsi:type="dcterms:W3CDTF">2015-01-09T20:29:27Z</dcterms:created>
  <dcterms:modified xsi:type="dcterms:W3CDTF">2015-03-21T02:53:36Z</dcterms:modified>
</cp:coreProperties>
</file>