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Elliot" initials="T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  <a:srgbClr val="94B333"/>
    <a:srgbClr val="8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80" autoAdjust="0"/>
  </p:normalViewPr>
  <p:slideViewPr>
    <p:cSldViewPr snapToGrid="0">
      <p:cViewPr>
        <p:scale>
          <a:sx n="118" d="100"/>
          <a:sy n="118" d="100"/>
        </p:scale>
        <p:origin x="-312" y="-12"/>
      </p:cViewPr>
      <p:guideLst>
        <p:guide orient="horz" pos="4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569" y="1169376"/>
            <a:ext cx="4510454" cy="45104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093069" cy="68580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1" y="2103989"/>
            <a:ext cx="5873262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1" y="4491589"/>
            <a:ext cx="587326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7385538" y="5002821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585A"/>
                </a:solidFill>
              </a:rPr>
              <a:t>Thedaltonfoundation.org</a:t>
            </a:r>
          </a:p>
        </p:txBody>
      </p:sp>
    </p:spTree>
    <p:extLst>
      <p:ext uri="{BB962C8B-B14F-4D97-AF65-F5344CB8AC3E}">
        <p14:creationId xmlns:p14="http://schemas.microsoft.com/office/powerpoint/2010/main" val="61576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3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2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982" y="-328925"/>
            <a:ext cx="4510454" cy="454957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170680"/>
            <a:ext cx="12192000" cy="268732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483729" y="4344130"/>
            <a:ext cx="7426960" cy="171610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207825" y="6203738"/>
            <a:ext cx="5978768" cy="5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324351" y="355515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7585A"/>
                </a:solidFill>
              </a:rPr>
              <a:t>Thedaltonfoundation.org</a:t>
            </a:r>
          </a:p>
        </p:txBody>
      </p:sp>
    </p:spTree>
    <p:extLst>
      <p:ext uri="{BB962C8B-B14F-4D97-AF65-F5344CB8AC3E}">
        <p14:creationId xmlns:p14="http://schemas.microsoft.com/office/powerpoint/2010/main" val="428702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4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2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2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4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311900"/>
            <a:ext cx="11541837" cy="546100"/>
          </a:xfrm>
          <a:prstGeom prst="rect">
            <a:avLst/>
          </a:prstGeom>
          <a:solidFill>
            <a:srgbClr val="94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277" y="6311900"/>
            <a:ext cx="465307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6139" y="114300"/>
            <a:ext cx="4809392" cy="3991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635" y="3879763"/>
            <a:ext cx="2743201" cy="2766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260" y="940777"/>
            <a:ext cx="5839953" cy="21125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3244" y="2926804"/>
            <a:ext cx="5978768" cy="484298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Connect</a:t>
            </a:r>
            <a:r>
              <a:rPr lang="en-US" i="1" dirty="0"/>
              <a:t>         </a:t>
            </a:r>
            <a:r>
              <a:rPr lang="en-US" sz="3200" i="1" dirty="0">
                <a:solidFill>
                  <a:schemeClr val="accent2"/>
                </a:solidFill>
              </a:rPr>
              <a:t>Empower </a:t>
            </a:r>
            <a:r>
              <a:rPr lang="en-US" sz="3200" i="1" dirty="0"/>
              <a:t>  </a:t>
            </a:r>
            <a:r>
              <a:rPr lang="en-US" i="1" dirty="0"/>
              <a:t>        </a:t>
            </a:r>
            <a:r>
              <a:rPr lang="en-US" i="1" dirty="0">
                <a:solidFill>
                  <a:schemeClr val="tx1"/>
                </a:solidFill>
              </a:rPr>
              <a:t>Restore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02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25" y="92808"/>
            <a:ext cx="11152582" cy="69454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Current Situation</a:t>
            </a:r>
            <a:endParaRPr lang="en-US" dirty="0">
              <a:solidFill>
                <a:srgbClr val="BE510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91777" y="261098"/>
            <a:ext cx="598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>
              <a:solidFill>
                <a:srgbClr val="565656"/>
              </a:solidFill>
            </a:endParaRPr>
          </a:p>
          <a:p>
            <a:pPr algn="ctr"/>
            <a:endParaRPr lang="en-US" b="1" u="sng" dirty="0">
              <a:solidFill>
                <a:srgbClr val="565656"/>
              </a:solidFill>
            </a:endParaRPr>
          </a:p>
          <a:p>
            <a:pPr algn="ctr"/>
            <a:r>
              <a:rPr lang="en-US" b="1" u="sng" dirty="0">
                <a:solidFill>
                  <a:srgbClr val="565656"/>
                </a:solidFill>
              </a:rPr>
              <a:t>Advocates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72078" y="834110"/>
            <a:ext cx="4719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565656"/>
                </a:solidFill>
              </a:rPr>
              <a:t>Marketplace</a:t>
            </a:r>
          </a:p>
          <a:p>
            <a:pPr algn="ctr"/>
            <a:r>
              <a:rPr lang="en-US" sz="1200" i="1" dirty="0">
                <a:solidFill>
                  <a:srgbClr val="565656"/>
                </a:solidFill>
              </a:rPr>
              <a:t>(Fragmented/Siloed Providers)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6587251" y="1042698"/>
            <a:ext cx="1048896" cy="1056457"/>
            <a:chOff x="7235447" y="1120586"/>
            <a:chExt cx="1048896" cy="1056457"/>
          </a:xfrm>
        </p:grpSpPr>
        <p:pic>
          <p:nvPicPr>
            <p:cNvPr id="136" name="Picture 2" descr="http://downloadicons.net/sites/default/files/apple-icon-90143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722" y="1120586"/>
              <a:ext cx="844346" cy="84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TextBox 136"/>
            <p:cNvSpPr txBox="1"/>
            <p:nvPr/>
          </p:nvSpPr>
          <p:spPr>
            <a:xfrm>
              <a:off x="7235447" y="1900044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Education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469420" y="1780178"/>
            <a:ext cx="1048896" cy="910058"/>
            <a:chOff x="8648247" y="1867832"/>
            <a:chExt cx="1048896" cy="910058"/>
          </a:xfrm>
        </p:grpSpPr>
        <p:pic>
          <p:nvPicPr>
            <p:cNvPr id="139" name="Picture 4" descr="http://www.clker.com/cliparts/b/4/5/9/12236111601800075995dynnamitt_home.svg.hi.pn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105" y="1867832"/>
              <a:ext cx="668423" cy="63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TextBox 139"/>
            <p:cNvSpPr txBox="1"/>
            <p:nvPr/>
          </p:nvSpPr>
          <p:spPr>
            <a:xfrm>
              <a:off x="8648247" y="2500891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Housing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708425" y="2450670"/>
            <a:ext cx="1048896" cy="1110622"/>
            <a:chOff x="9927988" y="2437250"/>
            <a:chExt cx="1048896" cy="1110622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4435" y="2437250"/>
              <a:ext cx="856002" cy="856002"/>
            </a:xfrm>
            <a:prstGeom prst="rect">
              <a:avLst/>
            </a:prstGeom>
          </p:spPr>
        </p:pic>
        <p:sp>
          <p:nvSpPr>
            <p:cNvPr id="143" name="TextBox 142"/>
            <p:cNvSpPr txBox="1"/>
            <p:nvPr/>
          </p:nvSpPr>
          <p:spPr>
            <a:xfrm>
              <a:off x="9927988" y="3270873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Recovery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708425" y="3969482"/>
            <a:ext cx="1048896" cy="992880"/>
            <a:chOff x="9927988" y="3748445"/>
            <a:chExt cx="1048896" cy="992880"/>
          </a:xfrm>
        </p:grpSpPr>
        <p:pic>
          <p:nvPicPr>
            <p:cNvPr id="145" name="Picture 6" descr="http://icons.iconarchive.com/icons/icons8/ios7/512/Very-Basic-Briefcase-Filled-icon.png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9885" y="3748445"/>
              <a:ext cx="733662" cy="73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" name="TextBox 145"/>
            <p:cNvSpPr txBox="1"/>
            <p:nvPr/>
          </p:nvSpPr>
          <p:spPr>
            <a:xfrm>
              <a:off x="9927988" y="4464326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Employment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7930164" y="5136316"/>
            <a:ext cx="1648154" cy="681279"/>
            <a:chOff x="8389847" y="4607966"/>
            <a:chExt cx="1667344" cy="929745"/>
          </a:xfrm>
        </p:grpSpPr>
        <p:pic>
          <p:nvPicPr>
            <p:cNvPr id="148" name="Picture 8" descr="http://wall--art.com/wp-content/uploads/2014/10/bus-icon-vector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668" y="4607966"/>
              <a:ext cx="923700" cy="56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9" name="TextBox 148"/>
            <p:cNvSpPr txBox="1"/>
            <p:nvPr/>
          </p:nvSpPr>
          <p:spPr>
            <a:xfrm>
              <a:off x="8389847" y="5159689"/>
              <a:ext cx="1667344" cy="378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Transportation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043889" y="3095417"/>
            <a:ext cx="1048896" cy="1015149"/>
            <a:chOff x="7311298" y="4931650"/>
            <a:chExt cx="1048896" cy="1015149"/>
          </a:xfrm>
        </p:grpSpPr>
        <p:pic>
          <p:nvPicPr>
            <p:cNvPr id="154" name="Picture 10" descr="http://www.clipartkid.com/images/566/church-house-clip-art-at-clker-com-vector-clip-art-online-royalty-NVplKg-clipart.pn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878" y="4931650"/>
              <a:ext cx="779736" cy="7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5" name="TextBox 154"/>
            <p:cNvSpPr txBox="1"/>
            <p:nvPr/>
          </p:nvSpPr>
          <p:spPr>
            <a:xfrm>
              <a:off x="7311298" y="5669800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Faith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932942" y="1728623"/>
            <a:ext cx="1048896" cy="839450"/>
            <a:chOff x="2594182" y="1443384"/>
            <a:chExt cx="1048896" cy="839450"/>
          </a:xfrm>
        </p:grpSpPr>
        <p:pic>
          <p:nvPicPr>
            <p:cNvPr id="157" name="Picture 12" descr="https://image.freepik.com/free-icon/family-silhouette_318-49966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391" y="1443384"/>
              <a:ext cx="616388" cy="616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TextBox 157"/>
            <p:cNvSpPr txBox="1"/>
            <p:nvPr/>
          </p:nvSpPr>
          <p:spPr>
            <a:xfrm>
              <a:off x="2594182" y="2005835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Family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855220" y="4524841"/>
            <a:ext cx="1048896" cy="1060307"/>
            <a:chOff x="1714902" y="4450654"/>
            <a:chExt cx="1048896" cy="1060307"/>
          </a:xfrm>
        </p:grpSpPr>
        <p:sp>
          <p:nvSpPr>
            <p:cNvPr id="166" name="TextBox 165"/>
            <p:cNvSpPr txBox="1"/>
            <p:nvPr/>
          </p:nvSpPr>
          <p:spPr>
            <a:xfrm>
              <a:off x="1714902" y="5233962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School</a:t>
              </a:r>
            </a:p>
          </p:txBody>
        </p:sp>
        <p:pic>
          <p:nvPicPr>
            <p:cNvPr id="167" name="Picture 2" descr="http://downloadicons.net/sites/default/files/apple-icon-90143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508" y="4450654"/>
              <a:ext cx="844346" cy="84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9" name="Straight Arrow Connector 168"/>
          <p:cNvCxnSpPr/>
          <p:nvPr/>
        </p:nvCxnSpPr>
        <p:spPr>
          <a:xfrm flipH="1">
            <a:off x="3776126" y="2610879"/>
            <a:ext cx="309057" cy="344414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737831" y="2643110"/>
            <a:ext cx="303116" cy="307603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2149151" y="3622620"/>
            <a:ext cx="564831" cy="0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2713982" y="4248384"/>
            <a:ext cx="267856" cy="397833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3824446" y="4248384"/>
            <a:ext cx="317891" cy="385978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endCxn id="175" idx="3"/>
          </p:cNvCxnSpPr>
          <p:nvPr/>
        </p:nvCxnSpPr>
        <p:spPr>
          <a:xfrm flipH="1">
            <a:off x="4112187" y="1775395"/>
            <a:ext cx="2657093" cy="17211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4085184" y="2324446"/>
            <a:ext cx="4384236" cy="11730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endCxn id="175" idx="3"/>
          </p:cNvCxnSpPr>
          <p:nvPr/>
        </p:nvCxnSpPr>
        <p:spPr>
          <a:xfrm flipH="1">
            <a:off x="4112187" y="3223226"/>
            <a:ext cx="5623241" cy="273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175" idx="3"/>
          </p:cNvCxnSpPr>
          <p:nvPr/>
        </p:nvCxnSpPr>
        <p:spPr>
          <a:xfrm flipH="1" flipV="1">
            <a:off x="4112187" y="3496540"/>
            <a:ext cx="5623241" cy="9624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endCxn id="175" idx="3"/>
          </p:cNvCxnSpPr>
          <p:nvPr/>
        </p:nvCxnSpPr>
        <p:spPr>
          <a:xfrm flipH="1" flipV="1">
            <a:off x="4112187" y="3496540"/>
            <a:ext cx="4125806" cy="15502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151" idx="1"/>
            <a:endCxn id="175" idx="3"/>
          </p:cNvCxnSpPr>
          <p:nvPr/>
        </p:nvCxnSpPr>
        <p:spPr>
          <a:xfrm flipH="1" flipV="1">
            <a:off x="4112187" y="3496540"/>
            <a:ext cx="2959891" cy="1902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 flipV="1">
            <a:off x="4815590" y="2158228"/>
            <a:ext cx="3631073" cy="173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 flipV="1">
            <a:off x="4815590" y="2170434"/>
            <a:ext cx="4919838" cy="10475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endCxn id="157" idx="3"/>
          </p:cNvCxnSpPr>
          <p:nvPr/>
        </p:nvCxnSpPr>
        <p:spPr>
          <a:xfrm flipH="1">
            <a:off x="2765539" y="1812479"/>
            <a:ext cx="4003741" cy="2243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57" idx="3"/>
          </p:cNvCxnSpPr>
          <p:nvPr/>
        </p:nvCxnSpPr>
        <p:spPr>
          <a:xfrm flipH="1" flipV="1">
            <a:off x="2765539" y="2036817"/>
            <a:ext cx="5681124" cy="280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157" idx="3"/>
          </p:cNvCxnSpPr>
          <p:nvPr/>
        </p:nvCxnSpPr>
        <p:spPr>
          <a:xfrm flipH="1" flipV="1">
            <a:off x="2765539" y="2036817"/>
            <a:ext cx="6969889" cy="11975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endCxn id="157" idx="3"/>
          </p:cNvCxnSpPr>
          <p:nvPr/>
        </p:nvCxnSpPr>
        <p:spPr>
          <a:xfrm flipH="1" flipV="1">
            <a:off x="2765539" y="2036817"/>
            <a:ext cx="6969889" cy="24368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endCxn id="157" idx="3"/>
          </p:cNvCxnSpPr>
          <p:nvPr/>
        </p:nvCxnSpPr>
        <p:spPr>
          <a:xfrm flipH="1" flipV="1">
            <a:off x="2765539" y="2036817"/>
            <a:ext cx="5464012" cy="30099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51" idx="1"/>
            <a:endCxn id="157" idx="3"/>
          </p:cNvCxnSpPr>
          <p:nvPr/>
        </p:nvCxnSpPr>
        <p:spPr>
          <a:xfrm flipH="1" flipV="1">
            <a:off x="2765539" y="2036817"/>
            <a:ext cx="4306539" cy="33617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2104836" y="1800336"/>
            <a:ext cx="4664444" cy="1636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2101631" y="2339971"/>
            <a:ext cx="6367787" cy="10890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2101629" y="3225697"/>
            <a:ext cx="7633799" cy="197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 flipV="1">
            <a:off x="2101627" y="3429000"/>
            <a:ext cx="7633801" cy="10442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H="1" flipV="1">
            <a:off x="2110317" y="3444932"/>
            <a:ext cx="6119234" cy="15981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H="1">
            <a:off x="2756637" y="1795044"/>
            <a:ext cx="4012643" cy="30591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H="1">
            <a:off x="2756636" y="2330201"/>
            <a:ext cx="5684968" cy="25371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2748008" y="3216696"/>
            <a:ext cx="6987420" cy="1636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4684687" y="2322354"/>
            <a:ext cx="3756917" cy="2493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H="1">
            <a:off x="4691670" y="3209664"/>
            <a:ext cx="5043758" cy="1587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H="1">
            <a:off x="4691669" y="4458949"/>
            <a:ext cx="5008314" cy="347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 flipH="1" flipV="1">
            <a:off x="4683441" y="4822670"/>
            <a:ext cx="3546110" cy="224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881268" y="5085873"/>
            <a:ext cx="1048896" cy="899021"/>
            <a:chOff x="7311298" y="5047778"/>
            <a:chExt cx="1048896" cy="899021"/>
          </a:xfrm>
        </p:grpSpPr>
        <p:pic>
          <p:nvPicPr>
            <p:cNvPr id="151" name="Picture 10" descr="http://www.clipartkid.com/images/566/church-house-clip-art-at-clker-com-vector-clip-art-online-royalty-NVplKg-clipart.pn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108" y="5047778"/>
              <a:ext cx="660704" cy="625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/>
            <p:cNvSpPr txBox="1"/>
            <p:nvPr/>
          </p:nvSpPr>
          <p:spPr>
            <a:xfrm>
              <a:off x="7311298" y="5669800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Faith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997349" y="1801299"/>
            <a:ext cx="1048896" cy="809580"/>
            <a:chOff x="3510574" y="1534876"/>
            <a:chExt cx="1048896" cy="809580"/>
          </a:xfrm>
        </p:grpSpPr>
        <p:pic>
          <p:nvPicPr>
            <p:cNvPr id="160" name="Picture 14" descr="http://icons.iconarchive.com/icons/icons8/windows-8/512/Healthcare-Caduceus-icon.png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319" y="1534876"/>
              <a:ext cx="463406" cy="46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3510574" y="2067457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Healthcare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879905" y="4614719"/>
            <a:ext cx="1048896" cy="908147"/>
            <a:chOff x="3220287" y="5082100"/>
            <a:chExt cx="1048896" cy="908147"/>
          </a:xfrm>
        </p:grpSpPr>
        <p:pic>
          <p:nvPicPr>
            <p:cNvPr id="163" name="Picture 16" descr="https://image.freepik.com/free-icon/legal-hammer-symbol_318-64606.jp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319" y="5082100"/>
              <a:ext cx="640560" cy="64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TextBox 163"/>
            <p:cNvSpPr txBox="1"/>
            <p:nvPr/>
          </p:nvSpPr>
          <p:spPr>
            <a:xfrm>
              <a:off x="3220287" y="5713248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Legal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740986" y="2810939"/>
            <a:ext cx="1371201" cy="1596492"/>
            <a:chOff x="2682591" y="2599744"/>
            <a:chExt cx="1371201" cy="1596492"/>
          </a:xfrm>
        </p:grpSpPr>
        <p:pic>
          <p:nvPicPr>
            <p:cNvPr id="175" name="Picture 18" descr="https://d30y9cdsu7xlg0.cloudfront.net/png/232183-200.png"/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591" y="2599744"/>
              <a:ext cx="1371201" cy="137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6" name="TextBox 175"/>
            <p:cNvSpPr txBox="1"/>
            <p:nvPr/>
          </p:nvSpPr>
          <p:spPr>
            <a:xfrm>
              <a:off x="2843121" y="3919237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In-need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Problem</a:t>
            </a:r>
            <a:endParaRPr lang="en-US" dirty="0">
              <a:solidFill>
                <a:srgbClr val="56565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351338"/>
          </a:xfrm>
        </p:spPr>
        <p:txBody>
          <a:bodyPr/>
          <a:lstStyle/>
          <a:p>
            <a:r>
              <a:rPr lang="en-US" sz="2400" dirty="0">
                <a:solidFill>
                  <a:srgbClr val="565656"/>
                </a:solidFill>
              </a:rPr>
              <a:t>The most common problem for those seeking help is not a lack of capacity at service providers, but </a:t>
            </a:r>
            <a:r>
              <a:rPr lang="en-US" sz="2400" u="sng" dirty="0">
                <a:solidFill>
                  <a:srgbClr val="565656"/>
                </a:solidFill>
              </a:rPr>
              <a:t>a lack of </a:t>
            </a:r>
            <a:r>
              <a:rPr lang="en-US" sz="2400" i="1" u="sng" dirty="0">
                <a:solidFill>
                  <a:srgbClr val="565656"/>
                </a:solidFill>
              </a:rPr>
              <a:t>information </a:t>
            </a:r>
            <a:r>
              <a:rPr lang="en-US" sz="2400" dirty="0">
                <a:solidFill>
                  <a:srgbClr val="565656"/>
                </a:solidFill>
              </a:rPr>
              <a:t>about those service providers. </a:t>
            </a:r>
          </a:p>
          <a:p>
            <a:r>
              <a:rPr lang="en-US" sz="2400" dirty="0">
                <a:solidFill>
                  <a:srgbClr val="565656"/>
                </a:solidFill>
              </a:rPr>
              <a:t>The current fragmented and siloed market of social service providers is not only unconducive to healing but causes a painful gap of unmet needs creating  frustration and hopelessness often perpetuating the problems. </a:t>
            </a:r>
          </a:p>
          <a:p>
            <a:endParaRPr lang="en-US" sz="2400" dirty="0">
              <a:solidFill>
                <a:srgbClr val="565656"/>
              </a:solidFill>
            </a:endParaRPr>
          </a:p>
          <a:p>
            <a:r>
              <a:rPr lang="en-US" sz="2400" dirty="0">
                <a:solidFill>
                  <a:srgbClr val="565656"/>
                </a:solidFill>
              </a:rPr>
              <a:t>Most </a:t>
            </a:r>
            <a:r>
              <a:rPr lang="en-US" sz="2400" dirty="0">
                <a:solidFill>
                  <a:srgbClr val="FF0000"/>
                </a:solidFill>
              </a:rPr>
              <a:t>individuals</a:t>
            </a:r>
            <a:r>
              <a:rPr lang="en-US" sz="2400" dirty="0">
                <a:solidFill>
                  <a:srgbClr val="565656"/>
                </a:solidFill>
              </a:rPr>
              <a:t> in-need rely on an </a:t>
            </a:r>
            <a:r>
              <a:rPr lang="en-US" sz="2400" dirty="0">
                <a:solidFill>
                  <a:schemeClr val="accent2"/>
                </a:solidFill>
              </a:rPr>
              <a:t>Advocate</a:t>
            </a:r>
            <a:r>
              <a:rPr lang="en-US" sz="2400" dirty="0">
                <a:solidFill>
                  <a:srgbClr val="565656"/>
                </a:solidFill>
              </a:rPr>
              <a:t>, (</a:t>
            </a:r>
            <a:r>
              <a:rPr lang="en-US" sz="2400" i="1" dirty="0">
                <a:solidFill>
                  <a:srgbClr val="565656"/>
                </a:solidFill>
              </a:rPr>
              <a:t>parent, hospital, social workers</a:t>
            </a:r>
            <a:r>
              <a:rPr lang="en-US" sz="2400" dirty="0">
                <a:solidFill>
                  <a:srgbClr val="565656"/>
                </a:solidFill>
              </a:rPr>
              <a:t>) to research and navigate the complex provider network on their behalf. </a:t>
            </a:r>
          </a:p>
          <a:p>
            <a:endParaRPr lang="en-US" sz="2400" dirty="0">
              <a:solidFill>
                <a:srgbClr val="565656"/>
              </a:solidFill>
            </a:endParaRPr>
          </a:p>
          <a:p>
            <a:r>
              <a:rPr lang="en-US" sz="2400" dirty="0">
                <a:solidFill>
                  <a:srgbClr val="565656"/>
                </a:solidFill>
              </a:rPr>
              <a:t>Today there is no user-friendly, searchable </a:t>
            </a:r>
            <a:r>
              <a:rPr lang="en-US" sz="2400" dirty="0">
                <a:solidFill>
                  <a:schemeClr val="accent6"/>
                </a:solidFill>
              </a:rPr>
              <a:t>Provider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rgbClr val="565656"/>
                </a:solidFill>
              </a:rPr>
              <a:t>platform organized to quickly return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real time information </a:t>
            </a:r>
            <a:r>
              <a:rPr lang="en-US" sz="2400" dirty="0">
                <a:solidFill>
                  <a:srgbClr val="565656"/>
                </a:solidFill>
              </a:rPr>
              <a:t>in a usable platform.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0" y="272528"/>
            <a:ext cx="10515600" cy="82706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Solution – 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3" y="1423686"/>
            <a:ext cx="11035991" cy="250262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565656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565656"/>
                </a:solidFill>
              </a:rPr>
              <a:t>relink.org collects active service providers with real-time information in a searchable living database, available for public use. In addition, relink.org will also curate a “Provider Portal” where service providers can share information, data, trackable outcomes, and collaborate.</a:t>
            </a:r>
          </a:p>
          <a:p>
            <a:pPr marL="0" indent="0" algn="ctr">
              <a:buNone/>
            </a:pPr>
            <a:endParaRPr lang="en-US" dirty="0">
              <a:solidFill>
                <a:srgbClr val="5656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622" y="3873562"/>
            <a:ext cx="2875987" cy="2153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901" y="4717484"/>
            <a:ext cx="1795427" cy="649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30" y="149219"/>
            <a:ext cx="2773110" cy="10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1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15" y="2500683"/>
            <a:ext cx="2875987" cy="215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168" y="-495869"/>
            <a:ext cx="10515600" cy="1434284"/>
          </a:xfrm>
        </p:spPr>
        <p:txBody>
          <a:bodyPr/>
          <a:lstStyle/>
          <a:p>
            <a:r>
              <a:rPr lang="en-US" dirty="0">
                <a:solidFill>
                  <a:srgbClr val="565656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884671"/>
            <a:ext cx="647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565656"/>
                </a:solidFill>
              </a:rPr>
              <a:t>Advocate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25803" y="601373"/>
            <a:ext cx="516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u="sng" dirty="0">
              <a:solidFill>
                <a:srgbClr val="565656"/>
              </a:solidFill>
            </a:endParaRPr>
          </a:p>
          <a:p>
            <a:pPr algn="ctr"/>
            <a:r>
              <a:rPr lang="en-US" u="sng" dirty="0">
                <a:solidFill>
                  <a:srgbClr val="565656"/>
                </a:solidFill>
              </a:rPr>
              <a:t>Marketplace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19573" y="3611239"/>
            <a:ext cx="228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One Point of</a:t>
            </a:r>
          </a:p>
          <a:p>
            <a:pPr algn="ctr"/>
            <a:r>
              <a:rPr lang="en-US" sz="1600" dirty="0"/>
              <a:t>Contact</a:t>
            </a:r>
            <a:endParaRPr lang="en-US" sz="1400" i="1" u="sng" dirty="0">
              <a:solidFill>
                <a:schemeClr val="accent1"/>
              </a:solidFill>
            </a:endParaRPr>
          </a:p>
          <a:p>
            <a:endParaRPr lang="en-US" sz="2000" b="1" dirty="0"/>
          </a:p>
          <a:p>
            <a:r>
              <a:rPr lang="en-US" sz="2000" b="1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7448" y="5434652"/>
            <a:ext cx="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legal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761285" y="1460196"/>
            <a:ext cx="1048896" cy="1056457"/>
            <a:chOff x="7235447" y="1120586"/>
            <a:chExt cx="1048896" cy="1056457"/>
          </a:xfrm>
        </p:grpSpPr>
        <p:pic>
          <p:nvPicPr>
            <p:cNvPr id="1026" name="Picture 2" descr="http://downloadicons.net/sites/default/files/apple-icon-90143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722" y="1120586"/>
              <a:ext cx="844346" cy="84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235447" y="1900044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Education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134674" y="1447015"/>
            <a:ext cx="1048896" cy="910058"/>
            <a:chOff x="8648247" y="1867832"/>
            <a:chExt cx="1048896" cy="910058"/>
          </a:xfrm>
        </p:grpSpPr>
        <p:pic>
          <p:nvPicPr>
            <p:cNvPr id="1028" name="Picture 4" descr="http://www.clker.com/cliparts/b/4/5/9/12236111601800075995dynnamitt_home.svg.hi.png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105" y="1867832"/>
              <a:ext cx="668423" cy="63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8648247" y="2500891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Housing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77034" y="2386354"/>
            <a:ext cx="1048896" cy="1110622"/>
            <a:chOff x="9927988" y="2437250"/>
            <a:chExt cx="1048896" cy="11106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4435" y="2437250"/>
              <a:ext cx="856002" cy="856002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9927988" y="3270873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Recovery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677034" y="3964085"/>
            <a:ext cx="1048896" cy="992880"/>
            <a:chOff x="9927988" y="3748445"/>
            <a:chExt cx="1048896" cy="992880"/>
          </a:xfrm>
        </p:grpSpPr>
        <p:pic>
          <p:nvPicPr>
            <p:cNvPr id="1030" name="Picture 6" descr="http://icons.iconarchive.com/icons/icons8/ios7/512/Very-Basic-Briefcase-Filled-icon.png"/>
            <p:cNvPicPr>
              <a:picLocks noChangeAspect="1" noChangeArrowheads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9885" y="3748445"/>
              <a:ext cx="733662" cy="73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9927988" y="4464326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Employment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055883" y="5117910"/>
            <a:ext cx="1221761" cy="681279"/>
            <a:chOff x="8389847" y="4607966"/>
            <a:chExt cx="1667344" cy="929745"/>
          </a:xfrm>
        </p:grpSpPr>
        <p:pic>
          <p:nvPicPr>
            <p:cNvPr id="1032" name="Picture 8" descr="http://wall--art.com/wp-content/uploads/2014/10/bus-icon-vector.pn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668" y="4607966"/>
              <a:ext cx="923700" cy="56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8389847" y="5159689"/>
              <a:ext cx="1667344" cy="378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Transportation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25211" y="4887037"/>
            <a:ext cx="1048896" cy="899021"/>
            <a:chOff x="7311298" y="5047778"/>
            <a:chExt cx="1048896" cy="899021"/>
          </a:xfrm>
        </p:grpSpPr>
        <p:pic>
          <p:nvPicPr>
            <p:cNvPr id="1034" name="Picture 10" descr="http://www.clipartkid.com/images/566/church-house-clip-art-at-clker-com-vector-clip-art-online-royalty-NVplKg-clipart.pn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108" y="5047778"/>
              <a:ext cx="660704" cy="625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7311298" y="5669800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Faith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12498" y="3031101"/>
            <a:ext cx="1048896" cy="1015149"/>
            <a:chOff x="7311298" y="4931650"/>
            <a:chExt cx="1048896" cy="1015149"/>
          </a:xfrm>
        </p:grpSpPr>
        <p:pic>
          <p:nvPicPr>
            <p:cNvPr id="70" name="Picture 10" descr="http://www.clipartkid.com/images/566/church-house-clip-art-at-clker-com-vector-clip-art-online-royalty-NVplKg-clipart.png"/>
            <p:cNvPicPr>
              <a:picLocks noChangeAspect="1" noChangeArrowheads="1"/>
            </p:cNvPicPr>
            <p:nvPr/>
          </p:nvPicPr>
          <p:blipFill>
            <a:blip r:embed="rId10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878" y="4931650"/>
              <a:ext cx="779736" cy="7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7311298" y="5669800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Faith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01551" y="1664307"/>
            <a:ext cx="1048896" cy="839450"/>
            <a:chOff x="2594182" y="1443384"/>
            <a:chExt cx="1048896" cy="839450"/>
          </a:xfrm>
        </p:grpSpPr>
        <p:pic>
          <p:nvPicPr>
            <p:cNvPr id="1036" name="Picture 12" descr="https://image.freepik.com/free-icon/family-silhouette_318-49966.jp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391" y="1443384"/>
              <a:ext cx="616388" cy="616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2594182" y="2005835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Family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965958" y="1736983"/>
            <a:ext cx="1048896" cy="809580"/>
            <a:chOff x="3510574" y="1534876"/>
            <a:chExt cx="1048896" cy="809580"/>
          </a:xfrm>
        </p:grpSpPr>
        <p:pic>
          <p:nvPicPr>
            <p:cNvPr id="1038" name="Picture 14" descr="http://icons.iconarchive.com/icons/icons8/windows-8/512/Healthcare-Caduceus-icon.png"/>
            <p:cNvPicPr>
              <a:picLocks noChangeAspect="1" noChangeArrowheads="1"/>
            </p:cNvPicPr>
            <p:nvPr/>
          </p:nvPicPr>
          <p:blipFill>
            <a:blip r:embed="rId1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319" y="1534876"/>
              <a:ext cx="463406" cy="46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3510574" y="2067457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Healthcare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48514" y="4550403"/>
            <a:ext cx="1048896" cy="908147"/>
            <a:chOff x="3220287" y="5082100"/>
            <a:chExt cx="1048896" cy="908147"/>
          </a:xfrm>
        </p:grpSpPr>
        <p:pic>
          <p:nvPicPr>
            <p:cNvPr id="1040" name="Picture 16" descr="https://image.freepik.com/free-icon/legal-hammer-symbol_318-64606.jpg"/>
            <p:cNvPicPr>
              <a:picLocks noChangeAspect="1" noChangeArrowheads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319" y="5082100"/>
              <a:ext cx="640560" cy="64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3220287" y="5713248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Legal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823829" y="4460525"/>
            <a:ext cx="1048896" cy="1060307"/>
            <a:chOff x="1714902" y="4450654"/>
            <a:chExt cx="1048896" cy="1060307"/>
          </a:xfrm>
        </p:grpSpPr>
        <p:sp>
          <p:nvSpPr>
            <p:cNvPr id="81" name="TextBox 80"/>
            <p:cNvSpPr txBox="1"/>
            <p:nvPr/>
          </p:nvSpPr>
          <p:spPr>
            <a:xfrm>
              <a:off x="1714902" y="5233962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School</a:t>
              </a:r>
            </a:p>
          </p:txBody>
        </p:sp>
        <p:pic>
          <p:nvPicPr>
            <p:cNvPr id="84" name="Picture 2" descr="http://downloadicons.net/sites/default/files/apple-icon-90143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508" y="4450654"/>
              <a:ext cx="844346" cy="84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4" name="Straight Arrow Connector 53"/>
          <p:cNvCxnSpPr/>
          <p:nvPr/>
        </p:nvCxnSpPr>
        <p:spPr>
          <a:xfrm>
            <a:off x="3913488" y="3558304"/>
            <a:ext cx="897198" cy="0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744735" y="2546563"/>
            <a:ext cx="309057" cy="344414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706440" y="2578794"/>
            <a:ext cx="303116" cy="307603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117760" y="3558304"/>
            <a:ext cx="564831" cy="0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682591" y="4184068"/>
            <a:ext cx="267856" cy="397833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793055" y="4184068"/>
            <a:ext cx="317891" cy="385978"/>
          </a:xfrm>
          <a:prstGeom prst="straightConnector1">
            <a:avLst/>
          </a:prstGeom>
          <a:ln>
            <a:solidFill>
              <a:srgbClr val="94B333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2682591" y="2729048"/>
            <a:ext cx="1371201" cy="1596492"/>
            <a:chOff x="2682591" y="2599744"/>
            <a:chExt cx="1371201" cy="1596492"/>
          </a:xfrm>
        </p:grpSpPr>
        <p:pic>
          <p:nvPicPr>
            <p:cNvPr id="1042" name="Picture 18" descr="https://d30y9cdsu7xlg0.cloudfront.net/png/232183-200.png"/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591" y="2599744"/>
              <a:ext cx="1371201" cy="137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2843121" y="3919237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27272"/>
                  </a:solidFill>
                </a:rPr>
                <a:t>In-need</a:t>
              </a:r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 flipV="1">
            <a:off x="6615643" y="2532623"/>
            <a:ext cx="420320" cy="537985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7053737" y="2336483"/>
            <a:ext cx="1183463" cy="883494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7231388" y="3046007"/>
            <a:ext cx="2339332" cy="392329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372110" y="3828989"/>
            <a:ext cx="2049920" cy="496551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399516" y="4184068"/>
            <a:ext cx="1129466" cy="816536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6704527" y="4340060"/>
            <a:ext cx="387410" cy="478308"/>
          </a:xfrm>
          <a:prstGeom prst="straightConnector1">
            <a:avLst/>
          </a:prstGeom>
          <a:ln w="76200">
            <a:solidFill>
              <a:srgbClr val="94B3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321" y="3142732"/>
            <a:ext cx="1586768" cy="57398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evron 17"/>
          <p:cNvSpPr/>
          <p:nvPr/>
        </p:nvSpPr>
        <p:spPr>
          <a:xfrm>
            <a:off x="374944" y="1046985"/>
            <a:ext cx="3837031" cy="710437"/>
          </a:xfrm>
          <a:prstGeom prst="chevron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209138" y="1095268"/>
            <a:ext cx="3837031" cy="710437"/>
          </a:xfrm>
          <a:prstGeom prst="chevron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244727" y="1072749"/>
            <a:ext cx="3837031" cy="710437"/>
          </a:xfrm>
          <a:prstGeom prst="chevron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36642" y="2312697"/>
            <a:ext cx="0" cy="3371272"/>
          </a:xfrm>
          <a:prstGeom prst="line">
            <a:avLst/>
          </a:prstGeom>
          <a:ln>
            <a:solidFill>
              <a:srgbClr val="94B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19267" y="2343582"/>
            <a:ext cx="0" cy="3371272"/>
          </a:xfrm>
          <a:prstGeom prst="line">
            <a:avLst/>
          </a:prstGeom>
          <a:ln>
            <a:solidFill>
              <a:srgbClr val="94B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9288" y="2584405"/>
            <a:ext cx="3398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8F8F"/>
                </a:solidFill>
              </a:rPr>
              <a:t>Church</a:t>
            </a:r>
          </a:p>
          <a:p>
            <a:r>
              <a:rPr lang="en-US" dirty="0">
                <a:solidFill>
                  <a:srgbClr val="8F8F8F"/>
                </a:solidFill>
              </a:rPr>
              <a:t>NGO</a:t>
            </a:r>
          </a:p>
          <a:p>
            <a:r>
              <a:rPr lang="en-US" dirty="0">
                <a:solidFill>
                  <a:srgbClr val="8F8F8F"/>
                </a:solidFill>
              </a:rPr>
              <a:t>Community </a:t>
            </a:r>
          </a:p>
          <a:p>
            <a:r>
              <a:rPr lang="en-US" dirty="0">
                <a:solidFill>
                  <a:srgbClr val="8F8F8F"/>
                </a:solidFill>
              </a:rPr>
              <a:t>AA,NA </a:t>
            </a:r>
          </a:p>
          <a:p>
            <a:r>
              <a:rPr lang="en-US" dirty="0">
                <a:solidFill>
                  <a:srgbClr val="8F8F8F"/>
                </a:solidFill>
              </a:rPr>
              <a:t>Gov’t agency </a:t>
            </a:r>
          </a:p>
          <a:p>
            <a:r>
              <a:rPr lang="en-US" dirty="0">
                <a:solidFill>
                  <a:srgbClr val="8F8F8F"/>
                </a:solidFill>
              </a:rPr>
              <a:t>Health Care</a:t>
            </a:r>
          </a:p>
          <a:p>
            <a:r>
              <a:rPr lang="en-US" dirty="0">
                <a:solidFill>
                  <a:srgbClr val="8F8F8F"/>
                </a:solidFill>
              </a:rPr>
              <a:t>Family </a:t>
            </a:r>
          </a:p>
          <a:p>
            <a:r>
              <a:rPr lang="en-US" dirty="0">
                <a:solidFill>
                  <a:srgbClr val="8F8F8F"/>
                </a:solidFill>
              </a:rPr>
              <a:t>Legal </a:t>
            </a:r>
          </a:p>
          <a:p>
            <a:r>
              <a:rPr lang="en-US" dirty="0">
                <a:solidFill>
                  <a:srgbClr val="8F8F8F"/>
                </a:solidFill>
              </a:rPr>
              <a:t>School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705019" y="1052058"/>
            <a:ext cx="2823680" cy="744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mploy</a:t>
            </a:r>
            <a:r>
              <a:rPr lang="en-US" sz="2400" dirty="0">
                <a:solidFill>
                  <a:schemeClr val="bg1"/>
                </a:solidFill>
              </a:rPr>
              <a:t>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17325" y="1040483"/>
            <a:ext cx="3094093" cy="744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mpower</a:t>
            </a:r>
            <a:r>
              <a:rPr lang="en-US" sz="2400" dirty="0">
                <a:solidFill>
                  <a:schemeClr val="bg1"/>
                </a:solidFill>
              </a:rPr>
              <a:t>ing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74445" y="1028908"/>
            <a:ext cx="2737068" cy="7446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upport</a:t>
            </a:r>
            <a:r>
              <a:rPr lang="en-US" sz="2400" dirty="0">
                <a:solidFill>
                  <a:schemeClr val="bg1"/>
                </a:solidFill>
              </a:rPr>
              <a:t>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2037" y="2035698"/>
            <a:ext cx="3099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8F8F8F"/>
                </a:solidFill>
              </a:rPr>
              <a:t>Crisis: 0-3 months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Medical Care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Food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Clothing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Crisis Housing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Recovery / Assessment</a:t>
            </a:r>
          </a:p>
          <a:p>
            <a:r>
              <a:rPr lang="en-US" b="1" u="sng" dirty="0">
                <a:solidFill>
                  <a:srgbClr val="8F8F8F"/>
                </a:solidFill>
              </a:rPr>
              <a:t>Next Steps: 3-12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Long term treatment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IOP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Mentoring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Recovery Housing    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Financial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Job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Employment (Job…)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8F8F8F"/>
                </a:solidFill>
              </a:rPr>
              <a:t>Housing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5019" y="2312697"/>
            <a:ext cx="35010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F8F8F"/>
                </a:solidFill>
              </a:rPr>
              <a:t>   </a:t>
            </a:r>
            <a:r>
              <a:rPr lang="en-US" b="1" u="sng" dirty="0">
                <a:solidFill>
                  <a:srgbClr val="8F8F8F"/>
                </a:solidFill>
              </a:rPr>
              <a:t>Ready to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Transportation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Food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Sales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Warehousing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Factory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Technical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The Trades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Skilled trades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Manufacturing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F8F8F"/>
                </a:solidFill>
              </a:rPr>
              <a:t>Management </a:t>
            </a:r>
          </a:p>
          <a:p>
            <a:endParaRPr lang="en-US" dirty="0">
              <a:solidFill>
                <a:srgbClr val="8F8F8F"/>
              </a:solidFill>
            </a:endParaRPr>
          </a:p>
          <a:p>
            <a:r>
              <a:rPr lang="en-US" dirty="0">
                <a:solidFill>
                  <a:srgbClr val="8F8F8F"/>
                </a:solidFill>
              </a:rPr>
              <a:t>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2" y="0"/>
            <a:ext cx="2900082" cy="10490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80494" y="4137344"/>
            <a:ext cx="131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 restored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2569" y="3494487"/>
            <a:ext cx="923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NGOs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298696" y="4000352"/>
            <a:ext cx="396615" cy="695861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498987" y="3985987"/>
            <a:ext cx="532506" cy="688893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735684" y="3429000"/>
            <a:ext cx="921690" cy="0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583372" y="3437911"/>
            <a:ext cx="913631" cy="1442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582152" y="1067875"/>
            <a:ext cx="1048896" cy="1015149"/>
            <a:chOff x="7311298" y="4931650"/>
            <a:chExt cx="1048896" cy="1015149"/>
          </a:xfrm>
        </p:grpSpPr>
        <p:pic>
          <p:nvPicPr>
            <p:cNvPr id="40" name="Picture 10" descr="http://www.clipartkid.com/images/566/church-house-clip-art-at-clker-com-vector-clip-art-online-royalty-NVplKg-clipart.png"/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878" y="4931650"/>
              <a:ext cx="779736" cy="7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311298" y="5669800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Faith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302911" y="1708743"/>
            <a:ext cx="1048896" cy="839450"/>
            <a:chOff x="2594182" y="1443384"/>
            <a:chExt cx="1048896" cy="839450"/>
          </a:xfrm>
        </p:grpSpPr>
        <p:pic>
          <p:nvPicPr>
            <p:cNvPr id="46" name="Picture 12" descr="https://image.freepik.com/free-icon/family-silhouette_318-49966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0391" y="1443384"/>
              <a:ext cx="616388" cy="616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2594182" y="2005835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Family</a:t>
              </a:r>
              <a:endParaRPr lang="en-US" sz="1200" dirty="0">
                <a:solidFill>
                  <a:srgbClr val="727272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03784" y="1738613"/>
            <a:ext cx="1048896" cy="809580"/>
            <a:chOff x="3510574" y="1534876"/>
            <a:chExt cx="1048896" cy="809580"/>
          </a:xfrm>
        </p:grpSpPr>
        <p:pic>
          <p:nvPicPr>
            <p:cNvPr id="51" name="Picture 14" descr="http://icons.iconarchive.com/icons/icons8/windows-8/512/Healthcare-Caduceus-icon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319" y="1534876"/>
              <a:ext cx="463406" cy="463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510574" y="2067457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Healthcare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60097" y="4773583"/>
            <a:ext cx="1048896" cy="908147"/>
            <a:chOff x="3220287" y="5082100"/>
            <a:chExt cx="1048896" cy="908147"/>
          </a:xfrm>
        </p:grpSpPr>
        <p:pic>
          <p:nvPicPr>
            <p:cNvPr id="54" name="Picture 16" descr="https://image.freepik.com/free-icon/legal-hammer-symbol_318-64606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319" y="5082100"/>
              <a:ext cx="640560" cy="64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220287" y="5713248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Legal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79317" y="2873112"/>
            <a:ext cx="1048896" cy="1060307"/>
            <a:chOff x="1714902" y="4450654"/>
            <a:chExt cx="1048896" cy="1060307"/>
          </a:xfrm>
        </p:grpSpPr>
        <p:sp>
          <p:nvSpPr>
            <p:cNvPr id="57" name="TextBox 56"/>
            <p:cNvSpPr txBox="1"/>
            <p:nvPr/>
          </p:nvSpPr>
          <p:spPr>
            <a:xfrm>
              <a:off x="1714902" y="5233962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Education</a:t>
              </a:r>
            </a:p>
          </p:txBody>
        </p:sp>
        <p:pic>
          <p:nvPicPr>
            <p:cNvPr id="58" name="Picture 2" descr="http://downloadicons.net/sites/default/files/apple-icon-90143.png"/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508" y="4450654"/>
              <a:ext cx="844346" cy="844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309767" y="2363011"/>
            <a:ext cx="1534540" cy="1704093"/>
            <a:chOff x="972273" y="2577258"/>
            <a:chExt cx="1534540" cy="1704093"/>
          </a:xfrm>
        </p:grpSpPr>
        <p:grpSp>
          <p:nvGrpSpPr>
            <p:cNvPr id="59" name="Group 58"/>
            <p:cNvGrpSpPr/>
            <p:nvPr/>
          </p:nvGrpSpPr>
          <p:grpSpPr>
            <a:xfrm>
              <a:off x="1065837" y="2684859"/>
              <a:ext cx="1371201" cy="1596492"/>
              <a:chOff x="2682591" y="2599744"/>
              <a:chExt cx="1371201" cy="1596492"/>
            </a:xfrm>
          </p:grpSpPr>
          <p:pic>
            <p:nvPicPr>
              <p:cNvPr id="60" name="Picture 18" descr="https://d30y9cdsu7xlg0.cloudfront.net/png/232183-200.png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2591" y="2599744"/>
                <a:ext cx="1371201" cy="1371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2843121" y="3919237"/>
                <a:ext cx="10488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727272"/>
                    </a:solidFill>
                  </a:rPr>
                  <a:t>Restored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972273" y="2831918"/>
              <a:ext cx="590309" cy="5044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55660" y="2577258"/>
              <a:ext cx="590309" cy="5044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916504" y="2815744"/>
              <a:ext cx="590309" cy="5044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98399" y="3083032"/>
            <a:ext cx="1048896" cy="921015"/>
            <a:chOff x="7892185" y="3313166"/>
            <a:chExt cx="1048896" cy="921015"/>
          </a:xfrm>
        </p:grpSpPr>
        <p:pic>
          <p:nvPicPr>
            <p:cNvPr id="3074" name="Picture 2" descr="https://image.freepik.com/free-icon/ngo-building-in-a-rounded-square_318-44054.jpg"/>
            <p:cNvPicPr>
              <a:picLocks noChangeAspect="1" noChangeArrowheads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569" y="3313166"/>
              <a:ext cx="652780" cy="65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7892185" y="3957182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NGOs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95370" y="4665322"/>
            <a:ext cx="1048896" cy="1110865"/>
            <a:chOff x="3678402" y="4815706"/>
            <a:chExt cx="1048896" cy="1110865"/>
          </a:xfrm>
        </p:grpSpPr>
        <p:pic>
          <p:nvPicPr>
            <p:cNvPr id="3076" name="Picture 4" descr="https://d30y9cdsu7xlg0.cloudfront.net/png/516876-200.png"/>
            <p:cNvPicPr>
              <a:picLocks noChangeAspect="1" noChangeArrowheads="1"/>
            </p:cNvPicPr>
            <p:nvPr/>
          </p:nvPicPr>
          <p:blipFill>
            <a:blip r:embed="rId9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576" y="4815706"/>
              <a:ext cx="918548" cy="91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3678402" y="5649572"/>
              <a:ext cx="1048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E5108"/>
                  </a:solidFill>
                </a:rPr>
                <a:t>Community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5095500" y="2516000"/>
            <a:ext cx="610229" cy="419781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088309" y="2165437"/>
            <a:ext cx="11616" cy="641097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396995" y="2571496"/>
            <a:ext cx="601385" cy="422396"/>
          </a:xfrm>
          <a:prstGeom prst="straightConnector1">
            <a:avLst/>
          </a:prstGeom>
          <a:ln w="12700">
            <a:solidFill>
              <a:srgbClr val="94B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54530" y="1570206"/>
            <a:ext cx="4394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F8F8F"/>
                </a:solidFill>
              </a:rPr>
              <a:t>Unifying the </a:t>
            </a:r>
            <a:r>
              <a:rPr lang="en-US" sz="2000" dirty="0">
                <a:solidFill>
                  <a:schemeClr val="accent2"/>
                </a:solidFill>
              </a:rPr>
              <a:t>caring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8F8F8F"/>
                </a:solidFill>
              </a:rPr>
              <a:t>community… 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8873850" y="4924541"/>
            <a:ext cx="1971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…restoring</a:t>
            </a:r>
            <a:r>
              <a:rPr lang="en-US" sz="2000" dirty="0">
                <a:solidFill>
                  <a:srgbClr val="8F8F8F"/>
                </a:solidFill>
              </a:rPr>
              <a:t> lives! </a:t>
            </a:r>
            <a:endParaRPr lang="en-US" sz="20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32" y="0"/>
            <a:ext cx="2900082" cy="1049058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8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887" y="2276475"/>
            <a:ext cx="6372225" cy="230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295292"/>
            <a:ext cx="545123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0" y="63246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1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 Dalton Foundation" id="{9E83E4E1-48D7-44C1-8BFF-6DCBCC73B7A2}" vid="{B5F0DE35-3F3B-401D-8E8C-4DDB1E06A7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Dalton Foundation</Template>
  <TotalTime>1053</TotalTime>
  <Words>292</Words>
  <Application>Microsoft Office PowerPoint</Application>
  <PresentationFormat>Custom</PresentationFormat>
  <Paragraphs>102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Current Situation</vt:lpstr>
      <vt:lpstr>The Problem</vt:lpstr>
      <vt:lpstr>The Solution – 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Elliot</dc:creator>
  <cp:lastModifiedBy>Windows User</cp:lastModifiedBy>
  <cp:revision>79</cp:revision>
  <cp:lastPrinted>2017-01-05T16:17:52Z</cp:lastPrinted>
  <dcterms:created xsi:type="dcterms:W3CDTF">2016-12-21T14:07:19Z</dcterms:created>
  <dcterms:modified xsi:type="dcterms:W3CDTF">2017-06-08T14:23:08Z</dcterms:modified>
</cp:coreProperties>
</file>