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30"/>
  </p:notesMasterIdLst>
  <p:handoutMasterIdLst>
    <p:handoutMasterId r:id="rId31"/>
  </p:handoutMasterIdLst>
  <p:sldIdLst>
    <p:sldId id="283" r:id="rId3"/>
    <p:sldId id="286" r:id="rId4"/>
    <p:sldId id="317" r:id="rId5"/>
    <p:sldId id="288" r:id="rId6"/>
    <p:sldId id="289" r:id="rId7"/>
    <p:sldId id="290" r:id="rId8"/>
    <p:sldId id="291" r:id="rId9"/>
    <p:sldId id="287" r:id="rId10"/>
    <p:sldId id="294" r:id="rId11"/>
    <p:sldId id="297" r:id="rId12"/>
    <p:sldId id="295" r:id="rId13"/>
    <p:sldId id="296" r:id="rId14"/>
    <p:sldId id="300" r:id="rId15"/>
    <p:sldId id="298" r:id="rId16"/>
    <p:sldId id="301" r:id="rId17"/>
    <p:sldId id="313" r:id="rId18"/>
    <p:sldId id="314" r:id="rId19"/>
    <p:sldId id="315" r:id="rId20"/>
    <p:sldId id="316" r:id="rId21"/>
    <p:sldId id="303" r:id="rId22"/>
    <p:sldId id="304" r:id="rId23"/>
    <p:sldId id="305" r:id="rId24"/>
    <p:sldId id="306" r:id="rId25"/>
    <p:sldId id="308" r:id="rId26"/>
    <p:sldId id="309" r:id="rId27"/>
    <p:sldId id="310" r:id="rId28"/>
    <p:sldId id="31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629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7338" y="685800"/>
            <a:ext cx="7381876" cy="4152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CD64-398E-495E-8E67-348745F366F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1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nanf@addictionservicescouncil.or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09" y="0"/>
            <a:ext cx="12180722" cy="1524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5328" dirty="0">
                <a:ea typeface="Lato" pitchFamily="34" charset="0"/>
                <a:cs typeface="Lato" pitchFamily="34" charset="0"/>
              </a:rPr>
              <a:t>Quick Response Team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48703"/>
            <a:ext cx="12180722" cy="913554"/>
          </a:xfrm>
        </p:spPr>
        <p:txBody>
          <a:bodyPr>
            <a:normAutofit fontScale="85000" lnSpcReduction="20000"/>
          </a:bodyPr>
          <a:lstStyle/>
          <a:p>
            <a:r>
              <a:rPr lang="en-US" sz="3197" dirty="0">
                <a:solidFill>
                  <a:schemeClr val="tx2"/>
                </a:solidFill>
              </a:rPr>
              <a:t>One Community’s Response </a:t>
            </a:r>
          </a:p>
          <a:p>
            <a:r>
              <a:rPr lang="en-US" sz="3197" dirty="0">
                <a:solidFill>
                  <a:schemeClr val="tx2"/>
                </a:solidFill>
              </a:rPr>
              <a:t>To The Heroin/Opiate Epidemic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5570" y="3037899"/>
            <a:ext cx="10972800" cy="121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Colerain Township Department of Public Safety</a:t>
            </a:r>
          </a:p>
          <a:p>
            <a:r>
              <a:rPr lang="en-US" dirty="0" smtClean="0"/>
              <a:t>   Hamilton County, Ohio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39" y="5176694"/>
            <a:ext cx="1814194" cy="1217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12" y="4850809"/>
            <a:ext cx="1163740" cy="1543805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4612299" y="4186628"/>
            <a:ext cx="2472393" cy="2207986"/>
            <a:chOff x="816" y="94"/>
            <a:chExt cx="1253" cy="1119"/>
          </a:xfrm>
        </p:grpSpPr>
        <p:sp>
          <p:nvSpPr>
            <p:cNvPr id="10" name="AutoShape 4"/>
            <p:cNvSpPr>
              <a:spLocks noChangeAspect="1" noChangeArrowheads="1" noTextEdit="1"/>
            </p:cNvSpPr>
            <p:nvPr/>
          </p:nvSpPr>
          <p:spPr bwMode="auto">
            <a:xfrm>
              <a:off x="816" y="130"/>
              <a:ext cx="1008" cy="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07" tIns="60904" rIns="121807" bIns="60904" numCol="1" anchor="t" anchorCtr="0" compatLnSpc="1">
              <a:prstTxWarp prst="textNoShape">
                <a:avLst/>
              </a:prstTxWarp>
            </a:bodyPr>
            <a:lstStyle/>
            <a:p>
              <a:endParaRPr lang="en-US" sz="2398"/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8507" y1="22222" x2="28507" y2="22222"/>
                          <a14:foregroundMark x1="31493" y1="22917" x2="31493" y2="22917"/>
                          <a14:foregroundMark x1="34478" y1="21806" x2="34478" y2="21806"/>
                          <a14:foregroundMark x1="38209" y1="22917" x2="38209" y2="22917"/>
                          <a14:foregroundMark x1="38209" y1="23611" x2="73134" y2="22222"/>
                          <a14:foregroundMark x1="35522" y1="74583" x2="65224" y2="74306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" y="94"/>
              <a:ext cx="1008" cy="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805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HIPAA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675" y="2066730"/>
            <a:ext cx="10962649" cy="3960426"/>
          </a:xfrm>
        </p:spPr>
        <p:txBody>
          <a:bodyPr>
            <a:normAutofit/>
          </a:bodyPr>
          <a:lstStyle/>
          <a:p>
            <a:pPr marL="380648" indent="-380648"/>
            <a:r>
              <a:rPr lang="en-US" sz="2800" dirty="0" smtClean="0"/>
              <a:t>Follow-up </a:t>
            </a:r>
            <a:r>
              <a:rPr lang="en-US" sz="2800" dirty="0"/>
              <a:t>is led by police officers and is facilitated by a commitment to investigate the overdose incidents as criminal </a:t>
            </a:r>
            <a:r>
              <a:rPr lang="en-US" sz="2800" dirty="0" smtClean="0"/>
              <a:t>acts</a:t>
            </a:r>
          </a:p>
          <a:p>
            <a:pPr marL="0" indent="0">
              <a:buNone/>
            </a:pPr>
            <a:endParaRPr lang="en-US" sz="2800" dirty="0"/>
          </a:p>
          <a:p>
            <a:pPr marL="380648" indent="-380648"/>
            <a:r>
              <a:rPr lang="en-US" sz="2800" dirty="0"/>
              <a:t>The officer brings a paramedic and licensed counselor from the </a:t>
            </a:r>
            <a:r>
              <a:rPr lang="en-US" sz="2800" dirty="0" smtClean="0"/>
              <a:t>Addiction </a:t>
            </a:r>
            <a:r>
              <a:rPr lang="en-US" sz="2800" dirty="0"/>
              <a:t>Services </a:t>
            </a:r>
            <a:r>
              <a:rPr lang="en-US" sz="2800" dirty="0" smtClean="0"/>
              <a:t>Council </a:t>
            </a:r>
            <a:r>
              <a:rPr lang="en-US" sz="2800" dirty="0"/>
              <a:t>of Greater Cincinnati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380648" indent="-380648"/>
            <a:r>
              <a:rPr lang="en-US" sz="2800" dirty="0"/>
              <a:t>Discretion is used as a means to introducing the counselor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38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102" y="485326"/>
            <a:ext cx="5223288" cy="2943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6" t="14286"/>
          <a:stretch/>
        </p:blipFill>
        <p:spPr>
          <a:xfrm>
            <a:off x="716181" y="2515446"/>
            <a:ext cx="4915028" cy="3045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97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675" y="1898780"/>
            <a:ext cx="10962649" cy="3858920"/>
          </a:xfrm>
        </p:spPr>
        <p:txBody>
          <a:bodyPr>
            <a:normAutofit/>
          </a:bodyPr>
          <a:lstStyle/>
          <a:p>
            <a:pPr marL="380648" indent="-380648"/>
            <a:r>
              <a:rPr lang="en-US" sz="2800" dirty="0"/>
              <a:t>QRT Unit (General Response Model) Operational since July </a:t>
            </a:r>
            <a:r>
              <a:rPr lang="en-US" sz="2800" dirty="0" smtClean="0"/>
              <a:t>2015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dirty="0" smtClean="0"/>
              <a:t>Nearly</a:t>
            </a:r>
            <a:r>
              <a:rPr lang="en-US" sz="2800" dirty="0" smtClean="0"/>
              <a:t> </a:t>
            </a:r>
            <a:r>
              <a:rPr lang="en-US" sz="2800" dirty="0" smtClean="0"/>
              <a:t>250 </a:t>
            </a:r>
            <a:r>
              <a:rPr lang="en-US" sz="2800" dirty="0"/>
              <a:t>“Overdose Follow-up” investigations </a:t>
            </a:r>
            <a:r>
              <a:rPr lang="en-US" sz="2800" dirty="0" smtClean="0"/>
              <a:t>to date</a:t>
            </a:r>
            <a:endParaRPr lang="en-US" sz="2800" dirty="0"/>
          </a:p>
          <a:p>
            <a:pPr marL="609036" lvl="1" indent="0">
              <a:buNone/>
            </a:pPr>
            <a:endParaRPr lang="en-US" sz="2664" dirty="0"/>
          </a:p>
          <a:p>
            <a:pPr marL="380648" indent="-380648"/>
            <a:r>
              <a:rPr lang="en-US" sz="2800" dirty="0"/>
              <a:t>QRT responded to more than 1,050 incidents, to include medic and fire incidents (Experienced “response time” impact)</a:t>
            </a:r>
          </a:p>
          <a:p>
            <a:pPr marL="913554" lvl="1"/>
            <a:r>
              <a:rPr lang="en-US" sz="2400" dirty="0"/>
              <a:t>Worked more than 100 shifts</a:t>
            </a:r>
          </a:p>
          <a:p>
            <a:pPr marL="0" indent="0">
              <a:buNone/>
            </a:pPr>
            <a:endParaRPr lang="en-US" sz="2664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6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Overdose Follow-Up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675" y="1982755"/>
            <a:ext cx="10962649" cy="3452896"/>
          </a:xfrm>
        </p:spPr>
        <p:txBody>
          <a:bodyPr>
            <a:normAutofit/>
          </a:bodyPr>
          <a:lstStyle/>
          <a:p>
            <a:pPr marL="380648" indent="-380648"/>
            <a:r>
              <a:rPr lang="en-US" dirty="0"/>
              <a:t>The QRT </a:t>
            </a:r>
            <a:r>
              <a:rPr lang="en-US" dirty="0" smtClean="0"/>
              <a:t>and </a:t>
            </a:r>
            <a:r>
              <a:rPr lang="en-US" dirty="0"/>
              <a:t>Addiction Services Council professionals conducted </a:t>
            </a:r>
            <a:r>
              <a:rPr lang="en-US" dirty="0"/>
              <a:t>2</a:t>
            </a:r>
            <a:r>
              <a:rPr lang="en-US" dirty="0" smtClean="0"/>
              <a:t>50 </a:t>
            </a:r>
            <a:r>
              <a:rPr lang="en-US" dirty="0"/>
              <a:t>investigations.  </a:t>
            </a:r>
            <a:r>
              <a:rPr lang="en-US" b="1" dirty="0"/>
              <a:t>Almost 80% </a:t>
            </a:r>
            <a:r>
              <a:rPr lang="en-US" dirty="0"/>
              <a:t>of the persons have entered treatment – </a:t>
            </a:r>
            <a:r>
              <a:rPr lang="en-US" dirty="0" smtClean="0"/>
              <a:t>in/outpatient</a:t>
            </a:r>
          </a:p>
          <a:p>
            <a:pPr marL="0" indent="0">
              <a:buNone/>
            </a:pPr>
            <a:endParaRPr lang="en-US" dirty="0"/>
          </a:p>
          <a:p>
            <a:pPr marL="380648" indent="-380648"/>
            <a:r>
              <a:rPr lang="en-US" dirty="0"/>
              <a:t>Conducted “door to door” canvassing of “Working to Save Lives” brochure in Township neighborhoods </a:t>
            </a:r>
            <a:r>
              <a:rPr lang="en-US" dirty="0" smtClean="0"/>
              <a:t>(5 </a:t>
            </a:r>
            <a:r>
              <a:rPr lang="en-US" dirty="0"/>
              <a:t>follow-ups)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360 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182" y="1804904"/>
            <a:ext cx="10962649" cy="4263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            Police </a:t>
            </a:r>
            <a:r>
              <a:rPr lang="en-US" dirty="0"/>
              <a:t>officers carrying Nasal Narcan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Canvassed </a:t>
            </a:r>
            <a:r>
              <a:rPr lang="en-US" dirty="0"/>
              <a:t>“door to door” (Brochure distribution)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1" descr="narcank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72" y="1906024"/>
            <a:ext cx="2961146" cy="3948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90" y="2490304"/>
            <a:ext cx="3701559" cy="2779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7212566" y="586832"/>
            <a:ext cx="101506" cy="12878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ln>
                <a:solidFill>
                  <a:srgbClr val="00206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0983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10972800" cy="1600200"/>
          </a:xfrm>
        </p:spPr>
        <p:txBody>
          <a:bodyPr/>
          <a:lstStyle/>
          <a:p>
            <a:r>
              <a:rPr lang="en-US" dirty="0" smtClean="0"/>
              <a:t>Collaborative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43076"/>
            <a:ext cx="10972800" cy="4525963"/>
          </a:xfrm>
        </p:spPr>
        <p:txBody>
          <a:bodyPr>
            <a:normAutofit/>
          </a:bodyPr>
          <a:lstStyle/>
          <a:p>
            <a:pPr marL="380648" indent="-380648"/>
            <a:r>
              <a:rPr lang="en-US" dirty="0" smtClean="0"/>
              <a:t>Addiction Services Council of Greater Cincinnati</a:t>
            </a:r>
          </a:p>
          <a:p>
            <a:pPr marL="0" indent="0">
              <a:buNone/>
            </a:pPr>
            <a:endParaRPr lang="en-US" dirty="0" smtClean="0"/>
          </a:p>
          <a:p>
            <a:pPr marL="380648" indent="-380648"/>
            <a:r>
              <a:rPr lang="en-US" dirty="0" smtClean="0"/>
              <a:t>The </a:t>
            </a:r>
            <a:r>
              <a:rPr lang="en-US" dirty="0"/>
              <a:t>QRT effort received $50,000 Naloxone donation to dispense Narcan during follow-up investigation for patients unable to enter treatment </a:t>
            </a:r>
            <a:r>
              <a:rPr lang="en-US" dirty="0" smtClean="0"/>
              <a:t>immediately</a:t>
            </a:r>
          </a:p>
          <a:p>
            <a:pPr marL="380648" indent="-380648"/>
            <a:endParaRPr lang="en-US" dirty="0"/>
          </a:p>
          <a:p>
            <a:pPr marL="380648" indent="-380648"/>
            <a:r>
              <a:rPr lang="en-US" dirty="0"/>
              <a:t>Ohio Department and Hamilton County Department of Public Health provided Narcan doses for distribution by our </a:t>
            </a:r>
            <a:r>
              <a:rPr lang="en-US" dirty="0" smtClean="0"/>
              <a:t>QRT</a:t>
            </a:r>
          </a:p>
          <a:p>
            <a:pPr marL="0" indent="0">
              <a:buNone/>
            </a:pPr>
            <a:endParaRPr lang="en-US" dirty="0" smtClean="0"/>
          </a:p>
          <a:p>
            <a:pPr marL="380648" indent="-380648"/>
            <a:r>
              <a:rPr lang="en-US" dirty="0" smtClean="0"/>
              <a:t>Many others!</a:t>
            </a:r>
          </a:p>
          <a:p>
            <a:pPr marL="0" indent="0">
              <a:buNone/>
            </a:pPr>
            <a:endParaRPr lang="en-US" dirty="0" smtClean="0"/>
          </a:p>
          <a:p>
            <a:pPr marL="380648" indent="-380648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8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166858" y="6433515"/>
            <a:ext cx="283209" cy="177800"/>
          </a:xfrm>
          <a:prstGeom prst="rect">
            <a:avLst/>
          </a:prstGeom>
        </p:spPr>
        <p:txBody>
          <a:bodyPr/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lang="en-US" smtClean="0"/>
              <a:pPr marL="102870">
                <a:lnSpc>
                  <a:spcPts val="1240"/>
                </a:lnSpc>
              </a:pPr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53" y="2060627"/>
            <a:ext cx="7212837" cy="3667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628560" y="542925"/>
            <a:ext cx="10982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Social-Ecological Approach</a:t>
            </a:r>
            <a:r>
              <a:rPr lang="en-US" sz="2400" dirty="0" smtClean="0">
                <a:solidFill>
                  <a:schemeClr val="bg1"/>
                </a:solidFill>
              </a:rPr>
              <a:t>: Working across multiple levels for increased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bility to sustain efforts over time and weave into the fabric of the community.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40" y="199094"/>
            <a:ext cx="9144000" cy="5953124"/>
          </a:xfrm>
          <a:prstGeom prst="rect">
            <a:avLst/>
          </a:prstGeom>
          <a:blipFill>
            <a:blip r:embed="rId2" cstate="print"/>
            <a:srcRect/>
            <a:stretch>
              <a:fillRect b="-1520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4800" y="4699610"/>
            <a:ext cx="3733800" cy="638175"/>
          </a:xfrm>
          <a:custGeom>
            <a:avLst/>
            <a:gdLst/>
            <a:ahLst/>
            <a:cxnLst/>
            <a:rect l="l" t="t" r="r" b="b"/>
            <a:pathLst>
              <a:path w="3733800" h="638175">
                <a:moveTo>
                  <a:pt x="0" y="637565"/>
                </a:moveTo>
                <a:lnTo>
                  <a:pt x="3733800" y="637565"/>
                </a:lnTo>
                <a:lnTo>
                  <a:pt x="3733800" y="0"/>
                </a:lnTo>
                <a:lnTo>
                  <a:pt x="0" y="0"/>
                </a:lnTo>
                <a:lnTo>
                  <a:pt x="0" y="63756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0" y="4699610"/>
            <a:ext cx="3276600" cy="504625"/>
          </a:xfrm>
          <a:prstGeom prst="rect">
            <a:avLst/>
          </a:prstGeom>
          <a:solidFill>
            <a:srgbClr val="00385F"/>
          </a:solidFill>
        </p:spPr>
        <p:txBody>
          <a:bodyPr vert="horz" wrap="square" lIns="0" tIns="73025" rIns="0" bIns="0" rtlCol="0">
            <a:spAutoFit/>
          </a:bodyPr>
          <a:lstStyle/>
          <a:p>
            <a:pPr marL="333375">
              <a:spcBef>
                <a:spcPts val="57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Maintenance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14800" y="3728593"/>
            <a:ext cx="3733800" cy="981075"/>
          </a:xfrm>
          <a:custGeom>
            <a:avLst/>
            <a:gdLst/>
            <a:ahLst/>
            <a:cxnLst/>
            <a:rect l="l" t="t" r="r" b="b"/>
            <a:pathLst>
              <a:path w="3733800" h="981075">
                <a:moveTo>
                  <a:pt x="2112010" y="735456"/>
                </a:moveTo>
                <a:lnTo>
                  <a:pt x="1621789" y="735456"/>
                </a:lnTo>
                <a:lnTo>
                  <a:pt x="1866900" y="980566"/>
                </a:lnTo>
                <a:lnTo>
                  <a:pt x="2112010" y="735456"/>
                </a:lnTo>
                <a:close/>
              </a:path>
              <a:path w="3733800" h="981075">
                <a:moveTo>
                  <a:pt x="1989454" y="637158"/>
                </a:moveTo>
                <a:lnTo>
                  <a:pt x="1744345" y="637158"/>
                </a:lnTo>
                <a:lnTo>
                  <a:pt x="1744345" y="735456"/>
                </a:lnTo>
                <a:lnTo>
                  <a:pt x="1989454" y="735456"/>
                </a:lnTo>
                <a:lnTo>
                  <a:pt x="1989454" y="637158"/>
                </a:lnTo>
                <a:close/>
              </a:path>
              <a:path w="3733800" h="981075">
                <a:moveTo>
                  <a:pt x="3733800" y="0"/>
                </a:moveTo>
                <a:lnTo>
                  <a:pt x="0" y="0"/>
                </a:lnTo>
                <a:lnTo>
                  <a:pt x="0" y="637158"/>
                </a:lnTo>
                <a:lnTo>
                  <a:pt x="3733800" y="637158"/>
                </a:lnTo>
                <a:lnTo>
                  <a:pt x="3733800" y="0"/>
                </a:lnTo>
                <a:close/>
              </a:path>
            </a:pathLst>
          </a:custGeom>
          <a:solidFill>
            <a:srgbClr val="0057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0" y="3728593"/>
            <a:ext cx="3733800" cy="981075"/>
          </a:xfrm>
          <a:custGeom>
            <a:avLst/>
            <a:gdLst/>
            <a:ahLst/>
            <a:cxnLst/>
            <a:rect l="l" t="t" r="r" b="b"/>
            <a:pathLst>
              <a:path w="3733800" h="981075">
                <a:moveTo>
                  <a:pt x="3733800" y="637158"/>
                </a:moveTo>
                <a:lnTo>
                  <a:pt x="1989454" y="637158"/>
                </a:lnTo>
                <a:lnTo>
                  <a:pt x="1989454" y="735456"/>
                </a:lnTo>
                <a:lnTo>
                  <a:pt x="2112010" y="735456"/>
                </a:lnTo>
                <a:lnTo>
                  <a:pt x="1866900" y="980566"/>
                </a:lnTo>
                <a:lnTo>
                  <a:pt x="1621789" y="735456"/>
                </a:lnTo>
                <a:lnTo>
                  <a:pt x="1744345" y="735456"/>
                </a:lnTo>
                <a:lnTo>
                  <a:pt x="1744345" y="637158"/>
                </a:lnTo>
                <a:lnTo>
                  <a:pt x="0" y="637158"/>
                </a:lnTo>
                <a:lnTo>
                  <a:pt x="0" y="0"/>
                </a:lnTo>
                <a:lnTo>
                  <a:pt x="3733800" y="0"/>
                </a:lnTo>
                <a:lnTo>
                  <a:pt x="3733800" y="63715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800" y="2757552"/>
            <a:ext cx="3733800" cy="981075"/>
          </a:xfrm>
          <a:custGeom>
            <a:avLst/>
            <a:gdLst/>
            <a:ahLst/>
            <a:cxnLst/>
            <a:rect l="l" t="t" r="r" b="b"/>
            <a:pathLst>
              <a:path w="3733800" h="981075">
                <a:moveTo>
                  <a:pt x="2112010" y="735457"/>
                </a:moveTo>
                <a:lnTo>
                  <a:pt x="1621789" y="735457"/>
                </a:lnTo>
                <a:lnTo>
                  <a:pt x="1866900" y="980567"/>
                </a:lnTo>
                <a:lnTo>
                  <a:pt x="2112010" y="735457"/>
                </a:lnTo>
                <a:close/>
              </a:path>
              <a:path w="3733800" h="981075">
                <a:moveTo>
                  <a:pt x="1989454" y="637159"/>
                </a:moveTo>
                <a:lnTo>
                  <a:pt x="1744345" y="637159"/>
                </a:lnTo>
                <a:lnTo>
                  <a:pt x="1744345" y="735457"/>
                </a:lnTo>
                <a:lnTo>
                  <a:pt x="1989454" y="735457"/>
                </a:lnTo>
                <a:lnTo>
                  <a:pt x="1989454" y="637159"/>
                </a:lnTo>
                <a:close/>
              </a:path>
              <a:path w="3733800" h="981075">
                <a:moveTo>
                  <a:pt x="3733800" y="0"/>
                </a:moveTo>
                <a:lnTo>
                  <a:pt x="0" y="0"/>
                </a:lnTo>
                <a:lnTo>
                  <a:pt x="0" y="637159"/>
                </a:lnTo>
                <a:lnTo>
                  <a:pt x="3733800" y="637159"/>
                </a:lnTo>
                <a:lnTo>
                  <a:pt x="3733800" y="0"/>
                </a:lnTo>
                <a:close/>
              </a:path>
            </a:pathLst>
          </a:custGeom>
          <a:solidFill>
            <a:srgbClr val="007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4800" y="2757552"/>
            <a:ext cx="3733800" cy="981075"/>
          </a:xfrm>
          <a:custGeom>
            <a:avLst/>
            <a:gdLst/>
            <a:ahLst/>
            <a:cxnLst/>
            <a:rect l="l" t="t" r="r" b="b"/>
            <a:pathLst>
              <a:path w="3733800" h="981075">
                <a:moveTo>
                  <a:pt x="3733800" y="637159"/>
                </a:moveTo>
                <a:lnTo>
                  <a:pt x="1989454" y="637159"/>
                </a:lnTo>
                <a:lnTo>
                  <a:pt x="1989454" y="735457"/>
                </a:lnTo>
                <a:lnTo>
                  <a:pt x="2112010" y="735457"/>
                </a:lnTo>
                <a:lnTo>
                  <a:pt x="1866900" y="980567"/>
                </a:lnTo>
                <a:lnTo>
                  <a:pt x="1621789" y="735457"/>
                </a:lnTo>
                <a:lnTo>
                  <a:pt x="1744345" y="735457"/>
                </a:lnTo>
                <a:lnTo>
                  <a:pt x="1744345" y="637159"/>
                </a:lnTo>
                <a:lnTo>
                  <a:pt x="0" y="637159"/>
                </a:lnTo>
                <a:lnTo>
                  <a:pt x="0" y="0"/>
                </a:lnTo>
                <a:lnTo>
                  <a:pt x="3733800" y="0"/>
                </a:lnTo>
                <a:lnTo>
                  <a:pt x="3733800" y="63715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1786509"/>
            <a:ext cx="3733800" cy="981075"/>
          </a:xfrm>
          <a:custGeom>
            <a:avLst/>
            <a:gdLst/>
            <a:ahLst/>
            <a:cxnLst/>
            <a:rect l="l" t="t" r="r" b="b"/>
            <a:pathLst>
              <a:path w="3733800" h="981075">
                <a:moveTo>
                  <a:pt x="2112010" y="735456"/>
                </a:moveTo>
                <a:lnTo>
                  <a:pt x="1621789" y="735456"/>
                </a:lnTo>
                <a:lnTo>
                  <a:pt x="1866900" y="980566"/>
                </a:lnTo>
                <a:lnTo>
                  <a:pt x="2112010" y="735456"/>
                </a:lnTo>
                <a:close/>
              </a:path>
              <a:path w="3733800" h="981075">
                <a:moveTo>
                  <a:pt x="1989454" y="637158"/>
                </a:moveTo>
                <a:lnTo>
                  <a:pt x="1744345" y="637158"/>
                </a:lnTo>
                <a:lnTo>
                  <a:pt x="1744345" y="735456"/>
                </a:lnTo>
                <a:lnTo>
                  <a:pt x="1989454" y="735456"/>
                </a:lnTo>
                <a:lnTo>
                  <a:pt x="1989454" y="637158"/>
                </a:lnTo>
                <a:close/>
              </a:path>
              <a:path w="3733800" h="981075">
                <a:moveTo>
                  <a:pt x="3733800" y="0"/>
                </a:moveTo>
                <a:lnTo>
                  <a:pt x="0" y="0"/>
                </a:lnTo>
                <a:lnTo>
                  <a:pt x="0" y="637158"/>
                </a:lnTo>
                <a:lnTo>
                  <a:pt x="3733800" y="637158"/>
                </a:lnTo>
                <a:lnTo>
                  <a:pt x="3733800" y="0"/>
                </a:lnTo>
                <a:close/>
              </a:path>
            </a:pathLst>
          </a:custGeom>
          <a:solidFill>
            <a:srgbClr val="37A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0" y="1786509"/>
            <a:ext cx="3733800" cy="981075"/>
          </a:xfrm>
          <a:custGeom>
            <a:avLst/>
            <a:gdLst/>
            <a:ahLst/>
            <a:cxnLst/>
            <a:rect l="l" t="t" r="r" b="b"/>
            <a:pathLst>
              <a:path w="3733800" h="981075">
                <a:moveTo>
                  <a:pt x="3733800" y="637158"/>
                </a:moveTo>
                <a:lnTo>
                  <a:pt x="1989454" y="637158"/>
                </a:lnTo>
                <a:lnTo>
                  <a:pt x="1989454" y="735456"/>
                </a:lnTo>
                <a:lnTo>
                  <a:pt x="2112010" y="735456"/>
                </a:lnTo>
                <a:lnTo>
                  <a:pt x="1866900" y="980566"/>
                </a:lnTo>
                <a:lnTo>
                  <a:pt x="1621789" y="735456"/>
                </a:lnTo>
                <a:lnTo>
                  <a:pt x="1744345" y="735456"/>
                </a:lnTo>
                <a:lnTo>
                  <a:pt x="1744345" y="637158"/>
                </a:lnTo>
                <a:lnTo>
                  <a:pt x="0" y="637158"/>
                </a:lnTo>
                <a:lnTo>
                  <a:pt x="0" y="0"/>
                </a:lnTo>
                <a:lnTo>
                  <a:pt x="3733800" y="0"/>
                </a:lnTo>
                <a:lnTo>
                  <a:pt x="3733800" y="63715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26939" y="1858772"/>
            <a:ext cx="2512060" cy="243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Contemplation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37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Preparation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3700" dirty="0">
              <a:latin typeface="Times New Roman"/>
              <a:cs typeface="Times New Roman"/>
            </a:endParaRPr>
          </a:p>
          <a:p>
            <a:pPr algn="ctr">
              <a:spcBef>
                <a:spcPts val="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14800" y="815595"/>
            <a:ext cx="3733800" cy="981075"/>
          </a:xfrm>
          <a:custGeom>
            <a:avLst/>
            <a:gdLst/>
            <a:ahLst/>
            <a:cxnLst/>
            <a:rect l="l" t="t" r="r" b="b"/>
            <a:pathLst>
              <a:path w="3733800" h="981075">
                <a:moveTo>
                  <a:pt x="2112010" y="735329"/>
                </a:moveTo>
                <a:lnTo>
                  <a:pt x="1621789" y="735329"/>
                </a:lnTo>
                <a:lnTo>
                  <a:pt x="1866900" y="980566"/>
                </a:lnTo>
                <a:lnTo>
                  <a:pt x="2112010" y="735329"/>
                </a:lnTo>
                <a:close/>
              </a:path>
              <a:path w="3733800" h="981075">
                <a:moveTo>
                  <a:pt x="1989454" y="637031"/>
                </a:moveTo>
                <a:lnTo>
                  <a:pt x="1744345" y="637031"/>
                </a:lnTo>
                <a:lnTo>
                  <a:pt x="1744345" y="735329"/>
                </a:lnTo>
                <a:lnTo>
                  <a:pt x="1989454" y="735329"/>
                </a:lnTo>
                <a:lnTo>
                  <a:pt x="1989454" y="637031"/>
                </a:lnTo>
                <a:close/>
              </a:path>
              <a:path w="3733800" h="981075">
                <a:moveTo>
                  <a:pt x="3733800" y="0"/>
                </a:moveTo>
                <a:lnTo>
                  <a:pt x="0" y="0"/>
                </a:lnTo>
                <a:lnTo>
                  <a:pt x="0" y="637031"/>
                </a:lnTo>
                <a:lnTo>
                  <a:pt x="3733800" y="637031"/>
                </a:lnTo>
                <a:lnTo>
                  <a:pt x="3733800" y="0"/>
                </a:lnTo>
                <a:close/>
              </a:path>
            </a:pathLst>
          </a:custGeom>
          <a:solidFill>
            <a:srgbClr val="C1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4800" y="815595"/>
            <a:ext cx="3733800" cy="981075"/>
          </a:xfrm>
          <a:custGeom>
            <a:avLst/>
            <a:gdLst/>
            <a:ahLst/>
            <a:cxnLst/>
            <a:rect l="l" t="t" r="r" b="b"/>
            <a:pathLst>
              <a:path w="3733800" h="981075">
                <a:moveTo>
                  <a:pt x="3733800" y="637031"/>
                </a:moveTo>
                <a:lnTo>
                  <a:pt x="1989454" y="637031"/>
                </a:lnTo>
                <a:lnTo>
                  <a:pt x="1989454" y="735329"/>
                </a:lnTo>
                <a:lnTo>
                  <a:pt x="2112010" y="735329"/>
                </a:lnTo>
                <a:lnTo>
                  <a:pt x="1866900" y="980566"/>
                </a:lnTo>
                <a:lnTo>
                  <a:pt x="1621789" y="735329"/>
                </a:lnTo>
                <a:lnTo>
                  <a:pt x="1744345" y="735329"/>
                </a:lnTo>
                <a:lnTo>
                  <a:pt x="1744345" y="637031"/>
                </a:lnTo>
                <a:lnTo>
                  <a:pt x="0" y="637031"/>
                </a:lnTo>
                <a:lnTo>
                  <a:pt x="0" y="0"/>
                </a:lnTo>
                <a:lnTo>
                  <a:pt x="3733800" y="0"/>
                </a:lnTo>
                <a:lnTo>
                  <a:pt x="3733800" y="63703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469383" y="954261"/>
            <a:ext cx="3026410" cy="3693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</a:rPr>
              <a:t>Precontemplation</a:t>
            </a:r>
            <a:endParaRPr sz="2400" dirty="0"/>
          </a:p>
        </p:txBody>
      </p:sp>
      <p:sp>
        <p:nvSpPr>
          <p:cNvPr id="15" name="object 15"/>
          <p:cNvSpPr/>
          <p:nvPr/>
        </p:nvSpPr>
        <p:spPr>
          <a:xfrm>
            <a:off x="1743456" y="678181"/>
            <a:ext cx="2330196" cy="659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4155" y="678181"/>
            <a:ext cx="630936" cy="659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24000" y="228600"/>
            <a:ext cx="2438400" cy="1075294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spcBef>
                <a:spcPts val="45"/>
              </a:spcBef>
            </a:pPr>
            <a:endParaRPr sz="3750">
              <a:latin typeface="Times New Roman"/>
              <a:cs typeface="Times New Roman"/>
            </a:endParaRPr>
          </a:p>
          <a:p>
            <a:pPr marL="472440">
              <a:spcBef>
                <a:spcPts val="5"/>
              </a:spcBef>
            </a:pP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PROGRESS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71344" y="1402080"/>
            <a:ext cx="1048512" cy="2471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53490" y="1422401"/>
            <a:ext cx="485140" cy="1905635"/>
          </a:xfrm>
          <a:custGeom>
            <a:avLst/>
            <a:gdLst/>
            <a:ahLst/>
            <a:cxnLst/>
            <a:rect l="l" t="t" r="r" b="b"/>
            <a:pathLst>
              <a:path w="485140" h="1905635">
                <a:moveTo>
                  <a:pt x="46687" y="1420586"/>
                </a:moveTo>
                <a:lnTo>
                  <a:pt x="26399" y="1427479"/>
                </a:lnTo>
                <a:lnTo>
                  <a:pt x="10373" y="1441705"/>
                </a:lnTo>
                <a:lnTo>
                  <a:pt x="1364" y="1460325"/>
                </a:lnTo>
                <a:lnTo>
                  <a:pt x="0" y="1480968"/>
                </a:lnTo>
                <a:lnTo>
                  <a:pt x="6905" y="1501266"/>
                </a:lnTo>
                <a:lnTo>
                  <a:pt x="242109" y="1905253"/>
                </a:lnTo>
                <a:lnTo>
                  <a:pt x="304668" y="1798192"/>
                </a:lnTo>
                <a:lnTo>
                  <a:pt x="188261" y="1798065"/>
                </a:lnTo>
                <a:lnTo>
                  <a:pt x="188351" y="1691018"/>
                </a:lnTo>
                <a:lnTo>
                  <a:pt x="188393" y="1598433"/>
                </a:lnTo>
                <a:lnTo>
                  <a:pt x="100199" y="1446911"/>
                </a:lnTo>
                <a:lnTo>
                  <a:pt x="85962" y="1430944"/>
                </a:lnTo>
                <a:lnTo>
                  <a:pt x="67333" y="1421955"/>
                </a:lnTo>
                <a:lnTo>
                  <a:pt x="46687" y="1420586"/>
                </a:lnTo>
                <a:close/>
              </a:path>
              <a:path w="485140" h="1905635">
                <a:moveTo>
                  <a:pt x="188430" y="1598496"/>
                </a:moveTo>
                <a:lnTo>
                  <a:pt x="188261" y="1798065"/>
                </a:lnTo>
                <a:lnTo>
                  <a:pt x="296211" y="1798192"/>
                </a:lnTo>
                <a:lnTo>
                  <a:pt x="296232" y="1771014"/>
                </a:lnTo>
                <a:lnTo>
                  <a:pt x="195627" y="1770888"/>
                </a:lnTo>
                <a:lnTo>
                  <a:pt x="242283" y="1691018"/>
                </a:lnTo>
                <a:lnTo>
                  <a:pt x="188430" y="1598496"/>
                </a:lnTo>
                <a:close/>
              </a:path>
              <a:path w="485140" h="1905635">
                <a:moveTo>
                  <a:pt x="438344" y="1420893"/>
                </a:moveTo>
                <a:lnTo>
                  <a:pt x="399029" y="1431200"/>
                </a:lnTo>
                <a:lnTo>
                  <a:pt x="296366" y="1598433"/>
                </a:lnTo>
                <a:lnTo>
                  <a:pt x="296211" y="1798192"/>
                </a:lnTo>
                <a:lnTo>
                  <a:pt x="304668" y="1798192"/>
                </a:lnTo>
                <a:lnTo>
                  <a:pt x="477948" y="1501648"/>
                </a:lnTo>
                <a:lnTo>
                  <a:pt x="484915" y="1481403"/>
                </a:lnTo>
                <a:lnTo>
                  <a:pt x="483583" y="1460753"/>
                </a:lnTo>
                <a:lnTo>
                  <a:pt x="474608" y="1442104"/>
                </a:lnTo>
                <a:lnTo>
                  <a:pt x="458644" y="1427861"/>
                </a:lnTo>
                <a:lnTo>
                  <a:pt x="438344" y="1420893"/>
                </a:lnTo>
                <a:close/>
              </a:path>
              <a:path w="485140" h="1905635">
                <a:moveTo>
                  <a:pt x="242283" y="1691018"/>
                </a:moveTo>
                <a:lnTo>
                  <a:pt x="195627" y="1770888"/>
                </a:lnTo>
                <a:lnTo>
                  <a:pt x="288845" y="1771014"/>
                </a:lnTo>
                <a:lnTo>
                  <a:pt x="242283" y="1691018"/>
                </a:lnTo>
                <a:close/>
              </a:path>
              <a:path w="485140" h="1905635">
                <a:moveTo>
                  <a:pt x="296366" y="1598433"/>
                </a:moveTo>
                <a:lnTo>
                  <a:pt x="242283" y="1691018"/>
                </a:lnTo>
                <a:lnTo>
                  <a:pt x="288845" y="1771014"/>
                </a:lnTo>
                <a:lnTo>
                  <a:pt x="296232" y="1771014"/>
                </a:lnTo>
                <a:lnTo>
                  <a:pt x="296366" y="1598433"/>
                </a:lnTo>
                <a:close/>
              </a:path>
              <a:path w="485140" h="1905635">
                <a:moveTo>
                  <a:pt x="297608" y="0"/>
                </a:moveTo>
                <a:lnTo>
                  <a:pt x="189785" y="0"/>
                </a:lnTo>
                <a:lnTo>
                  <a:pt x="188430" y="1598496"/>
                </a:lnTo>
                <a:lnTo>
                  <a:pt x="242283" y="1691018"/>
                </a:lnTo>
                <a:lnTo>
                  <a:pt x="296329" y="1598496"/>
                </a:lnTo>
                <a:lnTo>
                  <a:pt x="296441" y="1501266"/>
                </a:lnTo>
                <a:lnTo>
                  <a:pt x="297608" y="0"/>
                </a:lnTo>
                <a:close/>
              </a:path>
            </a:pathLst>
          </a:custGeom>
          <a:solidFill>
            <a:srgbClr val="0038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01456" y="4640580"/>
            <a:ext cx="1991868" cy="659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053828" y="4640580"/>
            <a:ext cx="614172" cy="659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924800" y="304801"/>
            <a:ext cx="2743200" cy="5168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930275">
              <a:spcBef>
                <a:spcPts val="1850"/>
              </a:spcBef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RELAPSE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882129" y="4814316"/>
            <a:ext cx="711707" cy="425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24672" y="4917749"/>
            <a:ext cx="457834" cy="171450"/>
          </a:xfrm>
          <a:custGeom>
            <a:avLst/>
            <a:gdLst/>
            <a:ahLst/>
            <a:cxnLst/>
            <a:rect l="l" t="t" r="r" b="b"/>
            <a:pathLst>
              <a:path w="457834" h="171450">
                <a:moveTo>
                  <a:pt x="349078" y="104717"/>
                </a:moveTo>
                <a:lnTo>
                  <a:pt x="295528" y="135707"/>
                </a:lnTo>
                <a:lnTo>
                  <a:pt x="289847" y="140686"/>
                </a:lnTo>
                <a:lnTo>
                  <a:pt x="286654" y="147248"/>
                </a:lnTo>
                <a:lnTo>
                  <a:pt x="286152" y="154549"/>
                </a:lnTo>
                <a:lnTo>
                  <a:pt x="288544" y="161742"/>
                </a:lnTo>
                <a:lnTo>
                  <a:pt x="293594" y="167423"/>
                </a:lnTo>
                <a:lnTo>
                  <a:pt x="300180" y="170616"/>
                </a:lnTo>
                <a:lnTo>
                  <a:pt x="307457" y="171118"/>
                </a:lnTo>
                <a:lnTo>
                  <a:pt x="314578" y="168727"/>
                </a:lnTo>
                <a:lnTo>
                  <a:pt x="424752" y="104973"/>
                </a:lnTo>
                <a:lnTo>
                  <a:pt x="419480" y="104973"/>
                </a:lnTo>
                <a:lnTo>
                  <a:pt x="349078" y="104717"/>
                </a:lnTo>
                <a:close/>
              </a:path>
              <a:path w="457834" h="171450">
                <a:moveTo>
                  <a:pt x="381825" y="85766"/>
                </a:moveTo>
                <a:lnTo>
                  <a:pt x="349078" y="104717"/>
                </a:lnTo>
                <a:lnTo>
                  <a:pt x="419480" y="104973"/>
                </a:lnTo>
                <a:lnTo>
                  <a:pt x="419489" y="102306"/>
                </a:lnTo>
                <a:lnTo>
                  <a:pt x="409955" y="102306"/>
                </a:lnTo>
                <a:lnTo>
                  <a:pt x="381825" y="85766"/>
                </a:lnTo>
                <a:close/>
              </a:path>
              <a:path w="457834" h="171450">
                <a:moveTo>
                  <a:pt x="308020" y="0"/>
                </a:moveTo>
                <a:lnTo>
                  <a:pt x="300720" y="420"/>
                </a:lnTo>
                <a:lnTo>
                  <a:pt x="294157" y="3555"/>
                </a:lnTo>
                <a:lnTo>
                  <a:pt x="289178" y="9215"/>
                </a:lnTo>
                <a:lnTo>
                  <a:pt x="286694" y="16337"/>
                </a:lnTo>
                <a:lnTo>
                  <a:pt x="287115" y="23614"/>
                </a:lnTo>
                <a:lnTo>
                  <a:pt x="290250" y="30200"/>
                </a:lnTo>
                <a:lnTo>
                  <a:pt x="295909" y="35250"/>
                </a:lnTo>
                <a:lnTo>
                  <a:pt x="349258" y="66617"/>
                </a:lnTo>
                <a:lnTo>
                  <a:pt x="419607" y="66873"/>
                </a:lnTo>
                <a:lnTo>
                  <a:pt x="419480" y="104973"/>
                </a:lnTo>
                <a:lnTo>
                  <a:pt x="424752" y="104973"/>
                </a:lnTo>
                <a:lnTo>
                  <a:pt x="457453" y="86050"/>
                </a:lnTo>
                <a:lnTo>
                  <a:pt x="315213" y="2484"/>
                </a:lnTo>
                <a:lnTo>
                  <a:pt x="308020" y="0"/>
                </a:lnTo>
                <a:close/>
              </a:path>
              <a:path w="457834" h="171450">
                <a:moveTo>
                  <a:pt x="253" y="65349"/>
                </a:moveTo>
                <a:lnTo>
                  <a:pt x="0" y="103449"/>
                </a:lnTo>
                <a:lnTo>
                  <a:pt x="349078" y="104717"/>
                </a:lnTo>
                <a:lnTo>
                  <a:pt x="381825" y="85766"/>
                </a:lnTo>
                <a:lnTo>
                  <a:pt x="349258" y="66617"/>
                </a:lnTo>
                <a:lnTo>
                  <a:pt x="253" y="65349"/>
                </a:lnTo>
                <a:close/>
              </a:path>
              <a:path w="457834" h="171450">
                <a:moveTo>
                  <a:pt x="410082" y="69413"/>
                </a:moveTo>
                <a:lnTo>
                  <a:pt x="381825" y="85766"/>
                </a:lnTo>
                <a:lnTo>
                  <a:pt x="409955" y="102306"/>
                </a:lnTo>
                <a:lnTo>
                  <a:pt x="410082" y="69413"/>
                </a:lnTo>
                <a:close/>
              </a:path>
              <a:path w="457834" h="171450">
                <a:moveTo>
                  <a:pt x="419599" y="69413"/>
                </a:moveTo>
                <a:lnTo>
                  <a:pt x="410082" y="69413"/>
                </a:lnTo>
                <a:lnTo>
                  <a:pt x="409955" y="102306"/>
                </a:lnTo>
                <a:lnTo>
                  <a:pt x="419489" y="102306"/>
                </a:lnTo>
                <a:lnTo>
                  <a:pt x="419599" y="69413"/>
                </a:lnTo>
                <a:close/>
              </a:path>
              <a:path w="457834" h="171450">
                <a:moveTo>
                  <a:pt x="349258" y="66617"/>
                </a:moveTo>
                <a:lnTo>
                  <a:pt x="381825" y="85766"/>
                </a:lnTo>
                <a:lnTo>
                  <a:pt x="410082" y="69413"/>
                </a:lnTo>
                <a:lnTo>
                  <a:pt x="419599" y="69413"/>
                </a:lnTo>
                <a:lnTo>
                  <a:pt x="419607" y="66873"/>
                </a:lnTo>
                <a:lnTo>
                  <a:pt x="349258" y="6661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82129" y="2756916"/>
            <a:ext cx="711707" cy="4251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24672" y="2860349"/>
            <a:ext cx="457834" cy="171450"/>
          </a:xfrm>
          <a:custGeom>
            <a:avLst/>
            <a:gdLst/>
            <a:ahLst/>
            <a:cxnLst/>
            <a:rect l="l" t="t" r="r" b="b"/>
            <a:pathLst>
              <a:path w="457834" h="171450">
                <a:moveTo>
                  <a:pt x="349078" y="104717"/>
                </a:moveTo>
                <a:lnTo>
                  <a:pt x="295528" y="135707"/>
                </a:lnTo>
                <a:lnTo>
                  <a:pt x="289847" y="140686"/>
                </a:lnTo>
                <a:lnTo>
                  <a:pt x="286654" y="147248"/>
                </a:lnTo>
                <a:lnTo>
                  <a:pt x="286152" y="154549"/>
                </a:lnTo>
                <a:lnTo>
                  <a:pt x="288544" y="161742"/>
                </a:lnTo>
                <a:lnTo>
                  <a:pt x="293594" y="167423"/>
                </a:lnTo>
                <a:lnTo>
                  <a:pt x="300180" y="170616"/>
                </a:lnTo>
                <a:lnTo>
                  <a:pt x="307457" y="171118"/>
                </a:lnTo>
                <a:lnTo>
                  <a:pt x="314578" y="168727"/>
                </a:lnTo>
                <a:lnTo>
                  <a:pt x="424752" y="104973"/>
                </a:lnTo>
                <a:lnTo>
                  <a:pt x="419480" y="104973"/>
                </a:lnTo>
                <a:lnTo>
                  <a:pt x="349078" y="104717"/>
                </a:lnTo>
                <a:close/>
              </a:path>
              <a:path w="457834" h="171450">
                <a:moveTo>
                  <a:pt x="381825" y="85766"/>
                </a:moveTo>
                <a:lnTo>
                  <a:pt x="349078" y="104717"/>
                </a:lnTo>
                <a:lnTo>
                  <a:pt x="419480" y="104973"/>
                </a:lnTo>
                <a:lnTo>
                  <a:pt x="419489" y="102306"/>
                </a:lnTo>
                <a:lnTo>
                  <a:pt x="409955" y="102306"/>
                </a:lnTo>
                <a:lnTo>
                  <a:pt x="381825" y="85766"/>
                </a:lnTo>
                <a:close/>
              </a:path>
              <a:path w="457834" h="171450">
                <a:moveTo>
                  <a:pt x="308020" y="0"/>
                </a:moveTo>
                <a:lnTo>
                  <a:pt x="300720" y="420"/>
                </a:lnTo>
                <a:lnTo>
                  <a:pt x="294157" y="3555"/>
                </a:lnTo>
                <a:lnTo>
                  <a:pt x="289178" y="9215"/>
                </a:lnTo>
                <a:lnTo>
                  <a:pt x="286694" y="16337"/>
                </a:lnTo>
                <a:lnTo>
                  <a:pt x="287115" y="23614"/>
                </a:lnTo>
                <a:lnTo>
                  <a:pt x="290250" y="30200"/>
                </a:lnTo>
                <a:lnTo>
                  <a:pt x="295909" y="35250"/>
                </a:lnTo>
                <a:lnTo>
                  <a:pt x="349258" y="66617"/>
                </a:lnTo>
                <a:lnTo>
                  <a:pt x="419607" y="66873"/>
                </a:lnTo>
                <a:lnTo>
                  <a:pt x="419480" y="104973"/>
                </a:lnTo>
                <a:lnTo>
                  <a:pt x="424752" y="104973"/>
                </a:lnTo>
                <a:lnTo>
                  <a:pt x="457453" y="86050"/>
                </a:lnTo>
                <a:lnTo>
                  <a:pt x="315213" y="2484"/>
                </a:lnTo>
                <a:lnTo>
                  <a:pt x="308020" y="0"/>
                </a:lnTo>
                <a:close/>
              </a:path>
              <a:path w="457834" h="171450">
                <a:moveTo>
                  <a:pt x="253" y="65349"/>
                </a:moveTo>
                <a:lnTo>
                  <a:pt x="0" y="103449"/>
                </a:lnTo>
                <a:lnTo>
                  <a:pt x="349078" y="104717"/>
                </a:lnTo>
                <a:lnTo>
                  <a:pt x="381825" y="85766"/>
                </a:lnTo>
                <a:lnTo>
                  <a:pt x="349258" y="66617"/>
                </a:lnTo>
                <a:lnTo>
                  <a:pt x="253" y="65349"/>
                </a:lnTo>
                <a:close/>
              </a:path>
              <a:path w="457834" h="171450">
                <a:moveTo>
                  <a:pt x="410082" y="69413"/>
                </a:moveTo>
                <a:lnTo>
                  <a:pt x="381825" y="85766"/>
                </a:lnTo>
                <a:lnTo>
                  <a:pt x="409955" y="102306"/>
                </a:lnTo>
                <a:lnTo>
                  <a:pt x="410082" y="69413"/>
                </a:lnTo>
                <a:close/>
              </a:path>
              <a:path w="457834" h="171450">
                <a:moveTo>
                  <a:pt x="419599" y="69413"/>
                </a:moveTo>
                <a:lnTo>
                  <a:pt x="410082" y="69413"/>
                </a:lnTo>
                <a:lnTo>
                  <a:pt x="409955" y="102306"/>
                </a:lnTo>
                <a:lnTo>
                  <a:pt x="419489" y="102306"/>
                </a:lnTo>
                <a:lnTo>
                  <a:pt x="419599" y="69413"/>
                </a:lnTo>
                <a:close/>
              </a:path>
              <a:path w="457834" h="171450">
                <a:moveTo>
                  <a:pt x="349258" y="66617"/>
                </a:moveTo>
                <a:lnTo>
                  <a:pt x="381825" y="85766"/>
                </a:lnTo>
                <a:lnTo>
                  <a:pt x="410082" y="69413"/>
                </a:lnTo>
                <a:lnTo>
                  <a:pt x="419599" y="69413"/>
                </a:lnTo>
                <a:lnTo>
                  <a:pt x="419607" y="66873"/>
                </a:lnTo>
                <a:lnTo>
                  <a:pt x="349258" y="6661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82129" y="3899916"/>
            <a:ext cx="711707" cy="425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24672" y="4003349"/>
            <a:ext cx="457834" cy="171450"/>
          </a:xfrm>
          <a:custGeom>
            <a:avLst/>
            <a:gdLst/>
            <a:ahLst/>
            <a:cxnLst/>
            <a:rect l="l" t="t" r="r" b="b"/>
            <a:pathLst>
              <a:path w="457834" h="171450">
                <a:moveTo>
                  <a:pt x="349078" y="104717"/>
                </a:moveTo>
                <a:lnTo>
                  <a:pt x="295528" y="135707"/>
                </a:lnTo>
                <a:lnTo>
                  <a:pt x="289847" y="140686"/>
                </a:lnTo>
                <a:lnTo>
                  <a:pt x="286654" y="147248"/>
                </a:lnTo>
                <a:lnTo>
                  <a:pt x="286152" y="154549"/>
                </a:lnTo>
                <a:lnTo>
                  <a:pt x="288544" y="161742"/>
                </a:lnTo>
                <a:lnTo>
                  <a:pt x="293594" y="167423"/>
                </a:lnTo>
                <a:lnTo>
                  <a:pt x="300180" y="170616"/>
                </a:lnTo>
                <a:lnTo>
                  <a:pt x="307457" y="171118"/>
                </a:lnTo>
                <a:lnTo>
                  <a:pt x="314578" y="168727"/>
                </a:lnTo>
                <a:lnTo>
                  <a:pt x="424752" y="104973"/>
                </a:lnTo>
                <a:lnTo>
                  <a:pt x="419480" y="104973"/>
                </a:lnTo>
                <a:lnTo>
                  <a:pt x="349078" y="104717"/>
                </a:lnTo>
                <a:close/>
              </a:path>
              <a:path w="457834" h="171450">
                <a:moveTo>
                  <a:pt x="381825" y="85766"/>
                </a:moveTo>
                <a:lnTo>
                  <a:pt x="349078" y="104717"/>
                </a:lnTo>
                <a:lnTo>
                  <a:pt x="419480" y="104973"/>
                </a:lnTo>
                <a:lnTo>
                  <a:pt x="419489" y="102306"/>
                </a:lnTo>
                <a:lnTo>
                  <a:pt x="409955" y="102306"/>
                </a:lnTo>
                <a:lnTo>
                  <a:pt x="381825" y="85766"/>
                </a:lnTo>
                <a:close/>
              </a:path>
              <a:path w="457834" h="171450">
                <a:moveTo>
                  <a:pt x="308020" y="0"/>
                </a:moveTo>
                <a:lnTo>
                  <a:pt x="300720" y="420"/>
                </a:lnTo>
                <a:lnTo>
                  <a:pt x="294157" y="3555"/>
                </a:lnTo>
                <a:lnTo>
                  <a:pt x="289178" y="9215"/>
                </a:lnTo>
                <a:lnTo>
                  <a:pt x="286694" y="16337"/>
                </a:lnTo>
                <a:lnTo>
                  <a:pt x="287115" y="23614"/>
                </a:lnTo>
                <a:lnTo>
                  <a:pt x="290250" y="30200"/>
                </a:lnTo>
                <a:lnTo>
                  <a:pt x="295909" y="35250"/>
                </a:lnTo>
                <a:lnTo>
                  <a:pt x="349258" y="66617"/>
                </a:lnTo>
                <a:lnTo>
                  <a:pt x="419607" y="66873"/>
                </a:lnTo>
                <a:lnTo>
                  <a:pt x="419480" y="104973"/>
                </a:lnTo>
                <a:lnTo>
                  <a:pt x="424752" y="104973"/>
                </a:lnTo>
                <a:lnTo>
                  <a:pt x="457453" y="86050"/>
                </a:lnTo>
                <a:lnTo>
                  <a:pt x="315213" y="2484"/>
                </a:lnTo>
                <a:lnTo>
                  <a:pt x="308020" y="0"/>
                </a:lnTo>
                <a:close/>
              </a:path>
              <a:path w="457834" h="171450">
                <a:moveTo>
                  <a:pt x="253" y="65349"/>
                </a:moveTo>
                <a:lnTo>
                  <a:pt x="0" y="103449"/>
                </a:lnTo>
                <a:lnTo>
                  <a:pt x="349078" y="104717"/>
                </a:lnTo>
                <a:lnTo>
                  <a:pt x="381825" y="85766"/>
                </a:lnTo>
                <a:lnTo>
                  <a:pt x="349258" y="66617"/>
                </a:lnTo>
                <a:lnTo>
                  <a:pt x="253" y="65349"/>
                </a:lnTo>
                <a:close/>
              </a:path>
              <a:path w="457834" h="171450">
                <a:moveTo>
                  <a:pt x="410082" y="69413"/>
                </a:moveTo>
                <a:lnTo>
                  <a:pt x="381825" y="85766"/>
                </a:lnTo>
                <a:lnTo>
                  <a:pt x="409955" y="102306"/>
                </a:lnTo>
                <a:lnTo>
                  <a:pt x="410082" y="69413"/>
                </a:lnTo>
                <a:close/>
              </a:path>
              <a:path w="457834" h="171450">
                <a:moveTo>
                  <a:pt x="419599" y="69413"/>
                </a:moveTo>
                <a:lnTo>
                  <a:pt x="410082" y="69413"/>
                </a:lnTo>
                <a:lnTo>
                  <a:pt x="409955" y="102306"/>
                </a:lnTo>
                <a:lnTo>
                  <a:pt x="419489" y="102306"/>
                </a:lnTo>
                <a:lnTo>
                  <a:pt x="419599" y="69413"/>
                </a:lnTo>
                <a:close/>
              </a:path>
              <a:path w="457834" h="171450">
                <a:moveTo>
                  <a:pt x="349258" y="66617"/>
                </a:moveTo>
                <a:lnTo>
                  <a:pt x="381825" y="85766"/>
                </a:lnTo>
                <a:lnTo>
                  <a:pt x="410082" y="69413"/>
                </a:lnTo>
                <a:lnTo>
                  <a:pt x="419599" y="69413"/>
                </a:lnTo>
                <a:lnTo>
                  <a:pt x="419607" y="66873"/>
                </a:lnTo>
                <a:lnTo>
                  <a:pt x="349258" y="6661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82129" y="1767839"/>
            <a:ext cx="711707" cy="4251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24672" y="1871291"/>
            <a:ext cx="457834" cy="171450"/>
          </a:xfrm>
          <a:custGeom>
            <a:avLst/>
            <a:gdLst/>
            <a:ahLst/>
            <a:cxnLst/>
            <a:rect l="l" t="t" r="r" b="b"/>
            <a:pathLst>
              <a:path w="457834" h="171450">
                <a:moveTo>
                  <a:pt x="349259" y="104721"/>
                </a:moveTo>
                <a:lnTo>
                  <a:pt x="295528" y="135816"/>
                </a:lnTo>
                <a:lnTo>
                  <a:pt x="289847" y="140793"/>
                </a:lnTo>
                <a:lnTo>
                  <a:pt x="286654" y="147341"/>
                </a:lnTo>
                <a:lnTo>
                  <a:pt x="286152" y="154604"/>
                </a:lnTo>
                <a:lnTo>
                  <a:pt x="288544" y="161724"/>
                </a:lnTo>
                <a:lnTo>
                  <a:pt x="293594" y="167423"/>
                </a:lnTo>
                <a:lnTo>
                  <a:pt x="300180" y="170646"/>
                </a:lnTo>
                <a:lnTo>
                  <a:pt x="307457" y="171154"/>
                </a:lnTo>
                <a:lnTo>
                  <a:pt x="314578" y="168709"/>
                </a:lnTo>
                <a:lnTo>
                  <a:pt x="424752" y="104955"/>
                </a:lnTo>
                <a:lnTo>
                  <a:pt x="419480" y="104955"/>
                </a:lnTo>
                <a:lnTo>
                  <a:pt x="349259" y="104721"/>
                </a:lnTo>
                <a:close/>
              </a:path>
              <a:path w="457834" h="171450">
                <a:moveTo>
                  <a:pt x="381825" y="85875"/>
                </a:moveTo>
                <a:lnTo>
                  <a:pt x="349259" y="104721"/>
                </a:lnTo>
                <a:lnTo>
                  <a:pt x="419480" y="104955"/>
                </a:lnTo>
                <a:lnTo>
                  <a:pt x="419489" y="102415"/>
                </a:lnTo>
                <a:lnTo>
                  <a:pt x="409955" y="102415"/>
                </a:lnTo>
                <a:lnTo>
                  <a:pt x="381825" y="85875"/>
                </a:lnTo>
                <a:close/>
              </a:path>
              <a:path w="457834" h="171450">
                <a:moveTo>
                  <a:pt x="308020" y="0"/>
                </a:moveTo>
                <a:lnTo>
                  <a:pt x="300720" y="450"/>
                </a:lnTo>
                <a:lnTo>
                  <a:pt x="294157" y="3591"/>
                </a:lnTo>
                <a:lnTo>
                  <a:pt x="289178" y="9197"/>
                </a:lnTo>
                <a:lnTo>
                  <a:pt x="286694" y="16392"/>
                </a:lnTo>
                <a:lnTo>
                  <a:pt x="287115" y="23707"/>
                </a:lnTo>
                <a:lnTo>
                  <a:pt x="290250" y="30307"/>
                </a:lnTo>
                <a:lnTo>
                  <a:pt x="295909" y="35359"/>
                </a:lnTo>
                <a:lnTo>
                  <a:pt x="349077" y="66620"/>
                </a:lnTo>
                <a:lnTo>
                  <a:pt x="419607" y="66855"/>
                </a:lnTo>
                <a:lnTo>
                  <a:pt x="419480" y="104955"/>
                </a:lnTo>
                <a:lnTo>
                  <a:pt x="424752" y="104955"/>
                </a:lnTo>
                <a:lnTo>
                  <a:pt x="457453" y="86032"/>
                </a:lnTo>
                <a:lnTo>
                  <a:pt x="315213" y="2466"/>
                </a:lnTo>
                <a:lnTo>
                  <a:pt x="308020" y="0"/>
                </a:lnTo>
                <a:close/>
              </a:path>
              <a:path w="457834" h="171450">
                <a:moveTo>
                  <a:pt x="253" y="65458"/>
                </a:moveTo>
                <a:lnTo>
                  <a:pt x="0" y="103558"/>
                </a:lnTo>
                <a:lnTo>
                  <a:pt x="349259" y="104721"/>
                </a:lnTo>
                <a:lnTo>
                  <a:pt x="381825" y="85875"/>
                </a:lnTo>
                <a:lnTo>
                  <a:pt x="349077" y="66620"/>
                </a:lnTo>
                <a:lnTo>
                  <a:pt x="253" y="65458"/>
                </a:lnTo>
                <a:close/>
              </a:path>
              <a:path w="457834" h="171450">
                <a:moveTo>
                  <a:pt x="410082" y="69522"/>
                </a:moveTo>
                <a:lnTo>
                  <a:pt x="381825" y="85875"/>
                </a:lnTo>
                <a:lnTo>
                  <a:pt x="409955" y="102415"/>
                </a:lnTo>
                <a:lnTo>
                  <a:pt x="410082" y="69522"/>
                </a:lnTo>
                <a:close/>
              </a:path>
              <a:path w="457834" h="171450">
                <a:moveTo>
                  <a:pt x="419599" y="69522"/>
                </a:moveTo>
                <a:lnTo>
                  <a:pt x="410082" y="69522"/>
                </a:lnTo>
                <a:lnTo>
                  <a:pt x="409955" y="102415"/>
                </a:lnTo>
                <a:lnTo>
                  <a:pt x="419489" y="102415"/>
                </a:lnTo>
                <a:lnTo>
                  <a:pt x="419599" y="69522"/>
                </a:lnTo>
                <a:close/>
              </a:path>
              <a:path w="457834" h="171450">
                <a:moveTo>
                  <a:pt x="349077" y="66620"/>
                </a:moveTo>
                <a:lnTo>
                  <a:pt x="381825" y="85875"/>
                </a:lnTo>
                <a:lnTo>
                  <a:pt x="410082" y="69522"/>
                </a:lnTo>
                <a:lnTo>
                  <a:pt x="419599" y="69522"/>
                </a:lnTo>
                <a:lnTo>
                  <a:pt x="419607" y="66855"/>
                </a:lnTo>
                <a:lnTo>
                  <a:pt x="349077" y="6662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00744" y="2293620"/>
            <a:ext cx="1048511" cy="24704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82193" y="2793746"/>
            <a:ext cx="485140" cy="1905635"/>
          </a:xfrm>
          <a:custGeom>
            <a:avLst/>
            <a:gdLst/>
            <a:ahLst/>
            <a:cxnLst/>
            <a:rect l="l" t="t" r="r" b="b"/>
            <a:pathLst>
              <a:path w="485140" h="1905635">
                <a:moveTo>
                  <a:pt x="242626" y="214246"/>
                </a:moveTo>
                <a:lnTo>
                  <a:pt x="188558" y="306803"/>
                </a:lnTo>
                <a:lnTo>
                  <a:pt x="188384" y="484667"/>
                </a:lnTo>
                <a:lnTo>
                  <a:pt x="187180" y="1905253"/>
                </a:lnTo>
                <a:lnTo>
                  <a:pt x="295130" y="1905253"/>
                </a:lnTo>
                <a:lnTo>
                  <a:pt x="296484" y="306803"/>
                </a:lnTo>
                <a:lnTo>
                  <a:pt x="242626" y="214246"/>
                </a:lnTo>
                <a:close/>
              </a:path>
              <a:path w="485140" h="1905635">
                <a:moveTo>
                  <a:pt x="305137" y="107061"/>
                </a:moveTo>
                <a:lnTo>
                  <a:pt x="188704" y="107061"/>
                </a:lnTo>
                <a:lnTo>
                  <a:pt x="296654" y="107187"/>
                </a:lnTo>
                <a:lnTo>
                  <a:pt x="296508" y="306844"/>
                </a:lnTo>
                <a:lnTo>
                  <a:pt x="384665" y="458342"/>
                </a:lnTo>
                <a:lnTo>
                  <a:pt x="398908" y="474309"/>
                </a:lnTo>
                <a:lnTo>
                  <a:pt x="417558" y="483298"/>
                </a:lnTo>
                <a:lnTo>
                  <a:pt x="438207" y="484667"/>
                </a:lnTo>
                <a:lnTo>
                  <a:pt x="458452" y="477774"/>
                </a:lnTo>
                <a:lnTo>
                  <a:pt x="474491" y="463548"/>
                </a:lnTo>
                <a:lnTo>
                  <a:pt x="483518" y="444928"/>
                </a:lnTo>
                <a:lnTo>
                  <a:pt x="484901" y="424285"/>
                </a:lnTo>
                <a:lnTo>
                  <a:pt x="478010" y="403987"/>
                </a:lnTo>
                <a:lnTo>
                  <a:pt x="305137" y="107061"/>
                </a:lnTo>
                <a:close/>
              </a:path>
              <a:path w="485140" h="1905635">
                <a:moveTo>
                  <a:pt x="242806" y="0"/>
                </a:moveTo>
                <a:lnTo>
                  <a:pt x="6967" y="403605"/>
                </a:lnTo>
                <a:lnTo>
                  <a:pt x="0" y="423850"/>
                </a:lnTo>
                <a:lnTo>
                  <a:pt x="1331" y="444500"/>
                </a:lnTo>
                <a:lnTo>
                  <a:pt x="10306" y="463149"/>
                </a:lnTo>
                <a:lnTo>
                  <a:pt x="26271" y="477392"/>
                </a:lnTo>
                <a:lnTo>
                  <a:pt x="46571" y="484360"/>
                </a:lnTo>
                <a:lnTo>
                  <a:pt x="67228" y="483028"/>
                </a:lnTo>
                <a:lnTo>
                  <a:pt x="85885" y="474053"/>
                </a:lnTo>
                <a:lnTo>
                  <a:pt x="100185" y="458088"/>
                </a:lnTo>
                <a:lnTo>
                  <a:pt x="188534" y="306844"/>
                </a:lnTo>
                <a:lnTo>
                  <a:pt x="188704" y="107061"/>
                </a:lnTo>
                <a:lnTo>
                  <a:pt x="305137" y="107061"/>
                </a:lnTo>
                <a:lnTo>
                  <a:pt x="242806" y="0"/>
                </a:lnTo>
                <a:close/>
              </a:path>
              <a:path w="485140" h="1905635">
                <a:moveTo>
                  <a:pt x="188704" y="107061"/>
                </a:moveTo>
                <a:lnTo>
                  <a:pt x="188534" y="306844"/>
                </a:lnTo>
                <a:lnTo>
                  <a:pt x="242626" y="214246"/>
                </a:lnTo>
                <a:lnTo>
                  <a:pt x="196070" y="134238"/>
                </a:lnTo>
                <a:lnTo>
                  <a:pt x="296631" y="134238"/>
                </a:lnTo>
                <a:lnTo>
                  <a:pt x="296654" y="107187"/>
                </a:lnTo>
                <a:lnTo>
                  <a:pt x="188704" y="107061"/>
                </a:lnTo>
                <a:close/>
              </a:path>
              <a:path w="485140" h="1905635">
                <a:moveTo>
                  <a:pt x="296631" y="134238"/>
                </a:moveTo>
                <a:lnTo>
                  <a:pt x="196070" y="134238"/>
                </a:lnTo>
                <a:lnTo>
                  <a:pt x="289288" y="134365"/>
                </a:lnTo>
                <a:lnTo>
                  <a:pt x="242626" y="214246"/>
                </a:lnTo>
                <a:lnTo>
                  <a:pt x="296484" y="306803"/>
                </a:lnTo>
                <a:lnTo>
                  <a:pt x="296631" y="134238"/>
                </a:lnTo>
                <a:close/>
              </a:path>
              <a:path w="485140" h="1905635">
                <a:moveTo>
                  <a:pt x="196070" y="134238"/>
                </a:moveTo>
                <a:lnTo>
                  <a:pt x="242626" y="214246"/>
                </a:lnTo>
                <a:lnTo>
                  <a:pt x="289288" y="134365"/>
                </a:lnTo>
                <a:lnTo>
                  <a:pt x="196070" y="134238"/>
                </a:lnTo>
                <a:close/>
              </a:path>
            </a:pathLst>
          </a:custGeom>
          <a:solidFill>
            <a:srgbClr val="0038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12964" y="1993392"/>
            <a:ext cx="711708" cy="425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24672" y="2097754"/>
            <a:ext cx="457834" cy="171450"/>
          </a:xfrm>
          <a:custGeom>
            <a:avLst/>
            <a:gdLst/>
            <a:ahLst/>
            <a:cxnLst/>
            <a:rect l="l" t="t" r="r" b="b"/>
            <a:pathLst>
              <a:path w="457834" h="171450">
                <a:moveTo>
                  <a:pt x="149996" y="0"/>
                </a:moveTo>
                <a:lnTo>
                  <a:pt x="142875" y="2444"/>
                </a:lnTo>
                <a:lnTo>
                  <a:pt x="0" y="84994"/>
                </a:lnTo>
                <a:lnTo>
                  <a:pt x="142240" y="168687"/>
                </a:lnTo>
                <a:lnTo>
                  <a:pt x="149415" y="171154"/>
                </a:lnTo>
                <a:lnTo>
                  <a:pt x="156686" y="170703"/>
                </a:lnTo>
                <a:lnTo>
                  <a:pt x="163242" y="167562"/>
                </a:lnTo>
                <a:lnTo>
                  <a:pt x="168275" y="161956"/>
                </a:lnTo>
                <a:lnTo>
                  <a:pt x="170759" y="154761"/>
                </a:lnTo>
                <a:lnTo>
                  <a:pt x="170338" y="147446"/>
                </a:lnTo>
                <a:lnTo>
                  <a:pt x="167203" y="140846"/>
                </a:lnTo>
                <a:lnTo>
                  <a:pt x="161544" y="135794"/>
                </a:lnTo>
                <a:lnTo>
                  <a:pt x="108377" y="104534"/>
                </a:lnTo>
                <a:lnTo>
                  <a:pt x="37718" y="104298"/>
                </a:lnTo>
                <a:lnTo>
                  <a:pt x="37846" y="66198"/>
                </a:lnTo>
                <a:lnTo>
                  <a:pt x="108598" y="66198"/>
                </a:lnTo>
                <a:lnTo>
                  <a:pt x="161925" y="35337"/>
                </a:lnTo>
                <a:lnTo>
                  <a:pt x="167606" y="30360"/>
                </a:lnTo>
                <a:lnTo>
                  <a:pt x="170799" y="23812"/>
                </a:lnTo>
                <a:lnTo>
                  <a:pt x="171301" y="16549"/>
                </a:lnTo>
                <a:lnTo>
                  <a:pt x="168909" y="9429"/>
                </a:lnTo>
                <a:lnTo>
                  <a:pt x="163859" y="3730"/>
                </a:lnTo>
                <a:lnTo>
                  <a:pt x="157273" y="508"/>
                </a:lnTo>
                <a:lnTo>
                  <a:pt x="149996" y="0"/>
                </a:lnTo>
                <a:close/>
              </a:path>
              <a:path w="457834" h="171450">
                <a:moveTo>
                  <a:pt x="108193" y="66432"/>
                </a:moveTo>
                <a:lnTo>
                  <a:pt x="75628" y="85278"/>
                </a:lnTo>
                <a:lnTo>
                  <a:pt x="108377" y="104534"/>
                </a:lnTo>
                <a:lnTo>
                  <a:pt x="457200" y="105695"/>
                </a:lnTo>
                <a:lnTo>
                  <a:pt x="457453" y="67595"/>
                </a:lnTo>
                <a:lnTo>
                  <a:pt x="108193" y="66432"/>
                </a:lnTo>
                <a:close/>
              </a:path>
              <a:path w="457834" h="171450">
                <a:moveTo>
                  <a:pt x="37846" y="66198"/>
                </a:moveTo>
                <a:lnTo>
                  <a:pt x="37718" y="104298"/>
                </a:lnTo>
                <a:lnTo>
                  <a:pt x="108377" y="104534"/>
                </a:lnTo>
                <a:lnTo>
                  <a:pt x="103441" y="101631"/>
                </a:lnTo>
                <a:lnTo>
                  <a:pt x="47371" y="101631"/>
                </a:lnTo>
                <a:lnTo>
                  <a:pt x="47498" y="68738"/>
                </a:lnTo>
                <a:lnTo>
                  <a:pt x="104209" y="68738"/>
                </a:lnTo>
                <a:lnTo>
                  <a:pt x="108193" y="66432"/>
                </a:lnTo>
                <a:lnTo>
                  <a:pt x="37846" y="66198"/>
                </a:lnTo>
                <a:close/>
              </a:path>
              <a:path w="457834" h="171450">
                <a:moveTo>
                  <a:pt x="47498" y="68738"/>
                </a:moveTo>
                <a:lnTo>
                  <a:pt x="47371" y="101631"/>
                </a:lnTo>
                <a:lnTo>
                  <a:pt x="75628" y="85278"/>
                </a:lnTo>
                <a:lnTo>
                  <a:pt x="47498" y="68738"/>
                </a:lnTo>
                <a:close/>
              </a:path>
              <a:path w="457834" h="171450">
                <a:moveTo>
                  <a:pt x="75628" y="85278"/>
                </a:moveTo>
                <a:lnTo>
                  <a:pt x="47371" y="101631"/>
                </a:lnTo>
                <a:lnTo>
                  <a:pt x="103441" y="101631"/>
                </a:lnTo>
                <a:lnTo>
                  <a:pt x="75628" y="85278"/>
                </a:lnTo>
                <a:close/>
              </a:path>
              <a:path w="457834" h="171450">
                <a:moveTo>
                  <a:pt x="104209" y="68738"/>
                </a:moveTo>
                <a:lnTo>
                  <a:pt x="47498" y="68738"/>
                </a:lnTo>
                <a:lnTo>
                  <a:pt x="75628" y="85278"/>
                </a:lnTo>
                <a:lnTo>
                  <a:pt x="104209" y="68738"/>
                </a:lnTo>
                <a:close/>
              </a:path>
              <a:path w="457834" h="171450">
                <a:moveTo>
                  <a:pt x="108598" y="66198"/>
                </a:moveTo>
                <a:lnTo>
                  <a:pt x="37846" y="66198"/>
                </a:lnTo>
                <a:lnTo>
                  <a:pt x="108193" y="66432"/>
                </a:lnTo>
                <a:lnTo>
                  <a:pt x="108598" y="6619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12964" y="2985516"/>
            <a:ext cx="711708" cy="4251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24672" y="3089931"/>
            <a:ext cx="457834" cy="171450"/>
          </a:xfrm>
          <a:custGeom>
            <a:avLst/>
            <a:gdLst/>
            <a:ahLst/>
            <a:cxnLst/>
            <a:rect l="l" t="t" r="r" b="b"/>
            <a:pathLst>
              <a:path w="457834" h="171450">
                <a:moveTo>
                  <a:pt x="149996" y="0"/>
                </a:moveTo>
                <a:lnTo>
                  <a:pt x="142875" y="2391"/>
                </a:lnTo>
                <a:lnTo>
                  <a:pt x="0" y="85068"/>
                </a:lnTo>
                <a:lnTo>
                  <a:pt x="142240" y="168634"/>
                </a:lnTo>
                <a:lnTo>
                  <a:pt x="149415" y="171118"/>
                </a:lnTo>
                <a:lnTo>
                  <a:pt x="156686" y="170697"/>
                </a:lnTo>
                <a:lnTo>
                  <a:pt x="163242" y="167562"/>
                </a:lnTo>
                <a:lnTo>
                  <a:pt x="168275" y="161903"/>
                </a:lnTo>
                <a:lnTo>
                  <a:pt x="170759" y="154781"/>
                </a:lnTo>
                <a:lnTo>
                  <a:pt x="170338" y="147504"/>
                </a:lnTo>
                <a:lnTo>
                  <a:pt x="167203" y="140918"/>
                </a:lnTo>
                <a:lnTo>
                  <a:pt x="161544" y="135868"/>
                </a:lnTo>
                <a:lnTo>
                  <a:pt x="108159" y="104479"/>
                </a:lnTo>
                <a:lnTo>
                  <a:pt x="37718" y="104245"/>
                </a:lnTo>
                <a:lnTo>
                  <a:pt x="37846" y="66145"/>
                </a:lnTo>
                <a:lnTo>
                  <a:pt x="108817" y="66145"/>
                </a:lnTo>
                <a:lnTo>
                  <a:pt x="161925" y="35411"/>
                </a:lnTo>
                <a:lnTo>
                  <a:pt x="167606" y="30378"/>
                </a:lnTo>
                <a:lnTo>
                  <a:pt x="170799" y="23822"/>
                </a:lnTo>
                <a:lnTo>
                  <a:pt x="171301" y="16551"/>
                </a:lnTo>
                <a:lnTo>
                  <a:pt x="168909" y="9376"/>
                </a:lnTo>
                <a:lnTo>
                  <a:pt x="163859" y="3694"/>
                </a:lnTo>
                <a:lnTo>
                  <a:pt x="157273" y="502"/>
                </a:lnTo>
                <a:lnTo>
                  <a:pt x="149996" y="0"/>
                </a:lnTo>
                <a:close/>
              </a:path>
              <a:path w="457834" h="171450">
                <a:moveTo>
                  <a:pt x="108411" y="66380"/>
                </a:moveTo>
                <a:lnTo>
                  <a:pt x="75628" y="85352"/>
                </a:lnTo>
                <a:lnTo>
                  <a:pt x="108159" y="104479"/>
                </a:lnTo>
                <a:lnTo>
                  <a:pt x="457200" y="105642"/>
                </a:lnTo>
                <a:lnTo>
                  <a:pt x="457453" y="67542"/>
                </a:lnTo>
                <a:lnTo>
                  <a:pt x="108411" y="66380"/>
                </a:lnTo>
                <a:close/>
              </a:path>
              <a:path w="457834" h="171450">
                <a:moveTo>
                  <a:pt x="37846" y="66145"/>
                </a:moveTo>
                <a:lnTo>
                  <a:pt x="37718" y="104245"/>
                </a:lnTo>
                <a:lnTo>
                  <a:pt x="108159" y="104479"/>
                </a:lnTo>
                <a:lnTo>
                  <a:pt x="103441" y="101705"/>
                </a:lnTo>
                <a:lnTo>
                  <a:pt x="47371" y="101705"/>
                </a:lnTo>
                <a:lnTo>
                  <a:pt x="47498" y="68812"/>
                </a:lnTo>
                <a:lnTo>
                  <a:pt x="104209" y="68812"/>
                </a:lnTo>
                <a:lnTo>
                  <a:pt x="108411" y="66380"/>
                </a:lnTo>
                <a:lnTo>
                  <a:pt x="37846" y="66145"/>
                </a:lnTo>
                <a:close/>
              </a:path>
              <a:path w="457834" h="171450">
                <a:moveTo>
                  <a:pt x="47498" y="68812"/>
                </a:moveTo>
                <a:lnTo>
                  <a:pt x="47371" y="101705"/>
                </a:lnTo>
                <a:lnTo>
                  <a:pt x="75628" y="85352"/>
                </a:lnTo>
                <a:lnTo>
                  <a:pt x="47498" y="68812"/>
                </a:lnTo>
                <a:close/>
              </a:path>
              <a:path w="457834" h="171450">
                <a:moveTo>
                  <a:pt x="75628" y="85352"/>
                </a:moveTo>
                <a:lnTo>
                  <a:pt x="47371" y="101705"/>
                </a:lnTo>
                <a:lnTo>
                  <a:pt x="103441" y="101705"/>
                </a:lnTo>
                <a:lnTo>
                  <a:pt x="75628" y="85352"/>
                </a:lnTo>
                <a:close/>
              </a:path>
              <a:path w="457834" h="171450">
                <a:moveTo>
                  <a:pt x="104209" y="68812"/>
                </a:moveTo>
                <a:lnTo>
                  <a:pt x="47498" y="68812"/>
                </a:lnTo>
                <a:lnTo>
                  <a:pt x="75628" y="85352"/>
                </a:lnTo>
                <a:lnTo>
                  <a:pt x="104209" y="68812"/>
                </a:lnTo>
                <a:close/>
              </a:path>
              <a:path w="457834" h="171450">
                <a:moveTo>
                  <a:pt x="108817" y="66145"/>
                </a:moveTo>
                <a:lnTo>
                  <a:pt x="37846" y="66145"/>
                </a:lnTo>
                <a:lnTo>
                  <a:pt x="108411" y="66380"/>
                </a:lnTo>
                <a:lnTo>
                  <a:pt x="108817" y="6614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54111" y="970789"/>
            <a:ext cx="670560" cy="3398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24672" y="1051687"/>
            <a:ext cx="457834" cy="132715"/>
          </a:xfrm>
          <a:custGeom>
            <a:avLst/>
            <a:gdLst/>
            <a:ahLst/>
            <a:cxnLst/>
            <a:rect l="l" t="t" r="r" b="b"/>
            <a:pathLst>
              <a:path w="457834" h="132715">
                <a:moveTo>
                  <a:pt x="114046" y="0"/>
                </a:moveTo>
                <a:lnTo>
                  <a:pt x="0" y="65912"/>
                </a:lnTo>
                <a:lnTo>
                  <a:pt x="106679" y="128650"/>
                </a:lnTo>
                <a:lnTo>
                  <a:pt x="113537" y="132587"/>
                </a:lnTo>
                <a:lnTo>
                  <a:pt x="122300" y="130301"/>
                </a:lnTo>
                <a:lnTo>
                  <a:pt x="126237" y="123571"/>
                </a:lnTo>
                <a:lnTo>
                  <a:pt x="130301" y="116712"/>
                </a:lnTo>
                <a:lnTo>
                  <a:pt x="128016" y="107950"/>
                </a:lnTo>
                <a:lnTo>
                  <a:pt x="121157" y="104012"/>
                </a:lnTo>
                <a:lnTo>
                  <a:pt x="81115" y="80451"/>
                </a:lnTo>
                <a:lnTo>
                  <a:pt x="28321" y="80263"/>
                </a:lnTo>
                <a:lnTo>
                  <a:pt x="28448" y="51688"/>
                </a:lnTo>
                <a:lnTo>
                  <a:pt x="81669" y="51688"/>
                </a:lnTo>
                <a:lnTo>
                  <a:pt x="128270" y="24764"/>
                </a:lnTo>
                <a:lnTo>
                  <a:pt x="130682" y="16001"/>
                </a:lnTo>
                <a:lnTo>
                  <a:pt x="126619" y="9143"/>
                </a:lnTo>
                <a:lnTo>
                  <a:pt x="122681" y="2286"/>
                </a:lnTo>
                <a:lnTo>
                  <a:pt x="114046" y="0"/>
                </a:lnTo>
                <a:close/>
              </a:path>
              <a:path w="457834" h="132715">
                <a:moveTo>
                  <a:pt x="81344" y="51876"/>
                </a:moveTo>
                <a:lnTo>
                  <a:pt x="56739" y="66108"/>
                </a:lnTo>
                <a:lnTo>
                  <a:pt x="81115" y="80451"/>
                </a:lnTo>
                <a:lnTo>
                  <a:pt x="457326" y="81787"/>
                </a:lnTo>
                <a:lnTo>
                  <a:pt x="457326" y="53212"/>
                </a:lnTo>
                <a:lnTo>
                  <a:pt x="81344" y="51876"/>
                </a:lnTo>
                <a:close/>
              </a:path>
              <a:path w="457834" h="132715">
                <a:moveTo>
                  <a:pt x="28448" y="51688"/>
                </a:moveTo>
                <a:lnTo>
                  <a:pt x="28321" y="80263"/>
                </a:lnTo>
                <a:lnTo>
                  <a:pt x="81115" y="80451"/>
                </a:lnTo>
                <a:lnTo>
                  <a:pt x="77559" y="78359"/>
                </a:lnTo>
                <a:lnTo>
                  <a:pt x="35560" y="78359"/>
                </a:lnTo>
                <a:lnTo>
                  <a:pt x="35687" y="53721"/>
                </a:lnTo>
                <a:lnTo>
                  <a:pt x="78156" y="53721"/>
                </a:lnTo>
                <a:lnTo>
                  <a:pt x="81344" y="51876"/>
                </a:lnTo>
                <a:lnTo>
                  <a:pt x="28448" y="51688"/>
                </a:lnTo>
                <a:close/>
              </a:path>
              <a:path w="457834" h="132715">
                <a:moveTo>
                  <a:pt x="35687" y="53721"/>
                </a:moveTo>
                <a:lnTo>
                  <a:pt x="35560" y="78359"/>
                </a:lnTo>
                <a:lnTo>
                  <a:pt x="56739" y="66108"/>
                </a:lnTo>
                <a:lnTo>
                  <a:pt x="35687" y="53721"/>
                </a:lnTo>
                <a:close/>
              </a:path>
              <a:path w="457834" h="132715">
                <a:moveTo>
                  <a:pt x="56739" y="66108"/>
                </a:moveTo>
                <a:lnTo>
                  <a:pt x="35560" y="78359"/>
                </a:lnTo>
                <a:lnTo>
                  <a:pt x="77559" y="78359"/>
                </a:lnTo>
                <a:lnTo>
                  <a:pt x="56739" y="66108"/>
                </a:lnTo>
                <a:close/>
              </a:path>
              <a:path w="457834" h="132715">
                <a:moveTo>
                  <a:pt x="78156" y="53721"/>
                </a:moveTo>
                <a:lnTo>
                  <a:pt x="35687" y="53721"/>
                </a:lnTo>
                <a:lnTo>
                  <a:pt x="56739" y="66108"/>
                </a:lnTo>
                <a:lnTo>
                  <a:pt x="78156" y="53721"/>
                </a:lnTo>
                <a:close/>
              </a:path>
              <a:path w="457834" h="132715">
                <a:moveTo>
                  <a:pt x="81669" y="51688"/>
                </a:moveTo>
                <a:lnTo>
                  <a:pt x="28448" y="51688"/>
                </a:lnTo>
                <a:lnTo>
                  <a:pt x="81344" y="51876"/>
                </a:lnTo>
                <a:lnTo>
                  <a:pt x="81669" y="5168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37220" y="3509771"/>
            <a:ext cx="594359" cy="16352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05735" y="3784473"/>
            <a:ext cx="257175" cy="1296035"/>
          </a:xfrm>
          <a:custGeom>
            <a:avLst/>
            <a:gdLst/>
            <a:ahLst/>
            <a:cxnLst/>
            <a:rect l="l" t="t" r="r" b="b"/>
            <a:pathLst>
              <a:path w="257175" h="1296035">
                <a:moveTo>
                  <a:pt x="128520" y="113438"/>
                </a:moveTo>
                <a:lnTo>
                  <a:pt x="99832" y="162425"/>
                </a:lnTo>
                <a:lnTo>
                  <a:pt x="98438" y="1295527"/>
                </a:lnTo>
                <a:lnTo>
                  <a:pt x="155588" y="1295527"/>
                </a:lnTo>
                <a:lnTo>
                  <a:pt x="156982" y="162360"/>
                </a:lnTo>
                <a:lnTo>
                  <a:pt x="128520" y="113438"/>
                </a:lnTo>
                <a:close/>
              </a:path>
              <a:path w="257175" h="1296035">
                <a:moveTo>
                  <a:pt x="161627" y="56641"/>
                </a:moveTo>
                <a:lnTo>
                  <a:pt x="99962" y="56641"/>
                </a:lnTo>
                <a:lnTo>
                  <a:pt x="157112" y="56768"/>
                </a:lnTo>
                <a:lnTo>
                  <a:pt x="157020" y="162425"/>
                </a:lnTo>
                <a:lnTo>
                  <a:pt x="203721" y="242696"/>
                </a:lnTo>
                <a:lnTo>
                  <a:pt x="211224" y="251144"/>
                </a:lnTo>
                <a:lnTo>
                  <a:pt x="221073" y="255889"/>
                </a:lnTo>
                <a:lnTo>
                  <a:pt x="231993" y="256609"/>
                </a:lnTo>
                <a:lnTo>
                  <a:pt x="242710" y="252983"/>
                </a:lnTo>
                <a:lnTo>
                  <a:pt x="251231" y="245425"/>
                </a:lnTo>
                <a:lnTo>
                  <a:pt x="256014" y="235569"/>
                </a:lnTo>
                <a:lnTo>
                  <a:pt x="256748" y="224641"/>
                </a:lnTo>
                <a:lnTo>
                  <a:pt x="253124" y="213868"/>
                </a:lnTo>
                <a:lnTo>
                  <a:pt x="161627" y="56641"/>
                </a:lnTo>
                <a:close/>
              </a:path>
              <a:path w="257175" h="1296035">
                <a:moveTo>
                  <a:pt x="128664" y="0"/>
                </a:moveTo>
                <a:lnTo>
                  <a:pt x="3696" y="213613"/>
                </a:lnTo>
                <a:lnTo>
                  <a:pt x="0" y="224333"/>
                </a:lnTo>
                <a:lnTo>
                  <a:pt x="696" y="235267"/>
                </a:lnTo>
                <a:lnTo>
                  <a:pt x="5464" y="245153"/>
                </a:lnTo>
                <a:lnTo>
                  <a:pt x="13983" y="252729"/>
                </a:lnTo>
                <a:lnTo>
                  <a:pt x="24701" y="256355"/>
                </a:lnTo>
                <a:lnTo>
                  <a:pt x="35621" y="255635"/>
                </a:lnTo>
                <a:lnTo>
                  <a:pt x="45469" y="250890"/>
                </a:lnTo>
                <a:lnTo>
                  <a:pt x="52972" y="242443"/>
                </a:lnTo>
                <a:lnTo>
                  <a:pt x="99832" y="162425"/>
                </a:lnTo>
                <a:lnTo>
                  <a:pt x="99962" y="56641"/>
                </a:lnTo>
                <a:lnTo>
                  <a:pt x="161627" y="56641"/>
                </a:lnTo>
                <a:lnTo>
                  <a:pt x="128664" y="0"/>
                </a:lnTo>
                <a:close/>
              </a:path>
              <a:path w="257175" h="1296035">
                <a:moveTo>
                  <a:pt x="99962" y="56641"/>
                </a:moveTo>
                <a:lnTo>
                  <a:pt x="99832" y="162425"/>
                </a:lnTo>
                <a:lnTo>
                  <a:pt x="128520" y="113438"/>
                </a:lnTo>
                <a:lnTo>
                  <a:pt x="103899" y="71119"/>
                </a:lnTo>
                <a:lnTo>
                  <a:pt x="157095" y="71119"/>
                </a:lnTo>
                <a:lnTo>
                  <a:pt x="157112" y="56768"/>
                </a:lnTo>
                <a:lnTo>
                  <a:pt x="99962" y="56641"/>
                </a:lnTo>
                <a:close/>
              </a:path>
              <a:path w="257175" h="1296035">
                <a:moveTo>
                  <a:pt x="157095" y="71119"/>
                </a:moveTo>
                <a:lnTo>
                  <a:pt x="153302" y="71119"/>
                </a:lnTo>
                <a:lnTo>
                  <a:pt x="128520" y="113438"/>
                </a:lnTo>
                <a:lnTo>
                  <a:pt x="156982" y="162360"/>
                </a:lnTo>
                <a:lnTo>
                  <a:pt x="157095" y="71119"/>
                </a:lnTo>
                <a:close/>
              </a:path>
              <a:path w="257175" h="1296035">
                <a:moveTo>
                  <a:pt x="153302" y="71119"/>
                </a:moveTo>
                <a:lnTo>
                  <a:pt x="103899" y="71119"/>
                </a:lnTo>
                <a:lnTo>
                  <a:pt x="128520" y="113438"/>
                </a:lnTo>
                <a:lnTo>
                  <a:pt x="153302" y="7111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37220" y="766572"/>
            <a:ext cx="594359" cy="16352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05735" y="1041273"/>
            <a:ext cx="257175" cy="1296035"/>
          </a:xfrm>
          <a:custGeom>
            <a:avLst/>
            <a:gdLst/>
            <a:ahLst/>
            <a:cxnLst/>
            <a:rect l="l" t="t" r="r" b="b"/>
            <a:pathLst>
              <a:path w="257175" h="1296035">
                <a:moveTo>
                  <a:pt x="128520" y="113438"/>
                </a:moveTo>
                <a:lnTo>
                  <a:pt x="99832" y="162425"/>
                </a:lnTo>
                <a:lnTo>
                  <a:pt x="98438" y="1295527"/>
                </a:lnTo>
                <a:lnTo>
                  <a:pt x="155588" y="1295527"/>
                </a:lnTo>
                <a:lnTo>
                  <a:pt x="156982" y="162360"/>
                </a:lnTo>
                <a:lnTo>
                  <a:pt x="128520" y="113438"/>
                </a:lnTo>
                <a:close/>
              </a:path>
              <a:path w="257175" h="1296035">
                <a:moveTo>
                  <a:pt x="161627" y="56641"/>
                </a:moveTo>
                <a:lnTo>
                  <a:pt x="99962" y="56641"/>
                </a:lnTo>
                <a:lnTo>
                  <a:pt x="157112" y="56768"/>
                </a:lnTo>
                <a:lnTo>
                  <a:pt x="157020" y="162425"/>
                </a:lnTo>
                <a:lnTo>
                  <a:pt x="203721" y="242697"/>
                </a:lnTo>
                <a:lnTo>
                  <a:pt x="211224" y="251144"/>
                </a:lnTo>
                <a:lnTo>
                  <a:pt x="221073" y="255889"/>
                </a:lnTo>
                <a:lnTo>
                  <a:pt x="231993" y="256609"/>
                </a:lnTo>
                <a:lnTo>
                  <a:pt x="242710" y="252984"/>
                </a:lnTo>
                <a:lnTo>
                  <a:pt x="251231" y="245425"/>
                </a:lnTo>
                <a:lnTo>
                  <a:pt x="256014" y="235569"/>
                </a:lnTo>
                <a:lnTo>
                  <a:pt x="256748" y="224641"/>
                </a:lnTo>
                <a:lnTo>
                  <a:pt x="253124" y="213867"/>
                </a:lnTo>
                <a:lnTo>
                  <a:pt x="161627" y="56641"/>
                </a:lnTo>
                <a:close/>
              </a:path>
              <a:path w="257175" h="1296035">
                <a:moveTo>
                  <a:pt x="128664" y="0"/>
                </a:moveTo>
                <a:lnTo>
                  <a:pt x="3696" y="213613"/>
                </a:lnTo>
                <a:lnTo>
                  <a:pt x="0" y="224333"/>
                </a:lnTo>
                <a:lnTo>
                  <a:pt x="696" y="235267"/>
                </a:lnTo>
                <a:lnTo>
                  <a:pt x="5464" y="245153"/>
                </a:lnTo>
                <a:lnTo>
                  <a:pt x="13983" y="252729"/>
                </a:lnTo>
                <a:lnTo>
                  <a:pt x="24701" y="256355"/>
                </a:lnTo>
                <a:lnTo>
                  <a:pt x="35621" y="255635"/>
                </a:lnTo>
                <a:lnTo>
                  <a:pt x="45469" y="250890"/>
                </a:lnTo>
                <a:lnTo>
                  <a:pt x="52972" y="242442"/>
                </a:lnTo>
                <a:lnTo>
                  <a:pt x="99832" y="162425"/>
                </a:lnTo>
                <a:lnTo>
                  <a:pt x="99962" y="56641"/>
                </a:lnTo>
                <a:lnTo>
                  <a:pt x="161627" y="56641"/>
                </a:lnTo>
                <a:lnTo>
                  <a:pt x="128664" y="0"/>
                </a:lnTo>
                <a:close/>
              </a:path>
              <a:path w="257175" h="1296035">
                <a:moveTo>
                  <a:pt x="99962" y="56641"/>
                </a:moveTo>
                <a:lnTo>
                  <a:pt x="99832" y="162425"/>
                </a:lnTo>
                <a:lnTo>
                  <a:pt x="128520" y="113438"/>
                </a:lnTo>
                <a:lnTo>
                  <a:pt x="103899" y="71119"/>
                </a:lnTo>
                <a:lnTo>
                  <a:pt x="157095" y="71119"/>
                </a:lnTo>
                <a:lnTo>
                  <a:pt x="157112" y="56768"/>
                </a:lnTo>
                <a:lnTo>
                  <a:pt x="99962" y="56641"/>
                </a:lnTo>
                <a:close/>
              </a:path>
              <a:path w="257175" h="1296035">
                <a:moveTo>
                  <a:pt x="157095" y="71119"/>
                </a:moveTo>
                <a:lnTo>
                  <a:pt x="153302" y="71119"/>
                </a:lnTo>
                <a:lnTo>
                  <a:pt x="128520" y="113438"/>
                </a:lnTo>
                <a:lnTo>
                  <a:pt x="156982" y="162360"/>
                </a:lnTo>
                <a:lnTo>
                  <a:pt x="157095" y="71119"/>
                </a:lnTo>
                <a:close/>
              </a:path>
              <a:path w="257175" h="1296035">
                <a:moveTo>
                  <a:pt x="153302" y="71119"/>
                </a:moveTo>
                <a:lnTo>
                  <a:pt x="103899" y="71119"/>
                </a:lnTo>
                <a:lnTo>
                  <a:pt x="128520" y="113438"/>
                </a:lnTo>
                <a:lnTo>
                  <a:pt x="153302" y="7111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37220" y="2138172"/>
            <a:ext cx="594359" cy="16352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05735" y="2412874"/>
            <a:ext cx="257175" cy="1296035"/>
          </a:xfrm>
          <a:custGeom>
            <a:avLst/>
            <a:gdLst/>
            <a:ahLst/>
            <a:cxnLst/>
            <a:rect l="l" t="t" r="r" b="b"/>
            <a:pathLst>
              <a:path w="257175" h="1296035">
                <a:moveTo>
                  <a:pt x="128520" y="113438"/>
                </a:moveTo>
                <a:lnTo>
                  <a:pt x="99832" y="162425"/>
                </a:lnTo>
                <a:lnTo>
                  <a:pt x="98438" y="1295527"/>
                </a:lnTo>
                <a:lnTo>
                  <a:pt x="155588" y="1295527"/>
                </a:lnTo>
                <a:lnTo>
                  <a:pt x="156982" y="162360"/>
                </a:lnTo>
                <a:lnTo>
                  <a:pt x="128520" y="113438"/>
                </a:lnTo>
                <a:close/>
              </a:path>
              <a:path w="257175" h="1296035">
                <a:moveTo>
                  <a:pt x="161627" y="56641"/>
                </a:moveTo>
                <a:lnTo>
                  <a:pt x="99962" y="56641"/>
                </a:lnTo>
                <a:lnTo>
                  <a:pt x="157112" y="56768"/>
                </a:lnTo>
                <a:lnTo>
                  <a:pt x="157020" y="162425"/>
                </a:lnTo>
                <a:lnTo>
                  <a:pt x="203721" y="242697"/>
                </a:lnTo>
                <a:lnTo>
                  <a:pt x="211224" y="251144"/>
                </a:lnTo>
                <a:lnTo>
                  <a:pt x="221073" y="255889"/>
                </a:lnTo>
                <a:lnTo>
                  <a:pt x="231993" y="256609"/>
                </a:lnTo>
                <a:lnTo>
                  <a:pt x="242710" y="252984"/>
                </a:lnTo>
                <a:lnTo>
                  <a:pt x="251231" y="245425"/>
                </a:lnTo>
                <a:lnTo>
                  <a:pt x="256014" y="235569"/>
                </a:lnTo>
                <a:lnTo>
                  <a:pt x="256748" y="224641"/>
                </a:lnTo>
                <a:lnTo>
                  <a:pt x="253124" y="213867"/>
                </a:lnTo>
                <a:lnTo>
                  <a:pt x="161627" y="56641"/>
                </a:lnTo>
                <a:close/>
              </a:path>
              <a:path w="257175" h="1296035">
                <a:moveTo>
                  <a:pt x="128664" y="0"/>
                </a:moveTo>
                <a:lnTo>
                  <a:pt x="3696" y="213613"/>
                </a:lnTo>
                <a:lnTo>
                  <a:pt x="0" y="224333"/>
                </a:lnTo>
                <a:lnTo>
                  <a:pt x="696" y="235267"/>
                </a:lnTo>
                <a:lnTo>
                  <a:pt x="5464" y="245153"/>
                </a:lnTo>
                <a:lnTo>
                  <a:pt x="13983" y="252729"/>
                </a:lnTo>
                <a:lnTo>
                  <a:pt x="24701" y="256355"/>
                </a:lnTo>
                <a:lnTo>
                  <a:pt x="35621" y="255635"/>
                </a:lnTo>
                <a:lnTo>
                  <a:pt x="45469" y="250890"/>
                </a:lnTo>
                <a:lnTo>
                  <a:pt x="52972" y="242442"/>
                </a:lnTo>
                <a:lnTo>
                  <a:pt x="99832" y="162425"/>
                </a:lnTo>
                <a:lnTo>
                  <a:pt x="99962" y="56641"/>
                </a:lnTo>
                <a:lnTo>
                  <a:pt x="161627" y="56641"/>
                </a:lnTo>
                <a:lnTo>
                  <a:pt x="128664" y="0"/>
                </a:lnTo>
                <a:close/>
              </a:path>
              <a:path w="257175" h="1296035">
                <a:moveTo>
                  <a:pt x="99962" y="56641"/>
                </a:moveTo>
                <a:lnTo>
                  <a:pt x="99832" y="162425"/>
                </a:lnTo>
                <a:lnTo>
                  <a:pt x="128520" y="113438"/>
                </a:lnTo>
                <a:lnTo>
                  <a:pt x="103899" y="71119"/>
                </a:lnTo>
                <a:lnTo>
                  <a:pt x="157095" y="71119"/>
                </a:lnTo>
                <a:lnTo>
                  <a:pt x="157112" y="56768"/>
                </a:lnTo>
                <a:lnTo>
                  <a:pt x="99962" y="56641"/>
                </a:lnTo>
                <a:close/>
              </a:path>
              <a:path w="257175" h="1296035">
                <a:moveTo>
                  <a:pt x="157095" y="71119"/>
                </a:moveTo>
                <a:lnTo>
                  <a:pt x="153302" y="71119"/>
                </a:lnTo>
                <a:lnTo>
                  <a:pt x="128520" y="113438"/>
                </a:lnTo>
                <a:lnTo>
                  <a:pt x="156982" y="162360"/>
                </a:lnTo>
                <a:lnTo>
                  <a:pt x="157095" y="71119"/>
                </a:lnTo>
                <a:close/>
              </a:path>
              <a:path w="257175" h="1296035">
                <a:moveTo>
                  <a:pt x="153302" y="71119"/>
                </a:moveTo>
                <a:lnTo>
                  <a:pt x="103899" y="71119"/>
                </a:lnTo>
                <a:lnTo>
                  <a:pt x="128520" y="113438"/>
                </a:lnTo>
                <a:lnTo>
                  <a:pt x="153302" y="7111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10593" y="381000"/>
            <a:ext cx="2743200" cy="5105400"/>
          </a:xfrm>
          <a:custGeom>
            <a:avLst/>
            <a:gdLst/>
            <a:ahLst/>
            <a:cxnLst/>
            <a:rect l="l" t="t" r="r" b="b"/>
            <a:pathLst>
              <a:path w="2743200" h="5105400">
                <a:moveTo>
                  <a:pt x="0" y="5105400"/>
                </a:moveTo>
                <a:lnTo>
                  <a:pt x="2743200" y="5105400"/>
                </a:lnTo>
                <a:lnTo>
                  <a:pt x="27432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24000" y="228600"/>
            <a:ext cx="2438400" cy="3657600"/>
          </a:xfrm>
          <a:custGeom>
            <a:avLst/>
            <a:gdLst/>
            <a:ahLst/>
            <a:cxnLst/>
            <a:rect l="l" t="t" r="r" b="b"/>
            <a:pathLst>
              <a:path w="2438400" h="3657600">
                <a:moveTo>
                  <a:pt x="0" y="3657600"/>
                </a:moveTo>
                <a:lnTo>
                  <a:pt x="2438400" y="3657600"/>
                </a:lnTo>
                <a:lnTo>
                  <a:pt x="2438400" y="0"/>
                </a:lnTo>
                <a:lnTo>
                  <a:pt x="0" y="0"/>
                </a:lnTo>
                <a:lnTo>
                  <a:pt x="0" y="36576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86200" y="685800"/>
            <a:ext cx="4191000" cy="1828800"/>
          </a:xfrm>
          <a:custGeom>
            <a:avLst/>
            <a:gdLst/>
            <a:ahLst/>
            <a:cxnLst/>
            <a:rect l="l" t="t" r="r" b="b"/>
            <a:pathLst>
              <a:path w="4191000" h="1828800">
                <a:moveTo>
                  <a:pt x="0" y="304800"/>
                </a:moveTo>
                <a:lnTo>
                  <a:pt x="3990" y="255374"/>
                </a:lnTo>
                <a:lnTo>
                  <a:pt x="15544" y="208483"/>
                </a:lnTo>
                <a:lnTo>
                  <a:pt x="34032" y="164753"/>
                </a:lnTo>
                <a:lnTo>
                  <a:pt x="58826" y="124815"/>
                </a:lnTo>
                <a:lnTo>
                  <a:pt x="89296" y="89296"/>
                </a:lnTo>
                <a:lnTo>
                  <a:pt x="124815" y="58826"/>
                </a:lnTo>
                <a:lnTo>
                  <a:pt x="164753" y="34032"/>
                </a:lnTo>
                <a:lnTo>
                  <a:pt x="208483" y="15544"/>
                </a:lnTo>
                <a:lnTo>
                  <a:pt x="255374" y="3990"/>
                </a:lnTo>
                <a:lnTo>
                  <a:pt x="304800" y="0"/>
                </a:lnTo>
                <a:lnTo>
                  <a:pt x="3886200" y="0"/>
                </a:lnTo>
                <a:lnTo>
                  <a:pt x="3935625" y="3990"/>
                </a:lnTo>
                <a:lnTo>
                  <a:pt x="3982516" y="15544"/>
                </a:lnTo>
                <a:lnTo>
                  <a:pt x="4026246" y="34032"/>
                </a:lnTo>
                <a:lnTo>
                  <a:pt x="4066184" y="58826"/>
                </a:lnTo>
                <a:lnTo>
                  <a:pt x="4101703" y="89296"/>
                </a:lnTo>
                <a:lnTo>
                  <a:pt x="4132173" y="124815"/>
                </a:lnTo>
                <a:lnTo>
                  <a:pt x="4156967" y="164753"/>
                </a:lnTo>
                <a:lnTo>
                  <a:pt x="4175455" y="208483"/>
                </a:lnTo>
                <a:lnTo>
                  <a:pt x="4187009" y="255374"/>
                </a:lnTo>
                <a:lnTo>
                  <a:pt x="4191000" y="304800"/>
                </a:lnTo>
                <a:lnTo>
                  <a:pt x="4191000" y="1524000"/>
                </a:lnTo>
                <a:lnTo>
                  <a:pt x="4187009" y="1573425"/>
                </a:lnTo>
                <a:lnTo>
                  <a:pt x="4175455" y="1620316"/>
                </a:lnTo>
                <a:lnTo>
                  <a:pt x="4156967" y="1664046"/>
                </a:lnTo>
                <a:lnTo>
                  <a:pt x="4132173" y="1703984"/>
                </a:lnTo>
                <a:lnTo>
                  <a:pt x="4101703" y="1739503"/>
                </a:lnTo>
                <a:lnTo>
                  <a:pt x="4066184" y="1769973"/>
                </a:lnTo>
                <a:lnTo>
                  <a:pt x="4026246" y="1794767"/>
                </a:lnTo>
                <a:lnTo>
                  <a:pt x="3982516" y="1813255"/>
                </a:lnTo>
                <a:lnTo>
                  <a:pt x="3935625" y="1824809"/>
                </a:lnTo>
                <a:lnTo>
                  <a:pt x="3886200" y="1828800"/>
                </a:lnTo>
                <a:lnTo>
                  <a:pt x="304800" y="1828800"/>
                </a:lnTo>
                <a:lnTo>
                  <a:pt x="255374" y="1824809"/>
                </a:lnTo>
                <a:lnTo>
                  <a:pt x="208483" y="1813255"/>
                </a:lnTo>
                <a:lnTo>
                  <a:pt x="164753" y="1794767"/>
                </a:lnTo>
                <a:lnTo>
                  <a:pt x="124815" y="1769973"/>
                </a:lnTo>
                <a:lnTo>
                  <a:pt x="89296" y="1739503"/>
                </a:lnTo>
                <a:lnTo>
                  <a:pt x="58826" y="1703984"/>
                </a:lnTo>
                <a:lnTo>
                  <a:pt x="34032" y="1664046"/>
                </a:lnTo>
                <a:lnTo>
                  <a:pt x="15544" y="1620316"/>
                </a:lnTo>
                <a:lnTo>
                  <a:pt x="3990" y="1573425"/>
                </a:lnTo>
                <a:lnTo>
                  <a:pt x="0" y="1524000"/>
                </a:lnTo>
                <a:lnTo>
                  <a:pt x="0" y="304800"/>
                </a:lnTo>
                <a:close/>
              </a:path>
            </a:pathLst>
          </a:custGeom>
          <a:ln w="1143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86200" y="2667000"/>
            <a:ext cx="4191000" cy="2819400"/>
          </a:xfrm>
          <a:custGeom>
            <a:avLst/>
            <a:gdLst/>
            <a:ahLst/>
            <a:cxnLst/>
            <a:rect l="l" t="t" r="r" b="b"/>
            <a:pathLst>
              <a:path w="4191000" h="2819400">
                <a:moveTo>
                  <a:pt x="0" y="469900"/>
                </a:moveTo>
                <a:lnTo>
                  <a:pt x="2426" y="421864"/>
                </a:lnTo>
                <a:lnTo>
                  <a:pt x="9549" y="375215"/>
                </a:lnTo>
                <a:lnTo>
                  <a:pt x="21130" y="330187"/>
                </a:lnTo>
                <a:lnTo>
                  <a:pt x="36935" y="287018"/>
                </a:lnTo>
                <a:lnTo>
                  <a:pt x="56725" y="245943"/>
                </a:lnTo>
                <a:lnTo>
                  <a:pt x="80266" y="207199"/>
                </a:lnTo>
                <a:lnTo>
                  <a:pt x="107320" y="171023"/>
                </a:lnTo>
                <a:lnTo>
                  <a:pt x="137652" y="137652"/>
                </a:lnTo>
                <a:lnTo>
                  <a:pt x="171023" y="107320"/>
                </a:lnTo>
                <a:lnTo>
                  <a:pt x="207199" y="80266"/>
                </a:lnTo>
                <a:lnTo>
                  <a:pt x="245943" y="56725"/>
                </a:lnTo>
                <a:lnTo>
                  <a:pt x="287018" y="36935"/>
                </a:lnTo>
                <a:lnTo>
                  <a:pt x="330187" y="21130"/>
                </a:lnTo>
                <a:lnTo>
                  <a:pt x="375215" y="9549"/>
                </a:lnTo>
                <a:lnTo>
                  <a:pt x="421864" y="2426"/>
                </a:lnTo>
                <a:lnTo>
                  <a:pt x="469900" y="0"/>
                </a:lnTo>
                <a:lnTo>
                  <a:pt x="3721100" y="0"/>
                </a:lnTo>
                <a:lnTo>
                  <a:pt x="3769135" y="2426"/>
                </a:lnTo>
                <a:lnTo>
                  <a:pt x="3815784" y="9549"/>
                </a:lnTo>
                <a:lnTo>
                  <a:pt x="3860812" y="21130"/>
                </a:lnTo>
                <a:lnTo>
                  <a:pt x="3903981" y="36935"/>
                </a:lnTo>
                <a:lnTo>
                  <a:pt x="3945056" y="56725"/>
                </a:lnTo>
                <a:lnTo>
                  <a:pt x="3983800" y="80266"/>
                </a:lnTo>
                <a:lnTo>
                  <a:pt x="4019976" y="107320"/>
                </a:lnTo>
                <a:lnTo>
                  <a:pt x="4053347" y="137652"/>
                </a:lnTo>
                <a:lnTo>
                  <a:pt x="4083679" y="171023"/>
                </a:lnTo>
                <a:lnTo>
                  <a:pt x="4110733" y="207199"/>
                </a:lnTo>
                <a:lnTo>
                  <a:pt x="4134274" y="245943"/>
                </a:lnTo>
                <a:lnTo>
                  <a:pt x="4154064" y="287018"/>
                </a:lnTo>
                <a:lnTo>
                  <a:pt x="4169869" y="330187"/>
                </a:lnTo>
                <a:lnTo>
                  <a:pt x="4181450" y="375215"/>
                </a:lnTo>
                <a:lnTo>
                  <a:pt x="4188573" y="421864"/>
                </a:lnTo>
                <a:lnTo>
                  <a:pt x="4191000" y="469900"/>
                </a:lnTo>
                <a:lnTo>
                  <a:pt x="4191000" y="2349500"/>
                </a:lnTo>
                <a:lnTo>
                  <a:pt x="4188573" y="2397535"/>
                </a:lnTo>
                <a:lnTo>
                  <a:pt x="4181450" y="2444184"/>
                </a:lnTo>
                <a:lnTo>
                  <a:pt x="4169869" y="2489212"/>
                </a:lnTo>
                <a:lnTo>
                  <a:pt x="4154064" y="2532381"/>
                </a:lnTo>
                <a:lnTo>
                  <a:pt x="4134274" y="2573456"/>
                </a:lnTo>
                <a:lnTo>
                  <a:pt x="4110733" y="2612200"/>
                </a:lnTo>
                <a:lnTo>
                  <a:pt x="4083679" y="2648376"/>
                </a:lnTo>
                <a:lnTo>
                  <a:pt x="4053347" y="2681747"/>
                </a:lnTo>
                <a:lnTo>
                  <a:pt x="4019976" y="2712079"/>
                </a:lnTo>
                <a:lnTo>
                  <a:pt x="3983800" y="2739133"/>
                </a:lnTo>
                <a:lnTo>
                  <a:pt x="3945056" y="2762674"/>
                </a:lnTo>
                <a:lnTo>
                  <a:pt x="3903981" y="2782464"/>
                </a:lnTo>
                <a:lnTo>
                  <a:pt x="3860812" y="2798269"/>
                </a:lnTo>
                <a:lnTo>
                  <a:pt x="3815784" y="2809850"/>
                </a:lnTo>
                <a:lnTo>
                  <a:pt x="3769135" y="2816973"/>
                </a:lnTo>
                <a:lnTo>
                  <a:pt x="3721100" y="2819400"/>
                </a:lnTo>
                <a:lnTo>
                  <a:pt x="469900" y="2819400"/>
                </a:lnTo>
                <a:lnTo>
                  <a:pt x="421864" y="2816973"/>
                </a:lnTo>
                <a:lnTo>
                  <a:pt x="375215" y="2809850"/>
                </a:lnTo>
                <a:lnTo>
                  <a:pt x="330187" y="2798269"/>
                </a:lnTo>
                <a:lnTo>
                  <a:pt x="287018" y="2782464"/>
                </a:lnTo>
                <a:lnTo>
                  <a:pt x="245943" y="2762674"/>
                </a:lnTo>
                <a:lnTo>
                  <a:pt x="207199" y="2739133"/>
                </a:lnTo>
                <a:lnTo>
                  <a:pt x="171023" y="2712079"/>
                </a:lnTo>
                <a:lnTo>
                  <a:pt x="137652" y="2681747"/>
                </a:lnTo>
                <a:lnTo>
                  <a:pt x="107320" y="2648376"/>
                </a:lnTo>
                <a:lnTo>
                  <a:pt x="80266" y="2612200"/>
                </a:lnTo>
                <a:lnTo>
                  <a:pt x="56725" y="2573456"/>
                </a:lnTo>
                <a:lnTo>
                  <a:pt x="36935" y="2532381"/>
                </a:lnTo>
                <a:lnTo>
                  <a:pt x="21130" y="2489212"/>
                </a:lnTo>
                <a:lnTo>
                  <a:pt x="9549" y="2444184"/>
                </a:lnTo>
                <a:lnTo>
                  <a:pt x="2426" y="2397535"/>
                </a:lnTo>
                <a:lnTo>
                  <a:pt x="0" y="2349500"/>
                </a:lnTo>
                <a:lnTo>
                  <a:pt x="0" y="469900"/>
                </a:lnTo>
                <a:close/>
              </a:path>
            </a:pathLst>
          </a:custGeom>
          <a:ln w="1143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96200" y="228600"/>
            <a:ext cx="2667000" cy="1295400"/>
          </a:xfrm>
          <a:custGeom>
            <a:avLst/>
            <a:gdLst/>
            <a:ahLst/>
            <a:cxnLst/>
            <a:rect l="l" t="t" r="r" b="b"/>
            <a:pathLst>
              <a:path w="2667000" h="1295400">
                <a:moveTo>
                  <a:pt x="0" y="1295400"/>
                </a:moveTo>
                <a:lnTo>
                  <a:pt x="2667000" y="1295400"/>
                </a:lnTo>
                <a:lnTo>
                  <a:pt x="2667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696200" y="228600"/>
            <a:ext cx="2667000" cy="122341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180340" marR="172720" indent="635" algn="ctr">
              <a:spcBef>
                <a:spcPts val="180"/>
              </a:spcBef>
            </a:pPr>
            <a:r>
              <a:rPr sz="2600" b="1" dirty="0">
                <a:solidFill>
                  <a:srgbClr val="00579A"/>
                </a:solidFill>
                <a:latin typeface="Arial"/>
                <a:cs typeface="Arial"/>
              </a:rPr>
              <a:t>NO FIRM  COMMITMENT  TO</a:t>
            </a:r>
            <a:r>
              <a:rPr sz="2600" b="1" spc="-90" dirty="0">
                <a:solidFill>
                  <a:srgbClr val="00579A"/>
                </a:solidFill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rgbClr val="00579A"/>
                </a:solidFill>
                <a:latin typeface="Arial"/>
                <a:cs typeface="Arial"/>
              </a:rPr>
              <a:t>ACTION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057400" y="4572001"/>
            <a:ext cx="2514600" cy="1292225"/>
          </a:xfrm>
          <a:custGeom>
            <a:avLst/>
            <a:gdLst/>
            <a:ahLst/>
            <a:cxnLst/>
            <a:rect l="l" t="t" r="r" b="b"/>
            <a:pathLst>
              <a:path w="2514600" h="1292225">
                <a:moveTo>
                  <a:pt x="0" y="1292225"/>
                </a:moveTo>
                <a:lnTo>
                  <a:pt x="2514600" y="1292225"/>
                </a:lnTo>
                <a:lnTo>
                  <a:pt x="2514600" y="0"/>
                </a:lnTo>
                <a:lnTo>
                  <a:pt x="0" y="0"/>
                </a:lnTo>
                <a:lnTo>
                  <a:pt x="0" y="1292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057400" y="4572000"/>
            <a:ext cx="2514600" cy="1224694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03505" marR="94615" indent="-1270" algn="ctr">
              <a:spcBef>
                <a:spcPts val="190"/>
              </a:spcBef>
            </a:pPr>
            <a:r>
              <a:rPr sz="2600" b="1" dirty="0">
                <a:solidFill>
                  <a:srgbClr val="00579A"/>
                </a:solidFill>
                <a:latin typeface="Arial"/>
                <a:cs typeface="Arial"/>
              </a:rPr>
              <a:t>FIRM  COMMITMENT  TO</a:t>
            </a:r>
            <a:r>
              <a:rPr sz="2600" b="1" spc="-110" dirty="0">
                <a:solidFill>
                  <a:srgbClr val="00579A"/>
                </a:solidFill>
                <a:latin typeface="Arial"/>
                <a:cs typeface="Arial"/>
              </a:rPr>
              <a:t> </a:t>
            </a:r>
            <a:r>
              <a:rPr lang="en-US" sz="2600" b="1" spc="5" dirty="0">
                <a:solidFill>
                  <a:srgbClr val="00579A"/>
                </a:solidFill>
                <a:latin typeface="Arial"/>
                <a:cs typeface="Arial"/>
              </a:rPr>
              <a:t>ACTION</a:t>
            </a:r>
            <a:endParaRPr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73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244" y="346456"/>
            <a:ext cx="8741460" cy="939419"/>
          </a:xfrm>
        </p:spPr>
        <p:txBody>
          <a:bodyPr/>
          <a:lstStyle/>
          <a:p>
            <a:pPr algn="ctr"/>
            <a:r>
              <a:rPr lang="en-US" dirty="0"/>
              <a:t>QRT Goal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812" y="1645285"/>
            <a:ext cx="8078927" cy="1846659"/>
          </a:xfrm>
        </p:spPr>
        <p:txBody>
          <a:bodyPr>
            <a:normAutofit/>
          </a:bodyPr>
          <a:lstStyle/>
          <a:p>
            <a:r>
              <a:rPr lang="en-US" sz="3200" dirty="0"/>
              <a:t>Move patient towards action</a:t>
            </a:r>
          </a:p>
          <a:p>
            <a:endParaRPr lang="en-US" sz="3200" dirty="0"/>
          </a:p>
          <a:p>
            <a:r>
              <a:rPr lang="en-US" sz="3200" dirty="0"/>
              <a:t>Assist in preparation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6967" r="21052"/>
          <a:stretch/>
        </p:blipFill>
        <p:spPr>
          <a:xfrm>
            <a:off x="6155636" y="2361850"/>
            <a:ext cx="5502206" cy="385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672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250" y="387765"/>
            <a:ext cx="10972800" cy="135421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030605">
              <a:lnSpc>
                <a:spcPct val="100000"/>
              </a:lnSpc>
            </a:pPr>
            <a:r>
              <a:rPr sz="4400" dirty="0"/>
              <a:t>The Four Principles </a:t>
            </a:r>
            <a:r>
              <a:rPr sz="4400" spc="-10" dirty="0"/>
              <a:t>of</a:t>
            </a:r>
            <a:r>
              <a:rPr sz="4400" spc="-70" dirty="0"/>
              <a:t> </a:t>
            </a:r>
            <a:r>
              <a:rPr sz="4400" dirty="0" smtClean="0"/>
              <a:t>M</a:t>
            </a:r>
            <a:r>
              <a:rPr lang="en-US" sz="4400" dirty="0" smtClean="0"/>
              <a:t>otivational Interviewing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10256012" y="6433515"/>
            <a:ext cx="1809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892621"/>
              </p:ext>
            </p:extLst>
          </p:nvPr>
        </p:nvGraphicFramePr>
        <p:xfrm>
          <a:off x="1236663" y="1962151"/>
          <a:ext cx="9705974" cy="4625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7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87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Principle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Goal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50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300"/>
                        </a:spcBef>
                        <a:tabLst>
                          <a:tab pos="635000" algn="l"/>
                        </a:tabLst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I.	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Express</a:t>
                      </a:r>
                      <a:r>
                        <a:rPr sz="2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Empathy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Build</a:t>
                      </a:r>
                      <a:r>
                        <a:rPr sz="2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rapport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50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400"/>
                        </a:spcBef>
                        <a:tabLst>
                          <a:tab pos="635635" algn="l"/>
                        </a:tabLst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II.	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Develop</a:t>
                      </a:r>
                      <a:r>
                        <a:rPr sz="2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Discrepancy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Elicit pros and</a:t>
                      </a:r>
                      <a:r>
                        <a:rPr sz="2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cons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53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755"/>
                        </a:spcBef>
                        <a:tabLst>
                          <a:tab pos="635000" algn="l"/>
                        </a:tabLst>
                      </a:pPr>
                      <a:r>
                        <a:rPr sz="2600" spc="-5" dirty="0">
                          <a:latin typeface="Arial"/>
                          <a:cs typeface="Arial"/>
                        </a:rPr>
                        <a:t>III.	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Roll with</a:t>
                      </a:r>
                      <a:r>
                        <a:rPr sz="2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Resistance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755"/>
                        </a:spcBef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Respect patient</a:t>
                      </a:r>
                      <a:r>
                        <a:rPr sz="2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autonomy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783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839"/>
                        </a:spcBef>
                        <a:tabLst>
                          <a:tab pos="641985" algn="l"/>
                        </a:tabLst>
                      </a:pPr>
                      <a:r>
                        <a:rPr sz="2600" spc="-80" dirty="0">
                          <a:latin typeface="Arial"/>
                          <a:cs typeface="Arial"/>
                        </a:rPr>
                        <a:t>IV.	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2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latin typeface="Arial"/>
                          <a:cs typeface="Arial"/>
                        </a:rPr>
                        <a:t>Self-Efficacy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165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Communicate that patient</a:t>
                      </a:r>
                      <a:r>
                        <a:rPr sz="2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is  capable of</a:t>
                      </a:r>
                      <a:r>
                        <a:rPr sz="2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change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27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98675"/>
            <a:ext cx="10962649" cy="3858920"/>
          </a:xfrm>
        </p:spPr>
        <p:txBody>
          <a:bodyPr>
            <a:noAutofit/>
          </a:bodyPr>
          <a:lstStyle/>
          <a:p>
            <a:r>
              <a:rPr lang="en-US" sz="2800" dirty="0"/>
              <a:t>Discuss statistical data and scope of epidemic specific to Colerain Township.</a:t>
            </a:r>
          </a:p>
          <a:p>
            <a:endParaRPr lang="en-US" sz="2800" dirty="0" smtClean="0"/>
          </a:p>
          <a:p>
            <a:r>
              <a:rPr lang="en-US" sz="2800" dirty="0" smtClean="0"/>
              <a:t>Discuss the Quick Response Team (QRT) response model</a:t>
            </a:r>
          </a:p>
          <a:p>
            <a:endParaRPr lang="en-US" sz="2800" dirty="0"/>
          </a:p>
          <a:p>
            <a:r>
              <a:rPr lang="en-US" sz="2800" dirty="0" smtClean="0"/>
              <a:t>Discuss the Role of Addiction Services Council of Greater Cincinnati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610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Requires Culture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990726"/>
            <a:ext cx="10972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a culture change? </a:t>
            </a:r>
          </a:p>
          <a:p>
            <a:endParaRPr lang="en-US" sz="2800" dirty="0"/>
          </a:p>
          <a:p>
            <a:r>
              <a:rPr lang="en-US" sz="2800" dirty="0" smtClean="0"/>
              <a:t>How do we measure culture change?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837" y="2760579"/>
            <a:ext cx="4500563" cy="298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692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Requires a Culture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96215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August 2014 through </a:t>
            </a:r>
            <a:r>
              <a:rPr lang="en-US" dirty="0" smtClean="0"/>
              <a:t>September </a:t>
            </a:r>
            <a:r>
              <a:rPr lang="en-US" dirty="0" smtClean="0"/>
              <a:t>2016: </a:t>
            </a:r>
            <a:r>
              <a:rPr lang="en-US" dirty="0" smtClean="0"/>
              <a:t>600+</a:t>
            </a:r>
            <a:r>
              <a:rPr lang="en-US" dirty="0" smtClean="0"/>
              <a:t> </a:t>
            </a:r>
            <a:r>
              <a:rPr lang="en-US" dirty="0" smtClean="0"/>
              <a:t>Recovery Resource Packets Distributed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Shift from approximately 65% to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100%+ in compliance.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164" y="2722009"/>
            <a:ext cx="2700787" cy="348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Requires a Culture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90726"/>
            <a:ext cx="10972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2015: Transport 107 out of 167 overdoses.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Represents a 37% increase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from 2014.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" t="12336" r="8305" b="8280"/>
          <a:stretch/>
        </p:blipFill>
        <p:spPr>
          <a:xfrm>
            <a:off x="6705600" y="2950044"/>
            <a:ext cx="4694611" cy="2813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99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796" dirty="0"/>
              <a:t>Documented Effectiveness and Successes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962151"/>
            <a:ext cx="109728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Cardiac Arrest Data: </a:t>
            </a:r>
            <a:r>
              <a:rPr lang="en-US" sz="3200" dirty="0" smtClean="0">
                <a:solidFill>
                  <a:srgbClr val="FF0000"/>
                </a:solidFill>
              </a:rPr>
              <a:t>January 2015-June 2015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Total ODs: 96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Associated Cardiac Arrests: 19 (19.8%)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3200" dirty="0"/>
              <a:t>Cardiac Arrest Data: </a:t>
            </a:r>
            <a:r>
              <a:rPr lang="en-US" sz="3200" b="1" dirty="0"/>
              <a:t>July 2015-December 2015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Total ODs: 71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Associated Cardiac Arrests: 7 (9.8%)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661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796" dirty="0"/>
              <a:t>Documented Effectiveness and Successes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676" y="1600200"/>
            <a:ext cx="10962649" cy="1727294"/>
          </a:xfrm>
        </p:spPr>
        <p:txBody>
          <a:bodyPr>
            <a:normAutofit/>
          </a:bodyPr>
          <a:lstStyle/>
          <a:p>
            <a:r>
              <a:rPr lang="en-US" sz="3900" dirty="0" smtClean="0"/>
              <a:t>Number of responses: </a:t>
            </a:r>
            <a:r>
              <a:rPr lang="en-US" sz="3900" dirty="0" smtClean="0">
                <a:solidFill>
                  <a:srgbClr val="FF0000"/>
                </a:solidFill>
              </a:rPr>
              <a:t>January – June 2015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96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Associated Cardiac Arrests: 19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064047"/>
            <a:ext cx="10962649" cy="1727294"/>
          </a:xfrm>
          <a:prstGeom prst="rect">
            <a:avLst/>
          </a:prstGeom>
        </p:spPr>
        <p:txBody>
          <a:bodyPr vert="horz" lIns="121807" tIns="60904" rIns="121807" bIns="60904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3" dirty="0"/>
              <a:t>Number of responses: </a:t>
            </a:r>
            <a:r>
              <a:rPr lang="en-US" sz="4263" b="1" dirty="0"/>
              <a:t>January – June 2016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/>
              <a:t>67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/>
              <a:t>Associated Cardiac Arrests: 6</a:t>
            </a:r>
          </a:p>
        </p:txBody>
      </p:sp>
    </p:spTree>
    <p:extLst>
      <p:ext uri="{BB962C8B-B14F-4D97-AF65-F5344CB8AC3E}">
        <p14:creationId xmlns:p14="http://schemas.microsoft.com/office/powerpoint/2010/main" val="102025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914526"/>
            <a:ext cx="109728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next steps?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2423465"/>
            <a:ext cx="5616666" cy="315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33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51" y="1017104"/>
            <a:ext cx="11774698" cy="5582479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Nan Franks, CEO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2"/>
              </a:rPr>
              <a:t>nanf@addictionservices</a:t>
            </a:r>
            <a:r>
              <a:rPr lang="en-US" sz="2000" dirty="0" smtClean="0">
                <a:hlinkClick r:id="rId2"/>
              </a:rPr>
              <a:t>council.org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800" dirty="0" smtClean="0"/>
              <a:t>Shana </a:t>
            </a:r>
            <a:r>
              <a:rPr lang="en-US" sz="2800" dirty="0" smtClean="0"/>
              <a:t>Merrick, MSW, LSW, CDCA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shanam@addictionservicescouncil.org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Administrator </a:t>
            </a:r>
            <a:r>
              <a:rPr lang="en-US" sz="2800" dirty="0"/>
              <a:t>Dan Meloy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dmeloy@colerain.org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Assistant Chief Will Mueller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wmueller@colerain.org </a:t>
            </a:r>
          </a:p>
          <a:p>
            <a:pPr marL="609036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952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76" y="2109422"/>
            <a:ext cx="10962649" cy="1143000"/>
          </a:xfrm>
        </p:spPr>
        <p:txBody>
          <a:bodyPr/>
          <a:lstStyle/>
          <a:p>
            <a:r>
              <a:rPr lang="en-US" sz="6000" dirty="0" smtClean="0"/>
              <a:t>Questions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902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3400"/>
            <a:ext cx="10962649" cy="3858920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r>
              <a:rPr lang="en-US" sz="2800" dirty="0"/>
              <a:t>Describe the need for culture change amongst fire, EMS, and law enforcement personnel.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Review the effectiveness of the QRT response model.</a:t>
            </a:r>
          </a:p>
        </p:txBody>
      </p:sp>
    </p:spTree>
    <p:extLst>
      <p:ext uri="{BB962C8B-B14F-4D97-AF65-F5344CB8AC3E}">
        <p14:creationId xmlns:p14="http://schemas.microsoft.com/office/powerpoint/2010/main" val="28015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Data: Painting the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241" y="2018991"/>
            <a:ext cx="10962649" cy="3554402"/>
          </a:xfrm>
        </p:spPr>
        <p:txBody>
          <a:bodyPr>
            <a:normAutofit/>
          </a:bodyPr>
          <a:lstStyle/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Largest Community in the State of Ohio</a:t>
            </a:r>
          </a:p>
          <a:p>
            <a:r>
              <a:rPr lang="en-US" dirty="0" smtClean="0"/>
              <a:t>45 Square Miles</a:t>
            </a:r>
          </a:p>
          <a:p>
            <a:r>
              <a:rPr lang="en-US" dirty="0" smtClean="0"/>
              <a:t>60,000 residents</a:t>
            </a:r>
          </a:p>
          <a:p>
            <a:r>
              <a:rPr lang="en-US" dirty="0" smtClean="0"/>
              <a:t>5 Fire Stations</a:t>
            </a:r>
          </a:p>
          <a:p>
            <a:r>
              <a:rPr lang="en-US" dirty="0" smtClean="0"/>
              <a:t>170 Fire Department Personnel</a:t>
            </a:r>
          </a:p>
          <a:p>
            <a:r>
              <a:rPr lang="en-US" dirty="0" smtClean="0"/>
              <a:t>Fire Department Staffing: 33 personnel</a:t>
            </a:r>
          </a:p>
          <a:p>
            <a:r>
              <a:rPr lang="en-US" dirty="0" smtClean="0"/>
              <a:t>54 Law Enforcement Personnel</a:t>
            </a:r>
          </a:p>
          <a:p>
            <a:r>
              <a:rPr lang="en-US" dirty="0" smtClean="0"/>
              <a:t>6 Beat Officers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012" y="2616953"/>
            <a:ext cx="4567771" cy="306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5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Data: Painting the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51" y="2344448"/>
            <a:ext cx="10962649" cy="408751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2011 – </a:t>
            </a:r>
            <a:r>
              <a:rPr lang="en-US" sz="2000" dirty="0" smtClean="0"/>
              <a:t>51 Overdoses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2012 – 115 </a:t>
            </a:r>
            <a:r>
              <a:rPr lang="en-US" sz="2000" b="1" dirty="0"/>
              <a:t>(125% Increase)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2013 – 116 </a:t>
            </a:r>
            <a:r>
              <a:rPr lang="en-US" sz="2000" b="1" dirty="0"/>
              <a:t>(0.87% Increase)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2014 – 141 </a:t>
            </a:r>
            <a:r>
              <a:rPr lang="en-US" sz="2000" b="1" dirty="0"/>
              <a:t>(22% Increase)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2015 – 167 </a:t>
            </a:r>
            <a:r>
              <a:rPr lang="en-US" sz="2000" b="1" dirty="0"/>
              <a:t>(18% Increase</a:t>
            </a:r>
            <a:r>
              <a:rPr lang="en-US" sz="2000" b="1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2016 – 151* (10% Reduction</a:t>
            </a:r>
            <a:r>
              <a:rPr lang="en-US" sz="2000" b="1" dirty="0" smtClean="0"/>
              <a:t>)</a:t>
            </a:r>
          </a:p>
          <a:p>
            <a:pPr lvl="2"/>
            <a:r>
              <a:rPr lang="en-US" sz="2000" b="1" dirty="0" smtClean="0"/>
              <a:t>100 overdoses -  September through November 2016 – Carfentinal </a:t>
            </a:r>
            <a:endParaRPr lang="en-US" sz="2000" b="1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535952" lvl="1" indent="0">
              <a:buNone/>
            </a:pPr>
            <a:r>
              <a:rPr lang="en-US" sz="2000" u="sng" dirty="0" smtClean="0"/>
              <a:t>Total </a:t>
            </a:r>
            <a:r>
              <a:rPr lang="en-US" sz="2000" u="sng" dirty="0"/>
              <a:t>Emergency Medical Responses </a:t>
            </a:r>
            <a:r>
              <a:rPr lang="en-US" sz="2000" u="sng" dirty="0" smtClean="0"/>
              <a:t>in </a:t>
            </a:r>
            <a:r>
              <a:rPr lang="en-US" sz="2000" u="sng" dirty="0"/>
              <a:t>2015 - 7520</a:t>
            </a:r>
          </a:p>
          <a:p>
            <a:pPr marL="535952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Overdose </a:t>
            </a:r>
            <a:r>
              <a:rPr lang="en-US" sz="2000" dirty="0"/>
              <a:t>runs = 2.2% of run volume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75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Overdose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5339"/>
            <a:ext cx="10962649" cy="3351390"/>
          </a:xfrm>
        </p:spPr>
        <p:txBody>
          <a:bodyPr>
            <a:normAutofit/>
          </a:bodyPr>
          <a:lstStyle/>
          <a:p>
            <a:r>
              <a:rPr lang="en-US" dirty="0" smtClean="0"/>
              <a:t>26 </a:t>
            </a:r>
            <a:r>
              <a:rPr lang="en-US" b="1" dirty="0"/>
              <a:t>(16.6%) </a:t>
            </a:r>
            <a:r>
              <a:rPr lang="en-US" dirty="0"/>
              <a:t>incidents of cardiac arrest </a:t>
            </a:r>
            <a:r>
              <a:rPr lang="en-US" dirty="0" smtClean="0"/>
              <a:t>involved </a:t>
            </a:r>
            <a:r>
              <a:rPr lang="en-US" dirty="0"/>
              <a:t>an opiate related overdose.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66 </a:t>
            </a:r>
            <a:r>
              <a:rPr lang="en-US" b="1" dirty="0"/>
              <a:t>(39.5%) </a:t>
            </a:r>
            <a:r>
              <a:rPr lang="en-US" dirty="0"/>
              <a:t>of all overdoses occurred in the home.</a:t>
            </a:r>
          </a:p>
          <a:p>
            <a:endParaRPr lang="en-US" dirty="0"/>
          </a:p>
          <a:p>
            <a:r>
              <a:rPr lang="en-US" dirty="0"/>
              <a:t>100 </a:t>
            </a:r>
            <a:r>
              <a:rPr lang="en-US" b="1" dirty="0"/>
              <a:t>(59.8%)</a:t>
            </a:r>
            <a:r>
              <a:rPr lang="en-US" dirty="0"/>
              <a:t> of all overdoses were Colerain Township residents.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Overdose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8201"/>
            <a:ext cx="109728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Cardiac Arrests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26 victims were in cardiac arrest at some point during an overdose event.*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marL="457200" lvl="1" indent="0">
              <a:buNone/>
            </a:pPr>
            <a:endParaRPr lang="en-US" sz="900" dirty="0"/>
          </a:p>
          <a:p>
            <a:pPr marL="457200" lvl="1" indent="0">
              <a:buNone/>
            </a:pPr>
            <a:endParaRPr lang="en-US" sz="900" dirty="0" smtClean="0"/>
          </a:p>
          <a:p>
            <a:pPr marL="457200" lvl="1" indent="0">
              <a:buNone/>
            </a:pPr>
            <a:endParaRPr lang="en-US" sz="9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050" dirty="0" smtClean="0"/>
          </a:p>
          <a:p>
            <a:pPr marL="609036" lvl="1" indent="0">
              <a:buNone/>
            </a:pPr>
            <a:r>
              <a:rPr lang="en-US" sz="1050" dirty="0" smtClean="0"/>
              <a:t>*</a:t>
            </a:r>
            <a:r>
              <a:rPr lang="en-US" dirty="0"/>
              <a:t>Does not reflect the number of actual deaths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7934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676" y="1600200"/>
            <a:ext cx="10962649" cy="3858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Public safety for our communities demands a constant review and adjustment: </a:t>
            </a:r>
            <a:r>
              <a:rPr lang="en-US" b="1" i="1" dirty="0"/>
              <a:t>Leaders cannot rest on the success or </a:t>
            </a:r>
            <a:r>
              <a:rPr lang="en-US" b="1" i="1" dirty="0" smtClean="0"/>
              <a:t>failure </a:t>
            </a:r>
            <a:r>
              <a:rPr lang="en-US" b="1" i="1" dirty="0"/>
              <a:t>of past </a:t>
            </a:r>
            <a:r>
              <a:rPr lang="en-US" b="1" i="1" dirty="0" smtClean="0"/>
              <a:t>responses</a:t>
            </a:r>
          </a:p>
          <a:p>
            <a:endParaRPr lang="en-US" b="1" dirty="0"/>
          </a:p>
          <a:p>
            <a:r>
              <a:rPr lang="en-US" dirty="0"/>
              <a:t>Community members believe their government and public safety leaders are working to address the harm associated with this heroin/opioid </a:t>
            </a:r>
            <a:r>
              <a:rPr lang="en-US" dirty="0" smtClean="0"/>
              <a:t>epidemic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reality is…. many communities are waiting and watching…afraid to fail or take a risk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6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QRT Staffing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292"/>
            <a:ext cx="10962649" cy="3858920"/>
          </a:xfrm>
        </p:spPr>
        <p:txBody>
          <a:bodyPr>
            <a:normAutofit fontScale="92500" lnSpcReduction="10000"/>
          </a:bodyPr>
          <a:lstStyle/>
          <a:p>
            <a:pPr marL="380648" indent="-380648"/>
            <a:r>
              <a:rPr lang="en-US" dirty="0" smtClean="0"/>
              <a:t>Six firefighter (FF)/medics</a:t>
            </a:r>
            <a:r>
              <a:rPr lang="en-US" dirty="0"/>
              <a:t>; each specially trained as a “Tactical Medic” (TACMED) (SWAT, Military and HRT Experience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380648" indent="-380648"/>
            <a:r>
              <a:rPr lang="en-US" dirty="0"/>
              <a:t>Five Police Officers (SWAT, Military, Narcotics Inv. Experience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380648" indent="-380648"/>
            <a:r>
              <a:rPr lang="en-US" dirty="0"/>
              <a:t>FF/medics received additional training in self defense and OC (chemical irritant) deployment; FF/medics carry OC </a:t>
            </a:r>
            <a:r>
              <a:rPr lang="en-US" dirty="0" smtClean="0"/>
              <a:t>spray</a:t>
            </a:r>
          </a:p>
          <a:p>
            <a:pPr marL="0" indent="0">
              <a:buNone/>
            </a:pPr>
            <a:endParaRPr lang="en-US" dirty="0"/>
          </a:p>
          <a:p>
            <a:pPr marL="380648" indent="-380648"/>
            <a:r>
              <a:rPr lang="en-US" dirty="0"/>
              <a:t>Policy and procedure created to establish team and TACMED FF/medic selection; Differential Patrol Response; TACMED and Response to Aggressive Behavior for FF/Medics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2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ny background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ny background presentation" id="{7C18907C-4901-42BD-8F2C-E63B32C9DCA3}" vid="{B4FC953D-0C69-4290-95E2-4EA0E2E67D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111A70-0198-4F40-BEFB-ADDC651BCC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Company meeting presentation</Template>
  <TotalTime>0</TotalTime>
  <Words>877</Words>
  <Application>Microsoft Office PowerPoint</Application>
  <PresentationFormat>Widescreen</PresentationFormat>
  <Paragraphs>191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Courier New</vt:lpstr>
      <vt:lpstr>Lato</vt:lpstr>
      <vt:lpstr>Palatino Linotype</vt:lpstr>
      <vt:lpstr>Times New Roman</vt:lpstr>
      <vt:lpstr>Company background presentation</vt:lpstr>
      <vt:lpstr>Quick Response Team</vt:lpstr>
      <vt:lpstr>Objectives</vt:lpstr>
      <vt:lpstr>Objectives</vt:lpstr>
      <vt:lpstr>Statistical Data: Painting the Picture</vt:lpstr>
      <vt:lpstr>Statistical Data: Painting the Picture</vt:lpstr>
      <vt:lpstr>2015 Overdose Overview</vt:lpstr>
      <vt:lpstr>2015 Overdose Overview</vt:lpstr>
      <vt:lpstr>Community Expectations</vt:lpstr>
      <vt:lpstr>QRT Staffing Model</vt:lpstr>
      <vt:lpstr>Maintaining HIPAA Compliance</vt:lpstr>
      <vt:lpstr>PowerPoint Presentation</vt:lpstr>
      <vt:lpstr>Operational Data</vt:lpstr>
      <vt:lpstr>Overdose Follow-Up Data</vt:lpstr>
      <vt:lpstr>Creating the 360  Solution</vt:lpstr>
      <vt:lpstr>Collaborative Assistance</vt:lpstr>
      <vt:lpstr>PowerPoint Presentation</vt:lpstr>
      <vt:lpstr>Precontemplation</vt:lpstr>
      <vt:lpstr>QRT Goal</vt:lpstr>
      <vt:lpstr>The Four Principles of Motivational Interviewing</vt:lpstr>
      <vt:lpstr>Success Requires Culture Change</vt:lpstr>
      <vt:lpstr>Success Requires a Culture Change</vt:lpstr>
      <vt:lpstr>Success Requires a Culture Change</vt:lpstr>
      <vt:lpstr>Documented Effectiveness and Successes</vt:lpstr>
      <vt:lpstr>Documented Effectiveness and Successes</vt:lpstr>
      <vt:lpstr>Moving Forward</vt:lpstr>
      <vt:lpstr>Contact Information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2016-10-28T15:46:49Z</dcterms:created>
  <dcterms:modified xsi:type="dcterms:W3CDTF">2016-12-12T20:49:49Z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TC034605109991</vt:lpwstr>
  </property>
</Properties>
</file>