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0" r:id="rId2"/>
    <p:sldId id="269" r:id="rId3"/>
    <p:sldId id="256" r:id="rId4"/>
    <p:sldId id="258" r:id="rId5"/>
    <p:sldId id="271" r:id="rId6"/>
    <p:sldId id="257" r:id="rId7"/>
    <p:sldId id="261" r:id="rId8"/>
    <p:sldId id="262" r:id="rId9"/>
    <p:sldId id="263" r:id="rId10"/>
    <p:sldId id="264" r:id="rId11"/>
    <p:sldId id="265" r:id="rId12"/>
    <p:sldId id="266" r:id="rId13"/>
    <p:sldId id="270" r:id="rId14"/>
    <p:sldId id="267" r:id="rId15"/>
    <p:sldId id="268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0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2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pbsohome\users\MillerK\Database%20Data-Closed\Database%202008-2013%20Close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pbsohome\users\MillerK\Database%20Data-Closed\Database%202008-2013%20Close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pbsohome\users\MillerK\Database%20Data-Closed\Database%202008-2013%20Close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pbsohome\users\MillerK\Database%20Data-Closed\Database%202008-2013%20Close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pbsohome\users\MillerK\Database%20Data-Closed\Database%202008-2013%20Close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\\pbsohome\users\MillerK\Database%20Data-Closed\Database%202008-2013%20Close.xlsx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Toxicology</a:t>
            </a:r>
            <a:r>
              <a:rPr lang="en-US" baseline="0"/>
              <a:t> Findings</a:t>
            </a:r>
          </a:p>
          <a:p>
            <a:pPr>
              <a:defRPr/>
            </a:pPr>
            <a:r>
              <a:rPr lang="en-US" sz="1200" baseline="0"/>
              <a:t>Compiled from 304 Closed Overdose Death Investigations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'Drugs In System'!$A$5:$A$11</c:f>
              <c:strCache>
                <c:ptCount val="7"/>
                <c:pt idx="0">
                  <c:v>Cocaine</c:v>
                </c:pt>
                <c:pt idx="1">
                  <c:v>Alcohol</c:v>
                </c:pt>
                <c:pt idx="2">
                  <c:v>OTC</c:v>
                </c:pt>
                <c:pt idx="3">
                  <c:v>Prescription Drugs Only</c:v>
                </c:pt>
                <c:pt idx="4">
                  <c:v>Illicit Drugs Only</c:v>
                </c:pt>
                <c:pt idx="5">
                  <c:v>Prescription and Illicit Drugs</c:v>
                </c:pt>
                <c:pt idx="6">
                  <c:v>Not Toxicology</c:v>
                </c:pt>
              </c:strCache>
            </c:strRef>
          </c:cat>
          <c:val>
            <c:numRef>
              <c:f>'Drugs In System'!$B$5:$B$11</c:f>
            </c:numRef>
          </c:val>
        </c:ser>
        <c:ser>
          <c:idx val="1"/>
          <c:order val="1"/>
          <c:invertIfNegative val="0"/>
          <c:cat>
            <c:strRef>
              <c:f>'Drugs In System'!$A$5:$A$11</c:f>
              <c:strCache>
                <c:ptCount val="7"/>
                <c:pt idx="0">
                  <c:v>Cocaine</c:v>
                </c:pt>
                <c:pt idx="1">
                  <c:v>Alcohol</c:v>
                </c:pt>
                <c:pt idx="2">
                  <c:v>OTC</c:v>
                </c:pt>
                <c:pt idx="3">
                  <c:v>Prescription Drugs Only</c:v>
                </c:pt>
                <c:pt idx="4">
                  <c:v>Illicit Drugs Only</c:v>
                </c:pt>
                <c:pt idx="5">
                  <c:v>Prescription and Illicit Drugs</c:v>
                </c:pt>
                <c:pt idx="6">
                  <c:v>Not Toxicology</c:v>
                </c:pt>
              </c:strCache>
            </c:strRef>
          </c:cat>
          <c:val>
            <c:numRef>
              <c:f>'Drugs In System'!$C$5:$C$11</c:f>
            </c:numRef>
          </c:val>
        </c:ser>
        <c:ser>
          <c:idx val="2"/>
          <c:order val="2"/>
          <c:invertIfNegative val="0"/>
          <c:cat>
            <c:strRef>
              <c:f>'Drugs In System'!$A$5:$A$11</c:f>
              <c:strCache>
                <c:ptCount val="7"/>
                <c:pt idx="0">
                  <c:v>Cocaine</c:v>
                </c:pt>
                <c:pt idx="1">
                  <c:v>Alcohol</c:v>
                </c:pt>
                <c:pt idx="2">
                  <c:v>OTC</c:v>
                </c:pt>
                <c:pt idx="3">
                  <c:v>Prescription Drugs Only</c:v>
                </c:pt>
                <c:pt idx="4">
                  <c:v>Illicit Drugs Only</c:v>
                </c:pt>
                <c:pt idx="5">
                  <c:v>Prescription and Illicit Drugs</c:v>
                </c:pt>
                <c:pt idx="6">
                  <c:v>Not Toxicology</c:v>
                </c:pt>
              </c:strCache>
            </c:strRef>
          </c:cat>
          <c:val>
            <c:numRef>
              <c:f>'Drugs In System'!$D$5:$D$11</c:f>
            </c:numRef>
          </c:val>
        </c:ser>
        <c:ser>
          <c:idx val="3"/>
          <c:order val="3"/>
          <c:invertIfNegative val="0"/>
          <c:cat>
            <c:strRef>
              <c:f>'Drugs In System'!$A$5:$A$11</c:f>
              <c:strCache>
                <c:ptCount val="7"/>
                <c:pt idx="0">
                  <c:v>Cocaine</c:v>
                </c:pt>
                <c:pt idx="1">
                  <c:v>Alcohol</c:v>
                </c:pt>
                <c:pt idx="2">
                  <c:v>OTC</c:v>
                </c:pt>
                <c:pt idx="3">
                  <c:v>Prescription Drugs Only</c:v>
                </c:pt>
                <c:pt idx="4">
                  <c:v>Illicit Drugs Only</c:v>
                </c:pt>
                <c:pt idx="5">
                  <c:v>Prescription and Illicit Drugs</c:v>
                </c:pt>
                <c:pt idx="6">
                  <c:v>Not Toxicology</c:v>
                </c:pt>
              </c:strCache>
            </c:strRef>
          </c:cat>
          <c:val>
            <c:numRef>
              <c:f>'Drugs In System'!$E$5:$E$11</c:f>
            </c:numRef>
          </c:val>
        </c:ser>
        <c:ser>
          <c:idx val="4"/>
          <c:order val="4"/>
          <c:invertIfNegative val="0"/>
          <c:cat>
            <c:strRef>
              <c:f>'Drugs In System'!$A$5:$A$11</c:f>
              <c:strCache>
                <c:ptCount val="7"/>
                <c:pt idx="0">
                  <c:v>Cocaine</c:v>
                </c:pt>
                <c:pt idx="1">
                  <c:v>Alcohol</c:v>
                </c:pt>
                <c:pt idx="2">
                  <c:v>OTC</c:v>
                </c:pt>
                <c:pt idx="3">
                  <c:v>Prescription Drugs Only</c:v>
                </c:pt>
                <c:pt idx="4">
                  <c:v>Illicit Drugs Only</c:v>
                </c:pt>
                <c:pt idx="5">
                  <c:v>Prescription and Illicit Drugs</c:v>
                </c:pt>
                <c:pt idx="6">
                  <c:v>Not Toxicology</c:v>
                </c:pt>
              </c:strCache>
            </c:strRef>
          </c:cat>
          <c:val>
            <c:numRef>
              <c:f>'Drugs In System'!$F$5:$F$11</c:f>
            </c:numRef>
          </c:val>
        </c:ser>
        <c:ser>
          <c:idx val="5"/>
          <c:order val="5"/>
          <c:invertIfNegative val="0"/>
          <c:cat>
            <c:strRef>
              <c:f>'Drugs In System'!$A$5:$A$11</c:f>
              <c:strCache>
                <c:ptCount val="7"/>
                <c:pt idx="0">
                  <c:v>Cocaine</c:v>
                </c:pt>
                <c:pt idx="1">
                  <c:v>Alcohol</c:v>
                </c:pt>
                <c:pt idx="2">
                  <c:v>OTC</c:v>
                </c:pt>
                <c:pt idx="3">
                  <c:v>Prescription Drugs Only</c:v>
                </c:pt>
                <c:pt idx="4">
                  <c:v>Illicit Drugs Only</c:v>
                </c:pt>
                <c:pt idx="5">
                  <c:v>Prescription and Illicit Drugs</c:v>
                </c:pt>
                <c:pt idx="6">
                  <c:v>Not Toxicology</c:v>
                </c:pt>
              </c:strCache>
            </c:strRef>
          </c:cat>
          <c:val>
            <c:numRef>
              <c:f>'Drugs In System'!$G$5:$G$11</c:f>
            </c:numRef>
          </c:val>
        </c:ser>
        <c:ser>
          <c:idx val="6"/>
          <c:order val="6"/>
          <c:invertIfNegative val="0"/>
          <c:cat>
            <c:strRef>
              <c:f>'Drugs In System'!$A$5:$A$11</c:f>
              <c:strCache>
                <c:ptCount val="7"/>
                <c:pt idx="0">
                  <c:v>Cocaine</c:v>
                </c:pt>
                <c:pt idx="1">
                  <c:v>Alcohol</c:v>
                </c:pt>
                <c:pt idx="2">
                  <c:v>OTC</c:v>
                </c:pt>
                <c:pt idx="3">
                  <c:v>Prescription Drugs Only</c:v>
                </c:pt>
                <c:pt idx="4">
                  <c:v>Illicit Drugs Only</c:v>
                </c:pt>
                <c:pt idx="5">
                  <c:v>Prescription and Illicit Drugs</c:v>
                </c:pt>
                <c:pt idx="6">
                  <c:v>Not Toxicology</c:v>
                </c:pt>
              </c:strCache>
            </c:strRef>
          </c:cat>
          <c:val>
            <c:numRef>
              <c:f>'Drugs In System'!$H$5:$H$11</c:f>
            </c:numRef>
          </c:val>
        </c:ser>
        <c:ser>
          <c:idx val="7"/>
          <c:order val="7"/>
          <c:spPr>
            <a:solidFill>
              <a:schemeClr val="accent3"/>
            </a:solidFill>
            <a:ln w="12700">
              <a:solidFill>
                <a:sysClr val="windowText" lastClr="000000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'Drugs In System'!$A$5:$A$11</c:f>
              <c:strCache>
                <c:ptCount val="7"/>
                <c:pt idx="0">
                  <c:v>Cocaine</c:v>
                </c:pt>
                <c:pt idx="1">
                  <c:v>Alcohol</c:v>
                </c:pt>
                <c:pt idx="2">
                  <c:v>OTC</c:v>
                </c:pt>
                <c:pt idx="3">
                  <c:v>Prescription Drugs Only</c:v>
                </c:pt>
                <c:pt idx="4">
                  <c:v>Illicit Drugs Only</c:v>
                </c:pt>
                <c:pt idx="5">
                  <c:v>Prescription and Illicit Drugs</c:v>
                </c:pt>
                <c:pt idx="6">
                  <c:v>Not Toxicology</c:v>
                </c:pt>
              </c:strCache>
            </c:strRef>
          </c:cat>
          <c:val>
            <c:numRef>
              <c:f>'Drugs In System'!$I$5:$I$11</c:f>
              <c:numCache>
                <c:formatCode>General</c:formatCode>
                <c:ptCount val="7"/>
                <c:pt idx="0">
                  <c:v>81</c:v>
                </c:pt>
                <c:pt idx="1">
                  <c:v>66</c:v>
                </c:pt>
                <c:pt idx="2">
                  <c:v>41</c:v>
                </c:pt>
                <c:pt idx="3">
                  <c:v>231</c:v>
                </c:pt>
                <c:pt idx="4">
                  <c:v>54</c:v>
                </c:pt>
                <c:pt idx="5">
                  <c:v>84</c:v>
                </c:pt>
                <c:pt idx="6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221792"/>
        <c:axId val="141222184"/>
      </c:barChart>
      <c:catAx>
        <c:axId val="141221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1222184"/>
        <c:crosses val="autoZero"/>
        <c:auto val="1"/>
        <c:lblAlgn val="ctr"/>
        <c:lblOffset val="100"/>
        <c:noMultiLvlLbl val="0"/>
      </c:catAx>
      <c:valAx>
        <c:axId val="1412221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Number </a:t>
                </a:r>
                <a:r>
                  <a:rPr lang="en-US" dirty="0"/>
                  <a:t>of</a:t>
                </a:r>
                <a:r>
                  <a:rPr lang="en-US" baseline="0" dirty="0"/>
                  <a:t> Decedents with Drug in Toxicology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4122179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Decedent's</a:t>
            </a:r>
            <a:r>
              <a:rPr lang="en-US" baseline="0"/>
              <a:t> Age</a:t>
            </a:r>
          </a:p>
          <a:p>
            <a:pPr>
              <a:defRPr/>
            </a:pPr>
            <a:r>
              <a:rPr lang="en-US" sz="900" baseline="0"/>
              <a:t>Data Compiled from 304 Closed Overdose Death Investigations</a:t>
            </a:r>
            <a:endParaRPr lang="en-US" sz="900"/>
          </a:p>
        </c:rich>
      </c:tx>
      <c:layout>
        <c:manualLayout>
          <c:xMode val="edge"/>
          <c:yMode val="edge"/>
          <c:x val="0.27426377952755904"/>
          <c:y val="2.7777777777777776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Age!$B$4</c:f>
              <c:strCache>
                <c:ptCount val="1"/>
                <c:pt idx="0">
                  <c:v>2008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Age!$A$5:$A$15</c:f>
              <c:strCache>
                <c:ptCount val="11"/>
                <c:pt idx="0">
                  <c:v>0-10</c:v>
                </c:pt>
                <c:pt idx="1">
                  <c:v>11-20</c:v>
                </c:pt>
                <c:pt idx="2">
                  <c:v>21-30</c:v>
                </c:pt>
                <c:pt idx="3">
                  <c:v>31-40</c:v>
                </c:pt>
                <c:pt idx="4">
                  <c:v>41-50</c:v>
                </c:pt>
                <c:pt idx="5">
                  <c:v>51-60</c:v>
                </c:pt>
                <c:pt idx="6">
                  <c:v>61-70</c:v>
                </c:pt>
                <c:pt idx="7">
                  <c:v>71-80</c:v>
                </c:pt>
                <c:pt idx="8">
                  <c:v>81-90</c:v>
                </c:pt>
                <c:pt idx="9">
                  <c:v>90-100</c:v>
                </c:pt>
                <c:pt idx="10">
                  <c:v>Unknown</c:v>
                </c:pt>
              </c:strCache>
            </c:strRef>
          </c:cat>
          <c:val>
            <c:numRef>
              <c:f>Age!$B$5:$B$15</c:f>
            </c:numRef>
          </c:val>
        </c:ser>
        <c:ser>
          <c:idx val="1"/>
          <c:order val="1"/>
          <c:tx>
            <c:strRef>
              <c:f>Age!$C$4</c:f>
              <c:strCache>
                <c:ptCount val="1"/>
                <c:pt idx="0">
                  <c:v>2009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Age!$A$5:$A$15</c:f>
              <c:strCache>
                <c:ptCount val="11"/>
                <c:pt idx="0">
                  <c:v>0-10</c:v>
                </c:pt>
                <c:pt idx="1">
                  <c:v>11-20</c:v>
                </c:pt>
                <c:pt idx="2">
                  <c:v>21-30</c:v>
                </c:pt>
                <c:pt idx="3">
                  <c:v>31-40</c:v>
                </c:pt>
                <c:pt idx="4">
                  <c:v>41-50</c:v>
                </c:pt>
                <c:pt idx="5">
                  <c:v>51-60</c:v>
                </c:pt>
                <c:pt idx="6">
                  <c:v>61-70</c:v>
                </c:pt>
                <c:pt idx="7">
                  <c:v>71-80</c:v>
                </c:pt>
                <c:pt idx="8">
                  <c:v>81-90</c:v>
                </c:pt>
                <c:pt idx="9">
                  <c:v>90-100</c:v>
                </c:pt>
                <c:pt idx="10">
                  <c:v>Unknown</c:v>
                </c:pt>
              </c:strCache>
            </c:strRef>
          </c:cat>
          <c:val>
            <c:numRef>
              <c:f>Age!$C$5:$C$15</c:f>
            </c:numRef>
          </c:val>
        </c:ser>
        <c:ser>
          <c:idx val="2"/>
          <c:order val="2"/>
          <c:tx>
            <c:strRef>
              <c:f>Age!$D$4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Age!$A$5:$A$15</c:f>
              <c:strCache>
                <c:ptCount val="11"/>
                <c:pt idx="0">
                  <c:v>0-10</c:v>
                </c:pt>
                <c:pt idx="1">
                  <c:v>11-20</c:v>
                </c:pt>
                <c:pt idx="2">
                  <c:v>21-30</c:v>
                </c:pt>
                <c:pt idx="3">
                  <c:v>31-40</c:v>
                </c:pt>
                <c:pt idx="4">
                  <c:v>41-50</c:v>
                </c:pt>
                <c:pt idx="5">
                  <c:v>51-60</c:v>
                </c:pt>
                <c:pt idx="6">
                  <c:v>61-70</c:v>
                </c:pt>
                <c:pt idx="7">
                  <c:v>71-80</c:v>
                </c:pt>
                <c:pt idx="8">
                  <c:v>81-90</c:v>
                </c:pt>
                <c:pt idx="9">
                  <c:v>90-100</c:v>
                </c:pt>
                <c:pt idx="10">
                  <c:v>Unknown</c:v>
                </c:pt>
              </c:strCache>
            </c:strRef>
          </c:cat>
          <c:val>
            <c:numRef>
              <c:f>Age!$D$5:$D$15</c:f>
            </c:numRef>
          </c:val>
        </c:ser>
        <c:ser>
          <c:idx val="3"/>
          <c:order val="3"/>
          <c:tx>
            <c:strRef>
              <c:f>Age!$E$4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Age!$A$5:$A$15</c:f>
              <c:strCache>
                <c:ptCount val="11"/>
                <c:pt idx="0">
                  <c:v>0-10</c:v>
                </c:pt>
                <c:pt idx="1">
                  <c:v>11-20</c:v>
                </c:pt>
                <c:pt idx="2">
                  <c:v>21-30</c:v>
                </c:pt>
                <c:pt idx="3">
                  <c:v>31-40</c:v>
                </c:pt>
                <c:pt idx="4">
                  <c:v>41-50</c:v>
                </c:pt>
                <c:pt idx="5">
                  <c:v>51-60</c:v>
                </c:pt>
                <c:pt idx="6">
                  <c:v>61-70</c:v>
                </c:pt>
                <c:pt idx="7">
                  <c:v>71-80</c:v>
                </c:pt>
                <c:pt idx="8">
                  <c:v>81-90</c:v>
                </c:pt>
                <c:pt idx="9">
                  <c:v>90-100</c:v>
                </c:pt>
                <c:pt idx="10">
                  <c:v>Unknown</c:v>
                </c:pt>
              </c:strCache>
            </c:strRef>
          </c:cat>
          <c:val>
            <c:numRef>
              <c:f>Age!$E$5:$E$15</c:f>
            </c:numRef>
          </c:val>
        </c:ser>
        <c:ser>
          <c:idx val="4"/>
          <c:order val="4"/>
          <c:tx>
            <c:strRef>
              <c:f>Age!$F$4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Age!$A$5:$A$15</c:f>
              <c:strCache>
                <c:ptCount val="11"/>
                <c:pt idx="0">
                  <c:v>0-10</c:v>
                </c:pt>
                <c:pt idx="1">
                  <c:v>11-20</c:v>
                </c:pt>
                <c:pt idx="2">
                  <c:v>21-30</c:v>
                </c:pt>
                <c:pt idx="3">
                  <c:v>31-40</c:v>
                </c:pt>
                <c:pt idx="4">
                  <c:v>41-50</c:v>
                </c:pt>
                <c:pt idx="5">
                  <c:v>51-60</c:v>
                </c:pt>
                <c:pt idx="6">
                  <c:v>61-70</c:v>
                </c:pt>
                <c:pt idx="7">
                  <c:v>71-80</c:v>
                </c:pt>
                <c:pt idx="8">
                  <c:v>81-90</c:v>
                </c:pt>
                <c:pt idx="9">
                  <c:v>90-100</c:v>
                </c:pt>
                <c:pt idx="10">
                  <c:v>Unknown</c:v>
                </c:pt>
              </c:strCache>
            </c:strRef>
          </c:cat>
          <c:val>
            <c:numRef>
              <c:f>Age!$F$5:$F$15</c:f>
            </c:numRef>
          </c:val>
        </c:ser>
        <c:ser>
          <c:idx val="5"/>
          <c:order val="5"/>
          <c:tx>
            <c:strRef>
              <c:f>Age!$G$4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Age!$A$5:$A$15</c:f>
              <c:strCache>
                <c:ptCount val="11"/>
                <c:pt idx="0">
                  <c:v>0-10</c:v>
                </c:pt>
                <c:pt idx="1">
                  <c:v>11-20</c:v>
                </c:pt>
                <c:pt idx="2">
                  <c:v>21-30</c:v>
                </c:pt>
                <c:pt idx="3">
                  <c:v>31-40</c:v>
                </c:pt>
                <c:pt idx="4">
                  <c:v>41-50</c:v>
                </c:pt>
                <c:pt idx="5">
                  <c:v>51-60</c:v>
                </c:pt>
                <c:pt idx="6">
                  <c:v>61-70</c:v>
                </c:pt>
                <c:pt idx="7">
                  <c:v>71-80</c:v>
                </c:pt>
                <c:pt idx="8">
                  <c:v>81-90</c:v>
                </c:pt>
                <c:pt idx="9">
                  <c:v>90-100</c:v>
                </c:pt>
                <c:pt idx="10">
                  <c:v>Unknown</c:v>
                </c:pt>
              </c:strCache>
            </c:strRef>
          </c:cat>
          <c:val>
            <c:numRef>
              <c:f>Age!$G$5:$G$15</c:f>
            </c:numRef>
          </c:val>
        </c:ser>
        <c:ser>
          <c:idx val="6"/>
          <c:order val="6"/>
          <c:tx>
            <c:strRef>
              <c:f>Age!$H$4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Age!$A$5:$A$15</c:f>
              <c:strCache>
                <c:ptCount val="11"/>
                <c:pt idx="0">
                  <c:v>0-10</c:v>
                </c:pt>
                <c:pt idx="1">
                  <c:v>11-20</c:v>
                </c:pt>
                <c:pt idx="2">
                  <c:v>21-30</c:v>
                </c:pt>
                <c:pt idx="3">
                  <c:v>31-40</c:v>
                </c:pt>
                <c:pt idx="4">
                  <c:v>41-50</c:v>
                </c:pt>
                <c:pt idx="5">
                  <c:v>51-60</c:v>
                </c:pt>
                <c:pt idx="6">
                  <c:v>61-70</c:v>
                </c:pt>
                <c:pt idx="7">
                  <c:v>71-80</c:v>
                </c:pt>
                <c:pt idx="8">
                  <c:v>81-90</c:v>
                </c:pt>
                <c:pt idx="9">
                  <c:v>90-100</c:v>
                </c:pt>
                <c:pt idx="10">
                  <c:v>Unknown</c:v>
                </c:pt>
              </c:strCache>
            </c:strRef>
          </c:cat>
          <c:val>
            <c:numRef>
              <c:f>Age!$H$5:$H$15</c:f>
            </c:numRef>
          </c:val>
        </c:ser>
        <c:ser>
          <c:idx val="7"/>
          <c:order val="7"/>
          <c:tx>
            <c:strRef>
              <c:f>Age!$I$4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Age!$A$5:$A$15</c:f>
              <c:strCache>
                <c:ptCount val="11"/>
                <c:pt idx="0">
                  <c:v>0-10</c:v>
                </c:pt>
                <c:pt idx="1">
                  <c:v>11-20</c:v>
                </c:pt>
                <c:pt idx="2">
                  <c:v>21-30</c:v>
                </c:pt>
                <c:pt idx="3">
                  <c:v>31-40</c:v>
                </c:pt>
                <c:pt idx="4">
                  <c:v>41-50</c:v>
                </c:pt>
                <c:pt idx="5">
                  <c:v>51-60</c:v>
                </c:pt>
                <c:pt idx="6">
                  <c:v>61-70</c:v>
                </c:pt>
                <c:pt idx="7">
                  <c:v>71-80</c:v>
                </c:pt>
                <c:pt idx="8">
                  <c:v>81-90</c:v>
                </c:pt>
                <c:pt idx="9">
                  <c:v>90-100</c:v>
                </c:pt>
                <c:pt idx="10">
                  <c:v>Unknown</c:v>
                </c:pt>
              </c:strCache>
            </c:strRef>
          </c:cat>
          <c:val>
            <c:numRef>
              <c:f>Age!$I$5:$I$15</c:f>
              <c:numCache>
                <c:formatCode>General</c:formatCode>
                <c:ptCount val="11"/>
                <c:pt idx="0">
                  <c:v>2</c:v>
                </c:pt>
                <c:pt idx="1">
                  <c:v>9</c:v>
                </c:pt>
                <c:pt idx="2">
                  <c:v>78</c:v>
                </c:pt>
                <c:pt idx="3">
                  <c:v>51</c:v>
                </c:pt>
                <c:pt idx="4">
                  <c:v>78</c:v>
                </c:pt>
                <c:pt idx="5">
                  <c:v>69</c:v>
                </c:pt>
                <c:pt idx="6">
                  <c:v>11</c:v>
                </c:pt>
                <c:pt idx="7">
                  <c:v>1</c:v>
                </c:pt>
                <c:pt idx="8">
                  <c:v>3</c:v>
                </c:pt>
                <c:pt idx="9">
                  <c:v>0</c:v>
                </c:pt>
                <c:pt idx="10">
                  <c:v>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1222968"/>
        <c:axId val="141223360"/>
      </c:barChart>
      <c:catAx>
        <c:axId val="1412229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Years of Age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141223360"/>
        <c:crosses val="autoZero"/>
        <c:auto val="1"/>
        <c:lblAlgn val="ctr"/>
        <c:lblOffset val="100"/>
        <c:noMultiLvlLbl val="0"/>
      </c:catAx>
      <c:valAx>
        <c:axId val="1412233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Decedents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41222968"/>
        <c:crosses val="autoZero"/>
        <c:crossBetween val="between"/>
        <c:minorUnit val="5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Overdose Demographic</a:t>
            </a:r>
            <a:r>
              <a:rPr lang="en-US" baseline="0"/>
              <a:t> Profile</a:t>
            </a:r>
          </a:p>
          <a:p>
            <a:pPr>
              <a:defRPr/>
            </a:pPr>
            <a:r>
              <a:rPr lang="en-US" sz="1100" baseline="0"/>
              <a:t>Data Compiled from 304 Closed Overdose Death Investigations</a:t>
            </a:r>
            <a:endParaRPr lang="en-US" sz="110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Gender!$A$1</c:f>
              <c:strCache>
                <c:ptCount val="1"/>
                <c:pt idx="0">
                  <c:v>Gender </c:v>
                </c:pt>
              </c:strCache>
            </c:strRef>
          </c:tx>
          <c:spPr>
            <a:ln w="12700">
              <a:solidFill>
                <a:sysClr val="windowText" lastClr="000000"/>
              </a:solidFill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n>
                      <a:noFill/>
                    </a:ln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Gender!$A$5:$J$6</c:f>
              <c:strCache>
                <c:ptCount val="4"/>
                <c:pt idx="0">
                  <c:v>Male </c:v>
                </c:pt>
                <c:pt idx="1">
                  <c:v>Female</c:v>
                </c:pt>
                <c:pt idx="2">
                  <c:v>64.14%</c:v>
                </c:pt>
                <c:pt idx="3">
                  <c:v>35.86%</c:v>
                </c:pt>
              </c:strCache>
            </c:strRef>
          </c:cat>
          <c:val>
            <c:numRef>
              <c:f>Gender!$J$5:$J$6</c:f>
              <c:numCache>
                <c:formatCode>0.00%</c:formatCode>
                <c:ptCount val="2"/>
                <c:pt idx="0">
                  <c:v>0.64144736842105265</c:v>
                </c:pt>
                <c:pt idx="1">
                  <c:v>0.35855263157894735</c:v>
                </c:pt>
              </c:numCache>
            </c:numRef>
          </c:val>
        </c:ser>
        <c:dLbls>
          <c:dLblPos val="bestFit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Overdose Demographic Profile</a:t>
            </a:r>
          </a:p>
          <a:p>
            <a:pPr>
              <a:defRPr/>
            </a:pPr>
            <a:r>
              <a:rPr lang="en-US" sz="1400"/>
              <a:t>Data Compiled from</a:t>
            </a:r>
            <a:r>
              <a:rPr lang="en-US" sz="1400" baseline="0"/>
              <a:t> 304 Closed Overdose Death Investigations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Race!$B$1:$B$4</c:f>
              <c:strCache>
                <c:ptCount val="1"/>
                <c:pt idx="0">
                  <c:v>Race Closed With Response 2008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Race!$A$5:$A$7</c:f>
              <c:strCache>
                <c:ptCount val="3"/>
                <c:pt idx="0">
                  <c:v>White </c:v>
                </c:pt>
                <c:pt idx="1">
                  <c:v>Black </c:v>
                </c:pt>
                <c:pt idx="2">
                  <c:v>Unknown</c:v>
                </c:pt>
              </c:strCache>
            </c:strRef>
          </c:cat>
          <c:val>
            <c:numRef>
              <c:f>Race!$B$5:$B$7</c:f>
            </c:numRef>
          </c:val>
        </c:ser>
        <c:ser>
          <c:idx val="1"/>
          <c:order val="1"/>
          <c:tx>
            <c:strRef>
              <c:f>Race!$C$1:$C$4</c:f>
              <c:strCache>
                <c:ptCount val="1"/>
                <c:pt idx="0">
                  <c:v>Race Closed With Response 2009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Race!$A$5:$A$7</c:f>
              <c:strCache>
                <c:ptCount val="3"/>
                <c:pt idx="0">
                  <c:v>White </c:v>
                </c:pt>
                <c:pt idx="1">
                  <c:v>Black </c:v>
                </c:pt>
                <c:pt idx="2">
                  <c:v>Unknown</c:v>
                </c:pt>
              </c:strCache>
            </c:strRef>
          </c:cat>
          <c:val>
            <c:numRef>
              <c:f>Race!$C$5:$C$7</c:f>
            </c:numRef>
          </c:val>
        </c:ser>
        <c:ser>
          <c:idx val="2"/>
          <c:order val="2"/>
          <c:tx>
            <c:strRef>
              <c:f>Race!$D$1:$D$4</c:f>
              <c:strCache>
                <c:ptCount val="1"/>
                <c:pt idx="0">
                  <c:v>Race Closed With Response 2010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Race!$A$5:$A$7</c:f>
              <c:strCache>
                <c:ptCount val="3"/>
                <c:pt idx="0">
                  <c:v>White </c:v>
                </c:pt>
                <c:pt idx="1">
                  <c:v>Black </c:v>
                </c:pt>
                <c:pt idx="2">
                  <c:v>Unknown</c:v>
                </c:pt>
              </c:strCache>
            </c:strRef>
          </c:cat>
          <c:val>
            <c:numRef>
              <c:f>Race!$D$5:$D$7</c:f>
            </c:numRef>
          </c:val>
        </c:ser>
        <c:ser>
          <c:idx val="3"/>
          <c:order val="3"/>
          <c:tx>
            <c:strRef>
              <c:f>Race!$E$1:$E$4</c:f>
              <c:strCache>
                <c:ptCount val="1"/>
                <c:pt idx="0">
                  <c:v>Race Closed With Response 2011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Race!$A$5:$A$7</c:f>
              <c:strCache>
                <c:ptCount val="3"/>
                <c:pt idx="0">
                  <c:v>White </c:v>
                </c:pt>
                <c:pt idx="1">
                  <c:v>Black </c:v>
                </c:pt>
                <c:pt idx="2">
                  <c:v>Unknown</c:v>
                </c:pt>
              </c:strCache>
            </c:strRef>
          </c:cat>
          <c:val>
            <c:numRef>
              <c:f>Race!$E$5:$E$7</c:f>
            </c:numRef>
          </c:val>
        </c:ser>
        <c:ser>
          <c:idx val="4"/>
          <c:order val="4"/>
          <c:tx>
            <c:strRef>
              <c:f>Race!$F$1:$F$4</c:f>
              <c:strCache>
                <c:ptCount val="1"/>
                <c:pt idx="0">
                  <c:v>Race Closed With Response 2012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Race!$A$5:$A$7</c:f>
              <c:strCache>
                <c:ptCount val="3"/>
                <c:pt idx="0">
                  <c:v>White </c:v>
                </c:pt>
                <c:pt idx="1">
                  <c:v>Black </c:v>
                </c:pt>
                <c:pt idx="2">
                  <c:v>Unknown</c:v>
                </c:pt>
              </c:strCache>
            </c:strRef>
          </c:cat>
          <c:val>
            <c:numRef>
              <c:f>Race!$F$5:$F$7</c:f>
            </c:numRef>
          </c:val>
        </c:ser>
        <c:ser>
          <c:idx val="5"/>
          <c:order val="5"/>
          <c:tx>
            <c:strRef>
              <c:f>Race!$G$1:$G$4</c:f>
              <c:strCache>
                <c:ptCount val="1"/>
                <c:pt idx="0">
                  <c:v>Race Closed With Response 2013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Race!$A$5:$A$7</c:f>
              <c:strCache>
                <c:ptCount val="3"/>
                <c:pt idx="0">
                  <c:v>White </c:v>
                </c:pt>
                <c:pt idx="1">
                  <c:v>Black </c:v>
                </c:pt>
                <c:pt idx="2">
                  <c:v>Unknown</c:v>
                </c:pt>
              </c:strCache>
            </c:strRef>
          </c:cat>
          <c:val>
            <c:numRef>
              <c:f>Race!$G$5:$G$7</c:f>
            </c:numRef>
          </c:val>
        </c:ser>
        <c:ser>
          <c:idx val="6"/>
          <c:order val="6"/>
          <c:tx>
            <c:strRef>
              <c:f>Race!$H$1:$H$4</c:f>
              <c:strCache>
                <c:ptCount val="1"/>
                <c:pt idx="0">
                  <c:v>Race Closed With Response 2013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Race!$A$5:$A$7</c:f>
              <c:strCache>
                <c:ptCount val="3"/>
                <c:pt idx="0">
                  <c:v>White </c:v>
                </c:pt>
                <c:pt idx="1">
                  <c:v>Black </c:v>
                </c:pt>
                <c:pt idx="2">
                  <c:v>Unknown</c:v>
                </c:pt>
              </c:strCache>
            </c:strRef>
          </c:cat>
          <c:val>
            <c:numRef>
              <c:f>Race!$H$5:$H$7</c:f>
            </c:numRef>
          </c:val>
        </c:ser>
        <c:ser>
          <c:idx val="7"/>
          <c:order val="7"/>
          <c:tx>
            <c:strRef>
              <c:f>Race!$I$1:$I$4</c:f>
              <c:strCache>
                <c:ptCount val="1"/>
                <c:pt idx="0">
                  <c:v>Race Closed With Response Total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Race!$A$5:$A$7</c:f>
              <c:strCache>
                <c:ptCount val="3"/>
                <c:pt idx="0">
                  <c:v>White </c:v>
                </c:pt>
                <c:pt idx="1">
                  <c:v>Black </c:v>
                </c:pt>
                <c:pt idx="2">
                  <c:v>Unknown</c:v>
                </c:pt>
              </c:strCache>
            </c:strRef>
          </c:cat>
          <c:val>
            <c:numRef>
              <c:f>Race!$I$5:$I$7</c:f>
            </c:numRef>
          </c:val>
        </c:ser>
        <c:ser>
          <c:idx val="8"/>
          <c:order val="8"/>
          <c:tx>
            <c:strRef>
              <c:f>Race!$J$1:$J$4</c:f>
              <c:strCache>
                <c:ptCount val="1"/>
                <c:pt idx="0">
                  <c:v>Race Closed With Response Percentage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Race!$A$5:$A$7</c:f>
              <c:strCache>
                <c:ptCount val="3"/>
                <c:pt idx="0">
                  <c:v>White </c:v>
                </c:pt>
                <c:pt idx="1">
                  <c:v>Black </c:v>
                </c:pt>
                <c:pt idx="2">
                  <c:v>Unknown</c:v>
                </c:pt>
              </c:strCache>
            </c:strRef>
          </c:cat>
          <c:val>
            <c:numRef>
              <c:f>Race!$J$5:$J$7</c:f>
              <c:numCache>
                <c:formatCode>0.00%</c:formatCode>
                <c:ptCount val="3"/>
                <c:pt idx="0">
                  <c:v>0.94736842105263153</c:v>
                </c:pt>
                <c:pt idx="1">
                  <c:v>4.2763157894736843E-2</c:v>
                </c:pt>
                <c:pt idx="2">
                  <c:v>9.8684210526315784E-3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1224928"/>
        <c:axId val="144334776"/>
      </c:barChart>
      <c:catAx>
        <c:axId val="141224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0"/>
            </a:pPr>
            <a:endParaRPr lang="en-US"/>
          </a:p>
        </c:txPr>
        <c:crossAx val="144334776"/>
        <c:crosses val="autoZero"/>
        <c:auto val="1"/>
        <c:lblAlgn val="ctr"/>
        <c:lblOffset val="100"/>
        <c:noMultiLvlLbl val="0"/>
      </c:catAx>
      <c:valAx>
        <c:axId val="14433477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4122492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 dirty="0"/>
              <a:t>Decedent's </a:t>
            </a:r>
            <a:r>
              <a:rPr lang="en-US" sz="2000" dirty="0" smtClean="0"/>
              <a:t>History</a:t>
            </a:r>
            <a:endParaRPr lang="en-US" sz="2000" dirty="0"/>
          </a:p>
          <a:p>
            <a:pPr>
              <a:defRPr/>
            </a:pPr>
            <a:r>
              <a:rPr lang="en-US" sz="1200" dirty="0"/>
              <a:t>Data</a:t>
            </a:r>
            <a:r>
              <a:rPr lang="en-US" sz="1200" baseline="0" dirty="0"/>
              <a:t> Compiled from 304 Closed Death Investigations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'Decedent''s History Data'!$A$1:$A$10</c:f>
              <c:strCache>
                <c:ptCount val="10"/>
                <c:pt idx="0">
                  <c:v>Substance Abuse History </c:v>
                </c:pt>
                <c:pt idx="1">
                  <c:v>Substance Abuse Treatment </c:v>
                </c:pt>
                <c:pt idx="2">
                  <c:v>Drug Related Arrest</c:v>
                </c:pt>
                <c:pt idx="3">
                  <c:v>Suicide Attempt</c:v>
                </c:pt>
                <c:pt idx="4">
                  <c:v>Non-Fatal Overdose</c:v>
                </c:pt>
                <c:pt idx="5">
                  <c:v>Marchman Baker Act</c:v>
                </c:pt>
                <c:pt idx="6">
                  <c:v>Bipolar Diagnosis </c:v>
                </c:pt>
                <c:pt idx="7">
                  <c:v>Receiving Medical Treatment</c:v>
                </c:pt>
                <c:pt idx="8">
                  <c:v>Pain Management Patient</c:v>
                </c:pt>
                <c:pt idx="9">
                  <c:v>Employed at Time of Death</c:v>
                </c:pt>
              </c:strCache>
            </c:strRef>
          </c:cat>
          <c:val>
            <c:numRef>
              <c:f>'Decedent''s History Data'!$B$1:$B$10</c:f>
              <c:numCache>
                <c:formatCode>0.00%</c:formatCode>
                <c:ptCount val="10"/>
                <c:pt idx="0">
                  <c:v>0.82569999999999999</c:v>
                </c:pt>
                <c:pt idx="1">
                  <c:v>0.43090000000000001</c:v>
                </c:pt>
                <c:pt idx="2">
                  <c:v>0.36180000000000001</c:v>
                </c:pt>
                <c:pt idx="3">
                  <c:v>0.22040000000000001</c:v>
                </c:pt>
                <c:pt idx="4">
                  <c:v>0.26640000000000003</c:v>
                </c:pt>
                <c:pt idx="5">
                  <c:v>0.2072</c:v>
                </c:pt>
                <c:pt idx="6">
                  <c:v>0.1875</c:v>
                </c:pt>
                <c:pt idx="7">
                  <c:v>0.51319999999999999</c:v>
                </c:pt>
                <c:pt idx="8">
                  <c:v>0.15790000000000001</c:v>
                </c:pt>
                <c:pt idx="9">
                  <c:v>0.3322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4335560"/>
        <c:axId val="144335952"/>
      </c:barChart>
      <c:catAx>
        <c:axId val="144335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44335952"/>
        <c:crosses val="autoZero"/>
        <c:auto val="1"/>
        <c:lblAlgn val="ctr"/>
        <c:lblOffset val="100"/>
        <c:noMultiLvlLbl val="0"/>
      </c:catAx>
      <c:valAx>
        <c:axId val="144335952"/>
        <c:scaling>
          <c:orientation val="minMax"/>
          <c:max val="1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4433556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000"/>
              <a:t>Circumstantial Variables</a:t>
            </a:r>
          </a:p>
          <a:p>
            <a:pPr>
              <a:defRPr/>
            </a:pPr>
            <a:r>
              <a:rPr lang="en-US" sz="1400"/>
              <a:t>Data Compiled</a:t>
            </a:r>
            <a:r>
              <a:rPr lang="en-US" sz="1400" baseline="0"/>
              <a:t> from 304 Closed Overdose Death Investigations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 w="9525"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'Circumstantial Variables'!$A$1:$A$8</c:f>
              <c:strCache>
                <c:ptCount val="8"/>
                <c:pt idx="0">
                  <c:v>Died in Municipality</c:v>
                </c:pt>
                <c:pt idx="1">
                  <c:v>Taken to Hospital</c:v>
                </c:pt>
                <c:pt idx="2">
                  <c:v>Died at Home</c:v>
                </c:pt>
                <c:pt idx="3">
                  <c:v>Discovered by Family</c:v>
                </c:pt>
                <c:pt idx="4">
                  <c:v>Died While Others Present</c:v>
                </c:pt>
                <c:pt idx="5">
                  <c:v>Others Aware of Fatal Drug Use</c:v>
                </c:pt>
                <c:pt idx="6">
                  <c:v>Others Recognized Victim's Distress</c:v>
                </c:pt>
                <c:pt idx="7">
                  <c:v>Unusual Snoring Heard</c:v>
                </c:pt>
              </c:strCache>
            </c:strRef>
          </c:cat>
          <c:val>
            <c:numRef>
              <c:f>'Circumstantial Variables'!$B$1:$B$8</c:f>
              <c:numCache>
                <c:formatCode>0.00%</c:formatCode>
                <c:ptCount val="8"/>
                <c:pt idx="0">
                  <c:v>0.40129999999999999</c:v>
                </c:pt>
                <c:pt idx="1">
                  <c:v>0.32569999999999999</c:v>
                </c:pt>
                <c:pt idx="2">
                  <c:v>0.67759999999999998</c:v>
                </c:pt>
                <c:pt idx="3">
                  <c:v>0.38159999999999999</c:v>
                </c:pt>
                <c:pt idx="4">
                  <c:v>0.59870000000000001</c:v>
                </c:pt>
                <c:pt idx="5">
                  <c:v>0.48680000000000001</c:v>
                </c:pt>
                <c:pt idx="6">
                  <c:v>0.35199999999999998</c:v>
                </c:pt>
                <c:pt idx="7">
                  <c:v>0.17430000000000001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4336736"/>
        <c:axId val="144337128"/>
      </c:barChart>
      <c:catAx>
        <c:axId val="144336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4337128"/>
        <c:crosses val="autoZero"/>
        <c:auto val="1"/>
        <c:lblAlgn val="ctr"/>
        <c:lblOffset val="100"/>
        <c:noMultiLvlLbl val="0"/>
      </c:catAx>
      <c:valAx>
        <c:axId val="144337128"/>
        <c:scaling>
          <c:orientation val="minMax"/>
        </c:scaling>
        <c:delete val="0"/>
        <c:axPos val="l"/>
        <c:majorGridlines>
          <c:spPr>
            <a:ln w="3175"/>
            <a:effectLst/>
          </c:spPr>
        </c:majorGridlines>
        <c:numFmt formatCode="0.00%" sourceLinked="1"/>
        <c:majorTickMark val="out"/>
        <c:minorTickMark val="none"/>
        <c:tickLblPos val="nextTo"/>
        <c:crossAx val="14433673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C251A-163F-46A4-94EB-9EB8C03A8244}" type="datetimeFigureOut">
              <a:rPr lang="en-US" smtClean="0"/>
              <a:t>8/24/2016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6E436-6437-4314-A0CF-AC5176075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812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 smtClean="0"/>
              <a:t>Local Overdose Death Data </a:t>
            </a:r>
            <a:r>
              <a:rPr lang="en-US" altLang="en-US" i="1" smtClean="0"/>
              <a:t>(Use local statistics)</a:t>
            </a:r>
            <a:endParaRPr lang="en-US" altLang="en-US" sz="1400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297 overdose deaths in Palm Beach County</a:t>
            </a:r>
            <a:endParaRPr lang="en-US" altLang="en-US" sz="1400" smtClean="0"/>
          </a:p>
          <a:p>
            <a:pPr lvl="1" eaLnBrk="1" hangingPunct="1">
              <a:spcBef>
                <a:spcPct val="0"/>
              </a:spcBef>
            </a:pPr>
            <a:r>
              <a:rPr lang="en-US" altLang="en-US" smtClean="0"/>
              <a:t>More than the number of homicides.</a:t>
            </a:r>
            <a:endParaRPr lang="en-US" altLang="en-US" sz="1400" smtClean="0"/>
          </a:p>
          <a:p>
            <a:pPr lvl="1" eaLnBrk="1" hangingPunct="1">
              <a:spcBef>
                <a:spcPct val="0"/>
              </a:spcBef>
            </a:pPr>
            <a:r>
              <a:rPr lang="en-US" altLang="en-US" smtClean="0"/>
              <a:t>More than the number of suicides</a:t>
            </a:r>
            <a:endParaRPr lang="en-US" altLang="en-US" sz="1400" smtClean="0"/>
          </a:p>
          <a:p>
            <a:pPr lvl="1" eaLnBrk="1" hangingPunct="1">
              <a:spcBef>
                <a:spcPct val="0"/>
              </a:spcBef>
            </a:pPr>
            <a:r>
              <a:rPr lang="en-US" altLang="en-US" smtClean="0"/>
              <a:t>More than the number of automobile related fatalities</a:t>
            </a:r>
            <a:endParaRPr lang="en-US" altLang="en-US" sz="1400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 </a:t>
            </a:r>
            <a:endParaRPr lang="en-US" altLang="en-US" sz="1400" smtClean="0"/>
          </a:p>
          <a:p>
            <a:pPr lvl="1" eaLnBrk="1" hangingPunct="1">
              <a:spcBef>
                <a:spcPct val="0"/>
              </a:spcBef>
            </a:pPr>
            <a:r>
              <a:rPr lang="en-US" altLang="en-US" smtClean="0"/>
              <a:t>Here in Palm Beach County, overdose is fast becoming the leading cause of death. In 2005 there were 220 fatalities from car accidents, that same year; there were 220 drug overdose fatalities in our community.</a:t>
            </a:r>
            <a:endParaRPr lang="en-US" altLang="en-US" sz="1400" smtClean="0"/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B26D531-9DA0-45D8-9938-29DC59515E81}" type="slidenum">
              <a:rPr lang="en-US" altLang="en-US">
                <a:solidFill>
                  <a:srgbClr val="000000"/>
                </a:solidFill>
              </a:rPr>
              <a:pPr/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798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Clr>
                <a:srgbClr val="FFCC66"/>
              </a:buClr>
            </a:pPr>
            <a:r>
              <a:rPr lang="en-US" altLang="en-US" smtClean="0"/>
              <a:t>These are the culprits</a:t>
            </a:r>
          </a:p>
          <a:p>
            <a:pPr eaLnBrk="1" hangingPunct="1">
              <a:spcBef>
                <a:spcPct val="0"/>
              </a:spcBef>
              <a:buClr>
                <a:srgbClr val="FFCC66"/>
              </a:buClr>
            </a:pPr>
            <a:endParaRPr lang="en-US" altLang="en-US" smtClean="0"/>
          </a:p>
          <a:p>
            <a:pPr eaLnBrk="1" hangingPunct="1">
              <a:spcBef>
                <a:spcPct val="0"/>
              </a:spcBef>
              <a:buClr>
                <a:srgbClr val="FFCC66"/>
              </a:buClr>
            </a:pPr>
            <a:r>
              <a:rPr lang="en-US" altLang="en-US" smtClean="0"/>
              <a:t>Opiate Pain Medications</a:t>
            </a:r>
          </a:p>
          <a:p>
            <a:pPr eaLnBrk="1" hangingPunct="1">
              <a:spcBef>
                <a:spcPct val="0"/>
              </a:spcBef>
              <a:buClr>
                <a:srgbClr val="FFCC66"/>
              </a:buClr>
            </a:pPr>
            <a:endParaRPr lang="en-US" altLang="en-US" smtClean="0"/>
          </a:p>
          <a:p>
            <a:pPr eaLnBrk="1" hangingPunct="1">
              <a:spcBef>
                <a:spcPct val="0"/>
              </a:spcBef>
              <a:buClr>
                <a:srgbClr val="FFCC66"/>
              </a:buClr>
            </a:pPr>
            <a:r>
              <a:rPr lang="en-US" altLang="en-US" smtClean="0"/>
              <a:t>Depressants/Sedatives</a:t>
            </a:r>
          </a:p>
          <a:p>
            <a:pPr eaLnBrk="1" hangingPunct="1">
              <a:spcBef>
                <a:spcPct val="0"/>
              </a:spcBef>
              <a:buClr>
                <a:srgbClr val="FFCC66"/>
              </a:buClr>
            </a:pPr>
            <a:endParaRPr lang="en-US" altLang="en-US" smtClean="0"/>
          </a:p>
          <a:p>
            <a:pPr eaLnBrk="1" hangingPunct="1">
              <a:spcBef>
                <a:spcPct val="0"/>
              </a:spcBef>
              <a:buClr>
                <a:srgbClr val="FFCC66"/>
              </a:buClr>
            </a:pPr>
            <a:r>
              <a:rPr lang="en-US" altLang="en-US" smtClean="0"/>
              <a:t>Illicit Drugs including Alcohol 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Visit the NOPE website for more information about drugs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155A7A6-E742-4878-978C-4758C172D07F}" type="slidenum">
              <a:rPr lang="en-US" altLang="en-US">
                <a:solidFill>
                  <a:srgbClr val="000000"/>
                </a:solidFill>
              </a:rPr>
              <a:pPr/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285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400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Multiple contributable drugs found in majority of overdose fatalities 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Average of 2.7 drugs found in overdose cases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F0E5E46-8189-40D4-9139-DE55A65D3C9E}" type="slidenum">
              <a:rPr lang="en-US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890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604837-A6DA-4626-93C7-B25A18D5B7F7}" type="slidenum">
              <a:rPr lang="en-US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849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3B073-41C1-4FD3-8850-B89C68B6749E}" type="datetimeFigureOut">
              <a:rPr lang="en-US"/>
              <a:pPr>
                <a:defRPr/>
              </a:pPr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ADD35-68D5-48A2-88E4-AD82558FC1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42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0F549-6B2D-4023-BEB5-CD3C3FAD19AF}" type="datetimeFigureOut">
              <a:rPr lang="en-US"/>
              <a:pPr>
                <a:defRPr/>
              </a:pPr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B7184-7F8A-432F-A15A-DC5919C71A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04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52600"/>
            <a:ext cx="2057400" cy="4724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52600"/>
            <a:ext cx="6019800" cy="4724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20EC1-6D4B-4A54-9DC3-52F4D42DA487}" type="datetimeFigureOut">
              <a:rPr lang="en-US"/>
              <a:pPr>
                <a:defRPr/>
              </a:pPr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6F444-6D2F-4861-9208-303F895175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61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582C5-139F-4670-AAAB-83FCAE4D63F8}" type="datetimeFigureOut">
              <a:rPr lang="en-US"/>
              <a:pPr>
                <a:defRPr/>
              </a:pPr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C89A2-C046-47BA-974D-B3602DDCB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30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E941B-96CA-4E44-835A-B548DED9257F}" type="datetimeFigureOut">
              <a:rPr lang="en-US"/>
              <a:pPr>
                <a:defRPr/>
              </a:pPr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F7F09-F431-4175-A667-4538A3F1D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24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71800"/>
            <a:ext cx="40386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40386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98633-2010-4DEC-9889-B7A00D3E9135}" type="datetimeFigureOut">
              <a:rPr lang="en-US"/>
              <a:pPr>
                <a:defRPr/>
              </a:pPr>
              <a:t>8/24/2016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F8960-8C9E-4B04-9EF3-C002CA227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0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819400"/>
            <a:ext cx="4040188" cy="381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200400"/>
            <a:ext cx="4040188" cy="3276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819400"/>
            <a:ext cx="4041775" cy="381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200401"/>
            <a:ext cx="4041775" cy="3276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1A8AD-61D5-46ED-A4E0-2973FC6D9678}" type="datetimeFigureOut">
              <a:rPr lang="en-US"/>
              <a:pPr>
                <a:defRPr/>
              </a:pPr>
              <a:t>8/24/2016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AB178-EA41-4EF5-9CFC-3E3B96D1D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86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B8190-CC2D-48A1-82A4-9FCB999AF7DC}" type="datetimeFigureOut">
              <a:rPr lang="en-US"/>
              <a:pPr>
                <a:defRPr/>
              </a:pPr>
              <a:t>8/24/2016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48869-6ED6-4815-BFBF-69411E0E5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38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CB911-FD12-4C58-A70B-598AC3C724BB}" type="datetimeFigureOut">
              <a:rPr lang="en-US"/>
              <a:pPr>
                <a:defRPr/>
              </a:pPr>
              <a:t>8/24/2016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BE9EC-8AC3-4600-B8D3-D6E3462EEE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65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3008313" cy="990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752600"/>
            <a:ext cx="5111750" cy="4724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743200"/>
            <a:ext cx="3008313" cy="373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8F005-4BBF-4AEC-9E87-2B5F3005B079}" type="datetimeFigureOut">
              <a:rPr lang="en-US"/>
              <a:pPr>
                <a:defRPr/>
              </a:pPr>
              <a:t>8/24/2016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FF506-1CE9-428B-B984-8D5880A6C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409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6858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752599"/>
            <a:ext cx="5486400" cy="2974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86400"/>
            <a:ext cx="54864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932FF-83A8-4675-8993-C4DD44D9E6CE}" type="datetimeFigureOut">
              <a:rPr lang="en-US"/>
              <a:pPr>
                <a:defRPr/>
              </a:pPr>
              <a:t>8/24/2016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4AA8A-ABA7-4037-B6DA-C224F93B1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706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9906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71800"/>
            <a:ext cx="8229600" cy="3505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5EF5791-3811-4456-AC44-520240172494}" type="datetimeFigureOut">
              <a:rPr lang="en-US"/>
              <a:pPr>
                <a:defRPr/>
              </a:pPr>
              <a:t>8/24/2016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B4D3280-A912-43EE-BCDE-6C183A3DA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05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A20000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20000"/>
        </a:buClr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20000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20000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20000"/>
        </a:buClr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oleObject" Target="../embeddings/Microsoft_Excel_97-2003_Worksheet1.xls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gmartin@lynn.edu" TargetMode="External"/><Relationship Id="rId2" Type="http://schemas.openxmlformats.org/officeDocument/2006/relationships/hyperlink" Target="mailto:marting@pbso.or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81000" y="1828800"/>
            <a:ext cx="8382000" cy="1066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 smtClean="0"/>
              <a:t>Overdose Suppression Project: </a:t>
            </a:r>
            <a:br>
              <a:rPr lang="en-US" sz="3600" dirty="0" smtClean="0"/>
            </a:br>
            <a:r>
              <a:rPr lang="en-US" sz="3600" dirty="0" smtClean="0"/>
              <a:t>A Comprehensive Response</a:t>
            </a:r>
          </a:p>
        </p:txBody>
      </p:sp>
      <p:pic>
        <p:nvPicPr>
          <p:cNvPr id="20483" name="Content Placeholder 4" descr="girl taking pills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52775"/>
            <a:ext cx="34290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Content Placeholder 4" descr="kids-abusing-prescription-pills-01-af.jpg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133725"/>
            <a:ext cx="3581400" cy="2505075"/>
          </a:xfrm>
        </p:spPr>
      </p:pic>
    </p:spTree>
    <p:extLst>
      <p:ext uri="{BB962C8B-B14F-4D97-AF65-F5344CB8AC3E}">
        <p14:creationId xmlns:p14="http://schemas.microsoft.com/office/powerpoint/2010/main" val="392623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Chart 2"/>
          <p:cNvGraphicFramePr>
            <a:graphicFrameLocks noGrp="1"/>
          </p:cNvGraphicFramePr>
          <p:nvPr/>
        </p:nvGraphicFramePr>
        <p:xfrm>
          <a:off x="185738" y="1549400"/>
          <a:ext cx="8780462" cy="507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r:id="rId4" imgW="8785097" imgH="5078408" progId="Excel.Chart.8">
                  <p:embed/>
                </p:oleObj>
              </mc:Choice>
              <mc:Fallback>
                <p:oleObj r:id="rId4" imgW="8785097" imgH="5078408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8" y="1549400"/>
                        <a:ext cx="8780462" cy="5078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529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8198642"/>
              </p:ext>
            </p:extLst>
          </p:nvPr>
        </p:nvGraphicFramePr>
        <p:xfrm>
          <a:off x="241101" y="1752600"/>
          <a:ext cx="8661797" cy="4821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8250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/>
        </p:nvGraphicFramePr>
        <p:xfrm>
          <a:off x="235793" y="1676400"/>
          <a:ext cx="8679607" cy="4899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464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The Critical Points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57200" y="2971800"/>
            <a:ext cx="8153400" cy="35052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000" smtClean="0"/>
              <a:t>All Bets Are Off </a:t>
            </a:r>
          </a:p>
          <a:p>
            <a:r>
              <a:rPr lang="en-US" altLang="en-US" sz="4000" smtClean="0"/>
              <a:t>Addiction is Treatable  </a:t>
            </a:r>
          </a:p>
          <a:p>
            <a:r>
              <a:rPr lang="en-US" altLang="en-US" sz="4000" smtClean="0"/>
              <a:t>Passed Out = Medical Emergency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5974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Recovery Position</a:t>
            </a:r>
          </a:p>
        </p:txBody>
      </p:sp>
      <p:pic>
        <p:nvPicPr>
          <p:cNvPr id="31748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3124200"/>
            <a:ext cx="6400800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D9D9D9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72237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 bwMode="auto">
          <a:xfrm>
            <a:off x="228600" y="1752600"/>
            <a:ext cx="8686800" cy="11430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n-US" sz="4900" dirty="0" smtClean="0"/>
              <a:t>911 Good Samaritan Law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dirty="0" smtClean="0"/>
              <a:t>893.21 drug-related overdoses; medical assistance; immunity from prosecution.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971800"/>
            <a:ext cx="8686800" cy="3733800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800" dirty="0" smtClean="0"/>
          </a:p>
          <a:p>
            <a:pPr>
              <a:defRPr/>
            </a:pPr>
            <a:r>
              <a:rPr lang="en-US" sz="3000" dirty="0" smtClean="0"/>
              <a:t>(1) A person acting in good faith who seeks medical assistance for an individual experiencing a drug-related overdose may not be charged, prosecuted, or penalized pursuant to this chapter for possession of a controlled substance if the evidence for possession of a controlled substance was obtained as a result of the person’s seeking medical assistance.</a:t>
            </a:r>
          </a:p>
          <a:p>
            <a:pPr>
              <a:defRPr/>
            </a:pPr>
            <a:r>
              <a:rPr lang="en-US" sz="3000" dirty="0" smtClean="0"/>
              <a:t>(2) A person who experiences a drug-related overdose and is in need of medical assistance may not be charged, prosecuted, or penalized pursuant to this chapter for possession of a controlled substance if the evidence for possession of a controlled substance was obtained as a result of the overdose and the need for medical assistance.</a:t>
            </a:r>
          </a:p>
          <a:p>
            <a:pPr>
              <a:defRPr/>
            </a:pPr>
            <a:r>
              <a:rPr lang="en-US" sz="3000" dirty="0" smtClean="0"/>
              <a:t>(3) Protection in this section from prosecution for possession offenses under this chapter may not be grounds for suppression of evidence in other criminal prosecutions.</a:t>
            </a:r>
          </a:p>
          <a:p>
            <a:pPr>
              <a:defRPr/>
            </a:pPr>
            <a:r>
              <a:rPr lang="en-US" sz="3000" dirty="0" smtClean="0"/>
              <a:t>This act shall take effect October 1, 2012.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50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75260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Information</a:t>
            </a:r>
            <a:r>
              <a:rPr lang="en-US" b="1" u="sng" dirty="0" smtClean="0"/>
              <a:t>: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971800"/>
            <a:ext cx="8229600" cy="3505200"/>
          </a:xfrm>
          <a:noFill/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 smtClean="0"/>
              <a:t>Detective Gary Martin-Reserve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 smtClean="0"/>
              <a:t>Violent Crimes Division – Homicide Unit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 smtClean="0"/>
              <a:t>Palm Beach County Sheriff’s Office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 smtClean="0"/>
              <a:t>West Palm Beach, </a:t>
            </a:r>
            <a:r>
              <a:rPr lang="en-US" sz="2000" dirty="0" err="1" smtClean="0"/>
              <a:t>Fl</a:t>
            </a:r>
            <a:r>
              <a:rPr lang="en-US" sz="2000" dirty="0" smtClean="0"/>
              <a:t> 33406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 smtClean="0"/>
              <a:t>561-688-4058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 smtClean="0">
                <a:hlinkClick r:id="rId2"/>
              </a:rPr>
              <a:t>marting@pbso.org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 smtClean="0"/>
              <a:t>Or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 smtClean="0"/>
              <a:t>Gary Martin, </a:t>
            </a:r>
            <a:r>
              <a:rPr lang="en-US" sz="2000" dirty="0" err="1" smtClean="0"/>
              <a:t>Ed.D</a:t>
            </a:r>
            <a:r>
              <a:rPr lang="en-US" sz="2000" dirty="0" smtClean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 smtClean="0"/>
              <a:t>Dean of Students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 smtClean="0"/>
              <a:t>Lynn University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 smtClean="0"/>
              <a:t>Boca Raton, </a:t>
            </a:r>
            <a:r>
              <a:rPr lang="en-US" sz="2000" dirty="0" err="1" smtClean="0"/>
              <a:t>Fl</a:t>
            </a:r>
            <a:r>
              <a:rPr lang="en-US" sz="2000" dirty="0" smtClean="0"/>
              <a:t> 33431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 smtClean="0"/>
              <a:t>561-237-7157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 smtClean="0">
                <a:hlinkClick r:id="rId3"/>
              </a:rPr>
              <a:t>gmartin@lynn.edu</a:t>
            </a:r>
            <a:r>
              <a:rPr lang="en-US" sz="2000" dirty="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53113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Strategies: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D9D9D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smtClean="0"/>
              <a:t>Law Enforcement</a:t>
            </a:r>
          </a:p>
          <a:p>
            <a:pPr eaLnBrk="1" hangingPunct="1"/>
            <a:endParaRPr lang="en-US" altLang="en-US" b="1" smtClean="0"/>
          </a:p>
          <a:p>
            <a:pPr eaLnBrk="1" hangingPunct="1"/>
            <a:r>
              <a:rPr lang="en-US" altLang="en-US" b="1" smtClean="0"/>
              <a:t>Public Awareness</a:t>
            </a:r>
            <a:r>
              <a:rPr lang="en-US" altLang="en-US" smtClean="0"/>
              <a:t> 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b="1" smtClean="0"/>
              <a:t>Quantitative Research</a:t>
            </a:r>
          </a:p>
        </p:txBody>
      </p:sp>
    </p:spTree>
    <p:extLst>
      <p:ext uri="{BB962C8B-B14F-4D97-AF65-F5344CB8AC3E}">
        <p14:creationId xmlns:p14="http://schemas.microsoft.com/office/powerpoint/2010/main" val="271682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4000" smtClean="0"/>
              <a:t>Local Overdose Death Data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57200" y="2971800"/>
            <a:ext cx="4495800" cy="35052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C00000"/>
                </a:solidFill>
              </a:rPr>
              <a:t>247 drug overdose deaths in Palm Beach County  in the year 2012</a:t>
            </a:r>
          </a:p>
          <a:p>
            <a:pPr eaLnBrk="1" hangingPunct="1">
              <a:defRPr/>
            </a:pPr>
            <a:r>
              <a:rPr lang="en-US" dirty="0" smtClean="0"/>
              <a:t>More than Suicides</a:t>
            </a:r>
          </a:p>
          <a:p>
            <a:pPr eaLnBrk="1" hangingPunct="1">
              <a:defRPr/>
            </a:pPr>
            <a:r>
              <a:rPr lang="en-US" dirty="0" smtClean="0"/>
              <a:t>More than Homicides</a:t>
            </a:r>
          </a:p>
          <a:p>
            <a:pPr eaLnBrk="1" hangingPunct="1">
              <a:defRPr/>
            </a:pPr>
            <a:r>
              <a:rPr lang="en-US" dirty="0" smtClean="0"/>
              <a:t>More than Fatal Car Accidents</a:t>
            </a:r>
          </a:p>
        </p:txBody>
      </p:sp>
      <p:pic>
        <p:nvPicPr>
          <p:cNvPr id="5" name="Content Placeholder 5" descr="2010 just one time cove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2971800"/>
            <a:ext cx="1509713" cy="3505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49232601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BFBFB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High Risk Drugs </a:t>
            </a:r>
          </a:p>
        </p:txBody>
      </p:sp>
      <p:sp>
        <p:nvSpPr>
          <p:cNvPr id="18436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228600" y="2743200"/>
            <a:ext cx="4267200" cy="3505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D9D9D9"/>
                </a:solidFill>
              </a14:hiddenFill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Opiate Pain Medications</a:t>
            </a:r>
          </a:p>
          <a:p>
            <a:pPr eaLnBrk="1" hangingPunct="1"/>
            <a:endParaRPr lang="en-US" altLang="en-US" sz="1000" dirty="0" smtClean="0"/>
          </a:p>
          <a:p>
            <a:pPr eaLnBrk="1" hangingPunct="1"/>
            <a:r>
              <a:rPr lang="en-US" altLang="en-US" dirty="0" smtClean="0"/>
              <a:t>Depressants/Sedatives 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1000" dirty="0" smtClean="0"/>
          </a:p>
          <a:p>
            <a:pPr eaLnBrk="1" hangingPunct="1"/>
            <a:r>
              <a:rPr lang="en-US" altLang="en-US" dirty="0" smtClean="0"/>
              <a:t>Illicit drugs including alcohol</a:t>
            </a:r>
          </a:p>
        </p:txBody>
      </p:sp>
      <p:pic>
        <p:nvPicPr>
          <p:cNvPr id="18434" name="Content Placeholder 4" descr="pills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667000"/>
            <a:ext cx="4573588" cy="3352800"/>
          </a:xfrm>
        </p:spPr>
      </p:pic>
    </p:spTree>
    <p:extLst>
      <p:ext uri="{BB962C8B-B14F-4D97-AF65-F5344CB8AC3E}">
        <p14:creationId xmlns:p14="http://schemas.microsoft.com/office/powerpoint/2010/main" val="118056820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mtClean="0"/>
              <a:t>Combining and Mixing Drugs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sz="half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/>
            <a:r>
              <a:rPr lang="en-US" altLang="en-US" smtClean="0"/>
              <a:t>Multiple contributable drugs found in majority of overdose fatalities 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  <a:p>
            <a:pPr eaLnBrk="1" hangingPunct="1"/>
            <a:r>
              <a:rPr lang="en-US" altLang="en-US" smtClean="0"/>
              <a:t>Average of 2.7 drugs found in overdose cases</a:t>
            </a:r>
          </a:p>
        </p:txBody>
      </p:sp>
      <p:pic>
        <p:nvPicPr>
          <p:cNvPr id="6146" name="Picture 2" descr="C:\Documents and Settings\adubois\Local Settings\Temporary Internet Files\Content.IE5\2LBEOIMY\MP900321090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 bwMode="auto">
          <a:xfrm>
            <a:off x="4800599" y="3429000"/>
            <a:ext cx="1801521" cy="1199952"/>
          </a:xfrm>
          <a:effectLst>
            <a:softEdge rad="112500"/>
          </a:effectLst>
        </p:spPr>
      </p:pic>
      <p:pic>
        <p:nvPicPr>
          <p:cNvPr id="6147" name="Picture 3" descr="C:\Documents and Settings\adubois\Local Settings\Temporary Internet Files\Content.IE5\5H8VRTSP\MP900408853[1]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25000" t="25000" b="18182"/>
          <a:stretch>
            <a:fillRect/>
          </a:stretch>
        </p:blipFill>
        <p:spPr bwMode="auto">
          <a:xfrm>
            <a:off x="5690616" y="3962400"/>
            <a:ext cx="2615184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C:\Documents and Settings\adubois\Local Settings\Temporary Internet Files\Content.IE5\2JSTM34V\MP900315446[1].jp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 bwMode="auto">
          <a:xfrm>
            <a:off x="6934200" y="5334000"/>
            <a:ext cx="1798427" cy="1197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251244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757905"/>
              </p:ext>
            </p:extLst>
          </p:nvPr>
        </p:nvGraphicFramePr>
        <p:xfrm>
          <a:off x="235793" y="1752600"/>
          <a:ext cx="8679607" cy="4823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0963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152400" y="1752600"/>
          <a:ext cx="87630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77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35793" y="1752600"/>
          <a:ext cx="8603407" cy="4823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34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 noGrp="1"/>
          </p:cNvGraphicFramePr>
          <p:nvPr/>
        </p:nvGraphicFramePr>
        <p:xfrm>
          <a:off x="233880" y="1676400"/>
          <a:ext cx="8681519" cy="4897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286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PE Presentatio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Civic">
    <a:fillStyleLst>
      <a:solidFill>
        <a:schemeClr val="phClr"/>
      </a:solidFill>
      <a:solidFill>
        <a:schemeClr val="phClr">
          <a:tint val="45000"/>
        </a:schemeClr>
      </a:solidFill>
      <a:solidFill>
        <a:schemeClr val="phClr">
          <a:tint val="95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1429" cap="flat" cmpd="sng" algn="ctr">
        <a:solidFill>
          <a:schemeClr val="phClr"/>
        </a:solidFill>
        <a:prstDash val="sysDash"/>
      </a:ln>
      <a:ln w="200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phClr">
              <a:shade val="70000"/>
              <a:satMod val="105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Civic">
    <a:fillStyleLst>
      <a:solidFill>
        <a:schemeClr val="phClr"/>
      </a:solidFill>
      <a:solidFill>
        <a:schemeClr val="phClr">
          <a:tint val="45000"/>
        </a:schemeClr>
      </a:solidFill>
      <a:solidFill>
        <a:schemeClr val="phClr">
          <a:tint val="95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1429" cap="flat" cmpd="sng" algn="ctr">
        <a:solidFill>
          <a:schemeClr val="phClr"/>
        </a:solidFill>
        <a:prstDash val="sysDash"/>
      </a:ln>
      <a:ln w="200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phClr">
              <a:shade val="70000"/>
              <a:satMod val="105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Civic">
    <a:fillStyleLst>
      <a:solidFill>
        <a:schemeClr val="phClr"/>
      </a:solidFill>
      <a:solidFill>
        <a:schemeClr val="phClr">
          <a:tint val="45000"/>
        </a:schemeClr>
      </a:solidFill>
      <a:solidFill>
        <a:schemeClr val="phClr">
          <a:tint val="95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1429" cap="flat" cmpd="sng" algn="ctr">
        <a:solidFill>
          <a:schemeClr val="phClr"/>
        </a:solidFill>
        <a:prstDash val="sysDash"/>
      </a:ln>
      <a:ln w="200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phClr">
              <a:shade val="70000"/>
              <a:satMod val="105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Civic">
    <a:fillStyleLst>
      <a:solidFill>
        <a:schemeClr val="phClr"/>
      </a:solidFill>
      <a:solidFill>
        <a:schemeClr val="phClr">
          <a:tint val="45000"/>
        </a:schemeClr>
      </a:solidFill>
      <a:solidFill>
        <a:schemeClr val="phClr">
          <a:tint val="95000"/>
        </a:schemeClr>
      </a:solidFill>
    </a:fillStyleLst>
    <a:lnStyleLst>
      <a:ln w="9525" cap="flat" cmpd="sng" algn="ctr">
        <a:solidFill>
          <a:schemeClr val="phClr"/>
        </a:solidFill>
        <a:prstDash val="solid"/>
      </a:ln>
      <a:ln w="11429" cap="flat" cmpd="sng" algn="ctr">
        <a:solidFill>
          <a:schemeClr val="phClr"/>
        </a:solidFill>
        <a:prstDash val="sysDash"/>
      </a:ln>
      <a:ln w="200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4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0"/>
          </a:lightRig>
        </a:scene3d>
        <a:sp3d contourW="9525" prstMaterial="matte">
          <a:bevelT w="0" h="0"/>
          <a:contourClr>
            <a:schemeClr val="phClr">
              <a:shade val="70000"/>
              <a:satMod val="105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soft" dir="b">
            <a:rot lat="0" lon="0" rev="0"/>
          </a:lightRig>
        </a:scene3d>
        <a:sp3d prstMaterial="dkEdge">
          <a:bevelT w="63500" h="63500" prst="cross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447</Words>
  <Application>Microsoft Office PowerPoint</Application>
  <PresentationFormat>On-screen Show (4:3)</PresentationFormat>
  <Paragraphs>89</Paragraphs>
  <Slides>16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Wingdings</vt:lpstr>
      <vt:lpstr>NOPE Presentations</vt:lpstr>
      <vt:lpstr>Microsoft Excel Chart</vt:lpstr>
      <vt:lpstr>Overdose Suppression Project:  A Comprehensive Response</vt:lpstr>
      <vt:lpstr>Three Strategies: </vt:lpstr>
      <vt:lpstr>Local Overdose Death Data</vt:lpstr>
      <vt:lpstr>High Risk Drugs </vt:lpstr>
      <vt:lpstr>Combining and Mixing Drugs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Critical Points</vt:lpstr>
      <vt:lpstr>Recovery Position</vt:lpstr>
      <vt:lpstr>911 Good Samaritan Law 893.21 drug-related overdoses; medical assistance; immunity from prosecution.</vt:lpstr>
      <vt:lpstr>Contact Information: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Overdose Suppression Project:  A Comprehensive Response</dc:title>
  <dc:creator>Martin, Gary R</dc:creator>
  <cp:lastModifiedBy>Gary Martin</cp:lastModifiedBy>
  <cp:revision>20</cp:revision>
  <dcterms:created xsi:type="dcterms:W3CDTF">2006-08-16T00:00:00Z</dcterms:created>
  <dcterms:modified xsi:type="dcterms:W3CDTF">2016-08-24T15:54:23Z</dcterms:modified>
</cp:coreProperties>
</file>