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9" r:id="rId5"/>
    <p:sldId id="258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1.xml"/><Relationship Id="rId4" Type="http://schemas.openxmlformats.org/officeDocument/2006/relationships/oleObject" Target="../embeddings/oleObject4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CCMEO 2016 Fentanyl &amp; Heroin Related Deaths,</a:t>
            </a:r>
            <a:r>
              <a:rPr lang="en-US" baseline="0"/>
              <a:t> </a:t>
            </a:r>
            <a:r>
              <a:rPr lang="en-US"/>
              <a:t>by Month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'Heroin by month,yr'!$A$79</c:f>
              <c:strCache>
                <c:ptCount val="1"/>
                <c:pt idx="0">
                  <c:v>Heroin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'Heroin by month,yr'!$A$78:$E$78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 (thru April 14)</c:v>
                </c:pt>
              </c:strCache>
              <c:extLst/>
            </c:strRef>
          </c:cat>
          <c:val>
            <c:numRef>
              <c:f>'Heroin by month,yr'!$A$79:$E$79</c:f>
              <c:numCache>
                <c:formatCode>General</c:formatCode>
                <c:ptCount val="4"/>
                <c:pt idx="0">
                  <c:v>11</c:v>
                </c:pt>
                <c:pt idx="1">
                  <c:v>3</c:v>
                </c:pt>
                <c:pt idx="2">
                  <c:v>16</c:v>
                </c:pt>
                <c:pt idx="3">
                  <c:v>3</c:v>
                </c:pt>
              </c:numCache>
              <c:extLst/>
            </c:numRef>
          </c:val>
        </c:ser>
        <c:ser>
          <c:idx val="1"/>
          <c:order val="1"/>
          <c:tx>
            <c:strRef>
              <c:f>'Heroin by month,yr'!$A$80</c:f>
              <c:strCache>
                <c:ptCount val="1"/>
                <c:pt idx="0">
                  <c:v>Fentanyl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'Heroin by month,yr'!$A$78:$E$78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 (thru April 14)</c:v>
                </c:pt>
              </c:strCache>
              <c:extLst/>
            </c:strRef>
          </c:cat>
          <c:val>
            <c:numRef>
              <c:f>'Heroin by month,yr'!$A$80:$E$80</c:f>
              <c:numCache>
                <c:formatCode>General</c:formatCode>
                <c:ptCount val="4"/>
                <c:pt idx="0">
                  <c:v>8</c:v>
                </c:pt>
                <c:pt idx="1">
                  <c:v>18</c:v>
                </c:pt>
                <c:pt idx="2">
                  <c:v>17</c:v>
                </c:pt>
                <c:pt idx="3">
                  <c:v>9</c:v>
                </c:pt>
              </c:numCache>
              <c:extLst/>
            </c:numRef>
          </c:val>
        </c:ser>
        <c:ser>
          <c:idx val="2"/>
          <c:order val="2"/>
          <c:tx>
            <c:strRef>
              <c:f>'Heroin by month,yr'!$A$81</c:f>
              <c:strCache>
                <c:ptCount val="1"/>
                <c:pt idx="0">
                  <c:v>Combined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'Heroin by month,yr'!$A$78:$E$78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 (thru April 14)</c:v>
                </c:pt>
              </c:strCache>
              <c:extLst/>
            </c:strRef>
          </c:cat>
          <c:val>
            <c:numRef>
              <c:f>'Heroin by month,yr'!$A$81:$E$81</c:f>
              <c:numCache>
                <c:formatCode>General</c:formatCode>
                <c:ptCount val="4"/>
                <c:pt idx="0">
                  <c:v>11</c:v>
                </c:pt>
                <c:pt idx="1">
                  <c:v>6</c:v>
                </c:pt>
                <c:pt idx="2">
                  <c:v>17</c:v>
                </c:pt>
                <c:pt idx="3">
                  <c:v>4</c:v>
                </c:pt>
              </c:numCache>
              <c:extLst/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9063312"/>
        <c:axId val="259063704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'Heroin by month,yr'!$A$78:$E$78</c15:sqref>
                        </c15:formulaRef>
                      </c:ext>
                    </c:extLst>
                    <c:strCache>
                      <c:ptCount val="4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 (thru April 14)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'Heroin by month,yr'!$A$82:$D$82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30</c:v>
                      </c:pt>
                      <c:pt idx="1">
                        <c:v>27</c:v>
                      </c:pt>
                      <c:pt idx="2">
                        <c:v>50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259063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9063704"/>
        <c:crosses val="autoZero"/>
        <c:auto val="1"/>
        <c:lblAlgn val="ctr"/>
        <c:lblOffset val="100"/>
        <c:noMultiLvlLbl val="0"/>
      </c:catAx>
      <c:valAx>
        <c:axId val="259063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9063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>
                <a:effectLst/>
              </a:rPr>
              <a:t>Cuyahoga County Heroin Related Overdose Deaths 2007-2016*</a:t>
            </a:r>
            <a:endParaRPr lang="en-US">
              <a:effectLst/>
            </a:endParaRPr>
          </a:p>
          <a:p>
            <a:pPr>
              <a:defRPr/>
            </a:pPr>
            <a:r>
              <a:rPr lang="en-US" sz="1800" b="1" i="0" baseline="0">
                <a:effectLst/>
              </a:rPr>
              <a:t>Projected deaths with DAWN Saves and Fentanyl as overdose Deaths</a:t>
            </a:r>
          </a:p>
          <a:p>
            <a:pPr>
              <a:defRPr/>
            </a:pPr>
            <a:r>
              <a:rPr lang="en-US" sz="1200" b="1" i="0" baseline="0">
                <a:effectLst/>
              </a:rPr>
              <a:t>(* 2016 projected based on preliminary 1st quarter data)</a:t>
            </a:r>
            <a:endParaRPr lang="en-US" sz="1200">
              <a:effectLst/>
            </a:endParaRPr>
          </a:p>
          <a:p>
            <a:pPr>
              <a:defRPr/>
            </a:pPr>
            <a:endParaRPr lang="en-US">
              <a:effectLst/>
            </a:endParaRPr>
          </a:p>
        </c:rich>
      </c:tx>
      <c:layout>
        <c:manualLayout>
          <c:xMode val="edge"/>
          <c:yMode val="edge"/>
          <c:x val="0.15700404071972154"/>
          <c:y val="1.789689807709410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3210821455123689E-2"/>
          <c:y val="0.15628615458402434"/>
          <c:w val="0.91288506043397155"/>
          <c:h val="0.784401962579847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pattFill prst="wdDnDiag">
                <a:fgClr>
                  <a:srgbClr val="00B050"/>
                </a:fgClr>
                <a:bgClr>
                  <a:srgbClr val="0070C0"/>
                </a:bgClr>
              </a:patt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pattFill prst="wdDnDiag">
                <a:fgClr>
                  <a:schemeClr val="accent4"/>
                </a:fgClr>
                <a:bgClr>
                  <a:srgbClr val="0070C0"/>
                </a:bgClr>
              </a:patt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pattFill prst="wdDnDiag">
                <a:fgClr>
                  <a:schemeClr val="accent1"/>
                </a:fgClr>
                <a:bgClr>
                  <a:schemeClr val="accent6"/>
                </a:bgClr>
              </a:patt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pattFill prst="wdUpDiag">
                <a:fgClr>
                  <a:srgbClr val="7030A0"/>
                </a:fgClr>
                <a:bgClr>
                  <a:schemeClr val="accent3"/>
                </a:bgClr>
              </a:patt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pattFill prst="wdUpDiag">
                <a:fgClr>
                  <a:srgbClr val="7030A0"/>
                </a:fgClr>
                <a:bgClr>
                  <a:schemeClr val="accent3"/>
                </a:bgClr>
              </a:patt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pattFill prst="wdUpDiag">
                <a:fgClr>
                  <a:srgbClr val="7030A0"/>
                </a:fgClr>
                <a:bgClr>
                  <a:schemeClr val="accent3"/>
                </a:bgClr>
              </a:pattFill>
              <a:ln>
                <a:noFill/>
              </a:ln>
              <a:effectLst/>
            </c:spPr>
          </c:dPt>
          <c:dLbls>
            <c:dLbl>
              <c:idx val="6"/>
              <c:layout>
                <c:manualLayout>
                  <c:x val="-2.8159098908834917E-3"/>
                  <c:y val="5.36912751677858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1.3222709577410206E-3"/>
                </c:manualLayout>
              </c:layout>
              <c:tx>
                <c:rich>
                  <a:bodyPr/>
                  <a:lstStyle/>
                  <a:p>
                    <a:fld id="{F76733BB-B537-4070-AECB-A4E2DCBB33BF}" type="VALUE">
                      <a:rPr lang="en-US" i="1">
                        <a:solidFill>
                          <a:srgbClr val="0070C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8"/>
              <c:layout>
                <c:manualLayout>
                  <c:x val="0"/>
                  <c:y val="7.2611460480192314E-3"/>
                </c:manualLayout>
              </c:layout>
              <c:tx>
                <c:rich>
                  <a:bodyPr/>
                  <a:lstStyle/>
                  <a:p>
                    <a:fld id="{6E1DC9E8-5AFF-49A9-841C-06D1DDF014B5}" type="VALUE">
                      <a:rPr lang="en-US">
                        <a:solidFill>
                          <a:srgbClr val="00B05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9"/>
              <c:layout>
                <c:manualLayout>
                  <c:x val="0"/>
                  <c:y val="-1.8249396677764274E-4"/>
                </c:manualLayout>
              </c:layout>
              <c:tx>
                <c:rich>
                  <a:bodyPr/>
                  <a:lstStyle/>
                  <a:p>
                    <a:fld id="{CB99E5D6-330D-487C-B780-FC7A13B07256}" type="VALU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0"/>
              <c:layout>
                <c:manualLayout>
                  <c:x val="-1.4079549454417458E-3"/>
                  <c:y val="-3.6146488400359351E-4"/>
                </c:manualLayout>
              </c:layout>
              <c:tx>
                <c:rich>
                  <a:bodyPr/>
                  <a:lstStyle/>
                  <a:p>
                    <a:fld id="{6C7F4CE7-5516-4BD8-8A7B-63AE8029413D}" type="VALUE">
                      <a:rPr lang="en-US" i="1">
                        <a:solidFill>
                          <a:srgbClr val="0070C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1"/>
              <c:layout>
                <c:manualLayout>
                  <c:x val="0"/>
                  <c:y val="-3.2810955789796492E-17"/>
                </c:manualLayout>
              </c:layout>
              <c:tx>
                <c:rich>
                  <a:bodyPr/>
                  <a:lstStyle/>
                  <a:p>
                    <a:fld id="{803E27E2-BB41-4644-8203-5A222C495094}" type="VALUE">
                      <a:rPr lang="en-US" i="1">
                        <a:solidFill>
                          <a:srgbClr val="7030A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2"/>
              <c:layout>
                <c:manualLayout>
                  <c:x val="-2.8159098908835949E-3"/>
                  <c:y val="1.307615071605982E-3"/>
                </c:manualLayout>
              </c:layout>
              <c:tx>
                <c:rich>
                  <a:bodyPr/>
                  <a:lstStyle/>
                  <a:p>
                    <a:fld id="{1558E02C-C40F-4D59-85DB-5A0DE422C960}" type="VALUE">
                      <a:rPr lang="en-US" i="0">
                        <a:solidFill>
                          <a:sysClr val="windowText" lastClr="00000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3"/>
              <c:layout>
                <c:manualLayout>
                  <c:x val="-1.4079549454417458E-3"/>
                  <c:y val="5.369127516778523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084F1FA-279E-404C-AAE8-958ABB799D3D}" type="VALUE">
                      <a:rPr lang="en-US" i="0">
                        <a:solidFill>
                          <a:schemeClr val="accent1"/>
                        </a:solidFill>
                      </a:rPr>
                      <a:pPr>
                        <a:defRPr sz="1200" b="1"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4"/>
              <c:layout>
                <c:manualLayout>
                  <c:x val="0"/>
                  <c:y val="2.271436683702441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DC13751-E262-4A42-97C2-CE84EC93FF99}" type="VALUE">
                      <a:rPr lang="en-US" i="0">
                        <a:solidFill>
                          <a:schemeClr val="accent6"/>
                        </a:solidFill>
                      </a:rPr>
                      <a:pPr>
                        <a:defRPr sz="1200" b="1">
                          <a:solidFill>
                            <a:schemeClr val="accent6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5"/>
              <c:layout>
                <c:manualLayout>
                  <c:x val="-1.4079549454416426E-3"/>
                  <c:y val="3.57941834451901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'Heroin by month,yr'!$Z$19:$Z$36</c:f>
              <c:strCache>
                <c:ptCount val="1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2013 plus Fentanyl</c:v>
                </c:pt>
                <c:pt idx="8">
                  <c:v>2013 w/o DAWN</c:v>
                </c:pt>
                <c:pt idx="9">
                  <c:v>2014</c:v>
                </c:pt>
                <c:pt idx="10">
                  <c:v>2014 plus fentanyl</c:v>
                </c:pt>
                <c:pt idx="11">
                  <c:v>2014 w/o DAWN</c:v>
                </c:pt>
                <c:pt idx="12">
                  <c:v>2015 proj</c:v>
                </c:pt>
                <c:pt idx="13">
                  <c:v>2015 proj w/fentanyl</c:v>
                </c:pt>
                <c:pt idx="14">
                  <c:v>2015 proj w/o DAWN</c:v>
                </c:pt>
                <c:pt idx="15">
                  <c:v>2016 proj</c:v>
                </c:pt>
                <c:pt idx="16">
                  <c:v>2016 proj w/fentanyl</c:v>
                </c:pt>
                <c:pt idx="17">
                  <c:v>2016 proj w/o DAWN</c:v>
                </c:pt>
              </c:strCache>
            </c:strRef>
          </c:cat>
          <c:val>
            <c:numRef>
              <c:f>'Heroin by month,yr'!$AA$19:$AA$36</c:f>
              <c:numCache>
                <c:formatCode>General</c:formatCode>
                <c:ptCount val="18"/>
                <c:pt idx="0">
                  <c:v>40</c:v>
                </c:pt>
                <c:pt idx="1">
                  <c:v>64</c:v>
                </c:pt>
                <c:pt idx="2">
                  <c:v>64</c:v>
                </c:pt>
                <c:pt idx="3">
                  <c:v>91</c:v>
                </c:pt>
                <c:pt idx="4">
                  <c:v>107</c:v>
                </c:pt>
                <c:pt idx="5">
                  <c:v>161</c:v>
                </c:pt>
                <c:pt idx="6">
                  <c:v>194</c:v>
                </c:pt>
                <c:pt idx="7">
                  <c:v>197</c:v>
                </c:pt>
                <c:pt idx="8">
                  <c:v>229</c:v>
                </c:pt>
                <c:pt idx="9">
                  <c:v>198</c:v>
                </c:pt>
                <c:pt idx="10">
                  <c:v>223</c:v>
                </c:pt>
                <c:pt idx="11">
                  <c:v>315</c:v>
                </c:pt>
                <c:pt idx="12">
                  <c:v>184</c:v>
                </c:pt>
                <c:pt idx="13">
                  <c:v>229</c:v>
                </c:pt>
                <c:pt idx="14">
                  <c:v>399</c:v>
                </c:pt>
                <c:pt idx="15">
                  <c:v>205</c:v>
                </c:pt>
                <c:pt idx="16">
                  <c:v>426</c:v>
                </c:pt>
                <c:pt idx="17">
                  <c:v>606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262760"/>
        <c:axId val="200263152"/>
      </c:barChart>
      <c:catAx>
        <c:axId val="200262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263152"/>
        <c:crosses val="autoZero"/>
        <c:auto val="1"/>
        <c:lblAlgn val="ctr"/>
        <c:lblOffset val="100"/>
        <c:noMultiLvlLbl val="0"/>
      </c:catAx>
      <c:valAx>
        <c:axId val="200263152"/>
        <c:scaling>
          <c:orientation val="minMax"/>
          <c:max val="625"/>
          <c:min val="0"/>
        </c:scaling>
        <c:delete val="0"/>
        <c:axPos val="l"/>
        <c:majorGridlines>
          <c:spPr>
            <a:ln w="222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262760"/>
        <c:crosses val="autoZero"/>
        <c:crossBetween val="between"/>
        <c:majorUnit val="75"/>
        <c:minorUnit val="25"/>
      </c:valAx>
      <c:spPr>
        <a:solidFill>
          <a:schemeClr val="bg1">
            <a:lumMod val="8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/>
              <a:t>CCMEO Monthly Fentanyl Deaths October 2014 to March 2016</a:t>
            </a:r>
          </a:p>
          <a:p>
            <a:pPr>
              <a:defRPr/>
            </a:pPr>
            <a:r>
              <a:rPr lang="en-US" sz="1000" b="1"/>
              <a:t>(January - March 2016 cases based upon preliminary toxicology)</a:t>
            </a:r>
          </a:p>
        </c:rich>
      </c:tx>
      <c:layout>
        <c:manualLayout>
          <c:xMode val="edge"/>
          <c:yMode val="edge"/>
          <c:x val="0.17625888168056844"/>
          <c:y val="2.19951164641005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8.9037284362826936E-3"/>
                  <c:y val="2.4238247651105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3169601482854553E-2"/>
                  <c:y val="2.5551684088269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8.3333333333333332E-3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7803521779425393E-2"/>
                  <c:y val="-2.5551684088269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8.3333333333333332E-3"/>
                  <c:y val="1.3888888888888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3.1163049526989426E-2"/>
                  <c:y val="-2.7598098882141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4.1705282669138088E-2"/>
                  <c:y val="-9.29152148664352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4.324992276799506E-2"/>
                  <c:y val="-1.3937282229965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3.7071362372567307E-2"/>
                  <c:y val="-1.626016260162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8535681186283709E-2"/>
                  <c:y val="-2.7874564459930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Fentanyl!$DD$119:$DT$120</c:f>
              <c:multiLvlStrCache>
                <c:ptCount val="17"/>
                <c:lvl>
                  <c:pt idx="0">
                    <c:v>NOV</c:v>
                  </c:pt>
                  <c:pt idx="1">
                    <c:v>DEC</c:v>
                  </c:pt>
                  <c:pt idx="2">
                    <c:v>JAN</c:v>
                  </c:pt>
                  <c:pt idx="3">
                    <c:v>FEB</c:v>
                  </c:pt>
                  <c:pt idx="4">
                    <c:v>MAR</c:v>
                  </c:pt>
                  <c:pt idx="5">
                    <c:v>APR</c:v>
                  </c:pt>
                  <c:pt idx="6">
                    <c:v>MAY</c:v>
                  </c:pt>
                  <c:pt idx="7">
                    <c:v>JUNE</c:v>
                  </c:pt>
                  <c:pt idx="8">
                    <c:v>JULY</c:v>
                  </c:pt>
                  <c:pt idx="9">
                    <c:v>AUG </c:v>
                  </c:pt>
                  <c:pt idx="10">
                    <c:v>SEP</c:v>
                  </c:pt>
                  <c:pt idx="11">
                    <c:v>OCT</c:v>
                  </c:pt>
                  <c:pt idx="12">
                    <c:v>NOV</c:v>
                  </c:pt>
                  <c:pt idx="13">
                    <c:v>DEC</c:v>
                  </c:pt>
                  <c:pt idx="14">
                    <c:v>JAN</c:v>
                  </c:pt>
                  <c:pt idx="15">
                    <c:v>FEB</c:v>
                  </c:pt>
                  <c:pt idx="16">
                    <c:v>MAR</c:v>
                  </c:pt>
                </c:lvl>
                <c:lvl>
                  <c:pt idx="0">
                    <c:v>2014</c:v>
                  </c:pt>
                  <c:pt idx="2">
                    <c:v>2015</c:v>
                  </c:pt>
                  <c:pt idx="14">
                    <c:v>2016</c:v>
                  </c:pt>
                </c:lvl>
              </c:multiLvlStrCache>
            </c:multiLvlStrRef>
          </c:cat>
          <c:val>
            <c:numRef>
              <c:f>Fentanyl!$DD$121:$DT$121</c:f>
              <c:numCache>
                <c:formatCode>General</c:formatCode>
                <c:ptCount val="17"/>
                <c:pt idx="0">
                  <c:v>9</c:v>
                </c:pt>
                <c:pt idx="1">
                  <c:v>11</c:v>
                </c:pt>
                <c:pt idx="2">
                  <c:v>5</c:v>
                </c:pt>
                <c:pt idx="3">
                  <c:v>6</c:v>
                </c:pt>
                <c:pt idx="4">
                  <c:v>11</c:v>
                </c:pt>
                <c:pt idx="5">
                  <c:v>14</c:v>
                </c:pt>
                <c:pt idx="6">
                  <c:v>6</c:v>
                </c:pt>
                <c:pt idx="7">
                  <c:v>5</c:v>
                </c:pt>
                <c:pt idx="8">
                  <c:v>6</c:v>
                </c:pt>
                <c:pt idx="9">
                  <c:v>9</c:v>
                </c:pt>
                <c:pt idx="10">
                  <c:v>5</c:v>
                </c:pt>
                <c:pt idx="11">
                  <c:v>3</c:v>
                </c:pt>
                <c:pt idx="12">
                  <c:v>7</c:v>
                </c:pt>
                <c:pt idx="13">
                  <c:v>10</c:v>
                </c:pt>
                <c:pt idx="14">
                  <c:v>19</c:v>
                </c:pt>
                <c:pt idx="15">
                  <c:v>24</c:v>
                </c:pt>
                <c:pt idx="16">
                  <c:v>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0389296"/>
        <c:axId val="200390080"/>
      </c:lineChart>
      <c:catAx>
        <c:axId val="20038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390080"/>
        <c:crosses val="autoZero"/>
        <c:auto val="1"/>
        <c:lblAlgn val="ctr"/>
        <c:lblOffset val="100"/>
        <c:noMultiLvlLbl val="0"/>
      </c:catAx>
      <c:valAx>
        <c:axId val="20039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389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Cuyahoga County Fentanyl Deaths 2006-2016</a:t>
            </a:r>
          </a:p>
        </c:rich>
      </c:tx>
      <c:layout>
        <c:manualLayout>
          <c:xMode val="edge"/>
          <c:yMode val="edge"/>
          <c:x val="0.31673584234174118"/>
          <c:y val="1.99355815489656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Fentanyl!$O$96</c:f>
              <c:strCache>
                <c:ptCount val="1"/>
                <c:pt idx="0">
                  <c:v>2006-Sept. 2014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Fentanyl!$P$95:$Q$95</c:f>
              <c:strCache>
                <c:ptCount val="2"/>
                <c:pt idx="0">
                  <c:v>Months</c:v>
                </c:pt>
                <c:pt idx="1">
                  <c:v>Deaths</c:v>
                </c:pt>
              </c:strCache>
            </c:strRef>
          </c:cat>
          <c:val>
            <c:numRef>
              <c:f>Fentanyl!$P$96:$Q$96</c:f>
              <c:numCache>
                <c:formatCode>General</c:formatCode>
                <c:ptCount val="2"/>
                <c:pt idx="0">
                  <c:v>105</c:v>
                </c:pt>
                <c:pt idx="1">
                  <c:v>100</c:v>
                </c:pt>
              </c:numCache>
            </c:numRef>
          </c:val>
        </c:ser>
        <c:ser>
          <c:idx val="1"/>
          <c:order val="1"/>
          <c:tx>
            <c:strRef>
              <c:f>Fentanyl!$O$97</c:f>
              <c:strCache>
                <c:ptCount val="1"/>
                <c:pt idx="0">
                  <c:v>Oct. 2014-Nov.21, 2015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Fentanyl!$P$95:$Q$95</c:f>
              <c:strCache>
                <c:ptCount val="2"/>
                <c:pt idx="0">
                  <c:v>Months</c:v>
                </c:pt>
                <c:pt idx="1">
                  <c:v>Deaths</c:v>
                </c:pt>
              </c:strCache>
            </c:strRef>
          </c:cat>
          <c:val>
            <c:numRef>
              <c:f>Fentanyl!$P$97:$Q$97</c:f>
              <c:numCache>
                <c:formatCode>General</c:formatCode>
                <c:ptCount val="2"/>
                <c:pt idx="0">
                  <c:v>13.67</c:v>
                </c:pt>
                <c:pt idx="1">
                  <c:v>100</c:v>
                </c:pt>
              </c:numCache>
            </c:numRef>
          </c:val>
        </c:ser>
        <c:ser>
          <c:idx val="2"/>
          <c:order val="2"/>
          <c:tx>
            <c:strRef>
              <c:f>Fentanyl!$O$98</c:f>
              <c:strCache>
                <c:ptCount val="1"/>
                <c:pt idx="0">
                  <c:v>Nov. 21, 2015 - Apr. 7, 2016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Fentanyl!$P$95:$Q$95</c:f>
              <c:strCache>
                <c:ptCount val="2"/>
                <c:pt idx="0">
                  <c:v>Months</c:v>
                </c:pt>
                <c:pt idx="1">
                  <c:v>Deaths</c:v>
                </c:pt>
              </c:strCache>
            </c:strRef>
          </c:cat>
          <c:val>
            <c:numRef>
              <c:f>Fentanyl!$P$98:$Q$98</c:f>
              <c:numCache>
                <c:formatCode>General</c:formatCode>
                <c:ptCount val="2"/>
                <c:pt idx="0">
                  <c:v>5</c:v>
                </c:pt>
                <c:pt idx="1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6453984"/>
        <c:axId val="476455552"/>
      </c:barChart>
      <c:catAx>
        <c:axId val="476453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455552"/>
        <c:crosses val="autoZero"/>
        <c:auto val="1"/>
        <c:lblAlgn val="ctr"/>
        <c:lblOffset val="100"/>
        <c:noMultiLvlLbl val="0"/>
      </c:catAx>
      <c:valAx>
        <c:axId val="476455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453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0.37847</cdr:x>
      <cdr:y>0.21121</cdr:y>
    </cdr:from>
    <cdr:to>
      <cdr:x>0.65741</cdr:x>
      <cdr:y>0.61495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3114675" y="1076325"/>
          <a:ext cx="2295525" cy="20574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70C0"/>
          </a:solidFill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0.37731</cdr:x>
      <cdr:y>0.12336</cdr:y>
    </cdr:from>
    <cdr:to>
      <cdr:x>0.65741</cdr:x>
      <cdr:y>0.34206</cdr:y>
    </cdr:to>
    <cdr:cxnSp macro="">
      <cdr:nvCxnSpPr>
        <cdr:cNvPr id="5" name="Straight Connector 4"/>
        <cdr:cNvCxnSpPr/>
      </cdr:nvCxnSpPr>
      <cdr:spPr>
        <a:xfrm xmlns:a="http://schemas.openxmlformats.org/drawingml/2006/main">
          <a:off x="3105150" y="628650"/>
          <a:ext cx="2305050" cy="1114425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0.37535</cdr:x>
      <cdr:y>0.0938</cdr:y>
    </cdr:from>
    <cdr:to>
      <cdr:x>0.65784</cdr:x>
      <cdr:y>0.09529</cdr:y>
    </cdr:to>
    <cdr:cxnSp macro="">
      <cdr:nvCxnSpPr>
        <cdr:cNvPr id="4" name="Straight Connector 3"/>
        <cdr:cNvCxnSpPr/>
      </cdr:nvCxnSpPr>
      <cdr:spPr>
        <a:xfrm xmlns:a="http://schemas.openxmlformats.org/drawingml/2006/main">
          <a:off x="3088980" y="477975"/>
          <a:ext cx="2324780" cy="759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92D050"/>
          </a:solidFill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65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2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55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8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32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92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80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86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7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6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44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8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91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6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75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4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5C6F077-DC18-4A08-838A-AEEBE84D01F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8259C98-EF14-4CFB-B2EF-20996AA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9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Update on Heroin and Fentanyl- Cuyahoga County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Gilson, MD</a:t>
            </a:r>
          </a:p>
          <a:p>
            <a:r>
              <a:rPr lang="en-US" dirty="0" smtClean="0"/>
              <a:t>Cuyahoga County medical Examiner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19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39122" y="4475180"/>
            <a:ext cx="6613712" cy="0"/>
          </a:xfrm>
          <a:custGeom>
            <a:avLst/>
            <a:gdLst/>
            <a:ahLst/>
            <a:cxnLst/>
            <a:rect l="l" t="t" r="r" b="b"/>
            <a:pathLst>
              <a:path w="7495540">
                <a:moveTo>
                  <a:pt x="0" y="0"/>
                </a:moveTo>
                <a:lnTo>
                  <a:pt x="7495032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/>
          <p:nvPr/>
        </p:nvSpPr>
        <p:spPr>
          <a:xfrm>
            <a:off x="7838739" y="3692561"/>
            <a:ext cx="1613647" cy="0"/>
          </a:xfrm>
          <a:custGeom>
            <a:avLst/>
            <a:gdLst/>
            <a:ahLst/>
            <a:cxnLst/>
            <a:rect l="l" t="t" r="r" b="b"/>
            <a:pathLst>
              <a:path w="182880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" name="object 4"/>
          <p:cNvSpPr/>
          <p:nvPr/>
        </p:nvSpPr>
        <p:spPr>
          <a:xfrm>
            <a:off x="2839122" y="3692561"/>
            <a:ext cx="4921624" cy="0"/>
          </a:xfrm>
          <a:custGeom>
            <a:avLst/>
            <a:gdLst/>
            <a:ahLst/>
            <a:cxnLst/>
            <a:rect l="l" t="t" r="r" b="b"/>
            <a:pathLst>
              <a:path w="5577840">
                <a:moveTo>
                  <a:pt x="0" y="0"/>
                </a:moveTo>
                <a:lnTo>
                  <a:pt x="5577839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" name="object 5"/>
          <p:cNvSpPr/>
          <p:nvPr/>
        </p:nvSpPr>
        <p:spPr>
          <a:xfrm>
            <a:off x="2839122" y="2909943"/>
            <a:ext cx="6613712" cy="0"/>
          </a:xfrm>
          <a:custGeom>
            <a:avLst/>
            <a:gdLst/>
            <a:ahLst/>
            <a:cxnLst/>
            <a:rect l="l" t="t" r="r" b="b"/>
            <a:pathLst>
              <a:path w="7495540">
                <a:moveTo>
                  <a:pt x="0" y="0"/>
                </a:moveTo>
                <a:lnTo>
                  <a:pt x="7495032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" name="object 6"/>
          <p:cNvSpPr/>
          <p:nvPr/>
        </p:nvSpPr>
        <p:spPr>
          <a:xfrm>
            <a:off x="2839122" y="2127324"/>
            <a:ext cx="6613712" cy="0"/>
          </a:xfrm>
          <a:custGeom>
            <a:avLst/>
            <a:gdLst/>
            <a:ahLst/>
            <a:cxnLst/>
            <a:rect l="l" t="t" r="r" b="b"/>
            <a:pathLst>
              <a:path w="7495540">
                <a:moveTo>
                  <a:pt x="0" y="0"/>
                </a:moveTo>
                <a:lnTo>
                  <a:pt x="7495032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" name="object 7"/>
          <p:cNvSpPr/>
          <p:nvPr/>
        </p:nvSpPr>
        <p:spPr>
          <a:xfrm>
            <a:off x="2839122" y="1344706"/>
            <a:ext cx="6613712" cy="0"/>
          </a:xfrm>
          <a:custGeom>
            <a:avLst/>
            <a:gdLst/>
            <a:ahLst/>
            <a:cxnLst/>
            <a:rect l="l" t="t" r="r" b="b"/>
            <a:pathLst>
              <a:path w="7495540">
                <a:moveTo>
                  <a:pt x="0" y="0"/>
                </a:moveTo>
                <a:lnTo>
                  <a:pt x="7495032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" name="object 8"/>
          <p:cNvSpPr/>
          <p:nvPr/>
        </p:nvSpPr>
        <p:spPr>
          <a:xfrm>
            <a:off x="2839122" y="1344706"/>
            <a:ext cx="0" cy="3914775"/>
          </a:xfrm>
          <a:custGeom>
            <a:avLst/>
            <a:gdLst/>
            <a:ahLst/>
            <a:cxnLst/>
            <a:rect l="l" t="t" r="r" b="b"/>
            <a:pathLst>
              <a:path h="4436745">
                <a:moveTo>
                  <a:pt x="0" y="4436364"/>
                </a:moveTo>
                <a:lnTo>
                  <a:pt x="0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" name="object 9"/>
          <p:cNvSpPr/>
          <p:nvPr/>
        </p:nvSpPr>
        <p:spPr>
          <a:xfrm>
            <a:off x="2804159" y="5259145"/>
            <a:ext cx="35299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" name="object 10"/>
          <p:cNvSpPr/>
          <p:nvPr/>
        </p:nvSpPr>
        <p:spPr>
          <a:xfrm>
            <a:off x="2804159" y="4475180"/>
            <a:ext cx="35299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" name="object 11"/>
          <p:cNvSpPr/>
          <p:nvPr/>
        </p:nvSpPr>
        <p:spPr>
          <a:xfrm>
            <a:off x="2804159" y="3692561"/>
            <a:ext cx="35299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" name="object 12"/>
          <p:cNvSpPr/>
          <p:nvPr/>
        </p:nvSpPr>
        <p:spPr>
          <a:xfrm>
            <a:off x="2804159" y="2909943"/>
            <a:ext cx="35299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" name="object 13"/>
          <p:cNvSpPr/>
          <p:nvPr/>
        </p:nvSpPr>
        <p:spPr>
          <a:xfrm>
            <a:off x="2804159" y="2127324"/>
            <a:ext cx="35299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" name="object 14"/>
          <p:cNvSpPr/>
          <p:nvPr/>
        </p:nvSpPr>
        <p:spPr>
          <a:xfrm>
            <a:off x="2804159" y="1344706"/>
            <a:ext cx="35299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" name="object 15"/>
          <p:cNvSpPr/>
          <p:nvPr/>
        </p:nvSpPr>
        <p:spPr>
          <a:xfrm>
            <a:off x="2839122" y="5259145"/>
            <a:ext cx="6613712" cy="0"/>
          </a:xfrm>
          <a:custGeom>
            <a:avLst/>
            <a:gdLst/>
            <a:ahLst/>
            <a:cxnLst/>
            <a:rect l="l" t="t" r="r" b="b"/>
            <a:pathLst>
              <a:path w="7495540">
                <a:moveTo>
                  <a:pt x="0" y="0"/>
                </a:moveTo>
                <a:lnTo>
                  <a:pt x="7495032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" name="object 16"/>
          <p:cNvSpPr/>
          <p:nvPr/>
        </p:nvSpPr>
        <p:spPr>
          <a:xfrm>
            <a:off x="3500717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" name="object 17"/>
          <p:cNvSpPr/>
          <p:nvPr/>
        </p:nvSpPr>
        <p:spPr>
          <a:xfrm>
            <a:off x="4162313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8" name="object 18"/>
          <p:cNvSpPr/>
          <p:nvPr/>
        </p:nvSpPr>
        <p:spPr>
          <a:xfrm>
            <a:off x="4822563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9" name="object 19"/>
          <p:cNvSpPr/>
          <p:nvPr/>
        </p:nvSpPr>
        <p:spPr>
          <a:xfrm>
            <a:off x="5484158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0" name="object 20"/>
          <p:cNvSpPr/>
          <p:nvPr/>
        </p:nvSpPr>
        <p:spPr>
          <a:xfrm>
            <a:off x="6145754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1" name="object 21"/>
          <p:cNvSpPr/>
          <p:nvPr/>
        </p:nvSpPr>
        <p:spPr>
          <a:xfrm>
            <a:off x="6807349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2" name="object 22"/>
          <p:cNvSpPr/>
          <p:nvPr/>
        </p:nvSpPr>
        <p:spPr>
          <a:xfrm>
            <a:off x="7468945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3" name="object 23"/>
          <p:cNvSpPr/>
          <p:nvPr/>
        </p:nvSpPr>
        <p:spPr>
          <a:xfrm>
            <a:off x="8130539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4" name="object 24"/>
          <p:cNvSpPr/>
          <p:nvPr/>
        </p:nvSpPr>
        <p:spPr>
          <a:xfrm>
            <a:off x="8792134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5" name="object 25"/>
          <p:cNvSpPr/>
          <p:nvPr/>
        </p:nvSpPr>
        <p:spPr>
          <a:xfrm>
            <a:off x="9452386" y="5259145"/>
            <a:ext cx="0" cy="31376"/>
          </a:xfrm>
          <a:custGeom>
            <a:avLst/>
            <a:gdLst/>
            <a:ahLst/>
            <a:cxnLst/>
            <a:rect l="l" t="t" r="r" b="b"/>
            <a:pathLst>
              <a:path h="35560">
                <a:moveTo>
                  <a:pt x="0" y="0"/>
                </a:moveTo>
                <a:lnTo>
                  <a:pt x="0" y="35052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6" name="object 26"/>
          <p:cNvSpPr/>
          <p:nvPr/>
        </p:nvSpPr>
        <p:spPr>
          <a:xfrm>
            <a:off x="3169248" y="2158925"/>
            <a:ext cx="5953125" cy="2473138"/>
          </a:xfrm>
          <a:custGeom>
            <a:avLst/>
            <a:gdLst/>
            <a:ahLst/>
            <a:cxnLst/>
            <a:rect l="l" t="t" r="r" b="b"/>
            <a:pathLst>
              <a:path w="6746875" h="2802890">
                <a:moveTo>
                  <a:pt x="0" y="2644140"/>
                </a:moveTo>
                <a:lnTo>
                  <a:pt x="749808" y="2802635"/>
                </a:lnTo>
                <a:lnTo>
                  <a:pt x="1499616" y="2377440"/>
                </a:lnTo>
                <a:lnTo>
                  <a:pt x="2249424" y="2377440"/>
                </a:lnTo>
                <a:lnTo>
                  <a:pt x="2999232" y="1898903"/>
                </a:lnTo>
                <a:lnTo>
                  <a:pt x="3749040" y="1613915"/>
                </a:lnTo>
                <a:lnTo>
                  <a:pt x="4497324" y="655319"/>
                </a:lnTo>
                <a:lnTo>
                  <a:pt x="5247132" y="70103"/>
                </a:lnTo>
                <a:lnTo>
                  <a:pt x="5996940" y="0"/>
                </a:lnTo>
                <a:lnTo>
                  <a:pt x="6746748" y="248412"/>
                </a:lnTo>
              </a:path>
            </a:pathLst>
          </a:custGeom>
          <a:ln w="28956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7" name="object 27"/>
          <p:cNvSpPr/>
          <p:nvPr/>
        </p:nvSpPr>
        <p:spPr>
          <a:xfrm>
            <a:off x="3130923" y="445232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0" y="44196"/>
                </a:lnTo>
                <a:lnTo>
                  <a:pt x="44195" y="88392"/>
                </a:lnTo>
                <a:lnTo>
                  <a:pt x="88392" y="44196"/>
                </a:lnTo>
                <a:lnTo>
                  <a:pt x="44195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8" name="object 28"/>
          <p:cNvSpPr/>
          <p:nvPr/>
        </p:nvSpPr>
        <p:spPr>
          <a:xfrm>
            <a:off x="3130923" y="445232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88392" y="44196"/>
                </a:lnTo>
                <a:lnTo>
                  <a:pt x="44195" y="88392"/>
                </a:lnTo>
                <a:lnTo>
                  <a:pt x="0" y="44196"/>
                </a:lnTo>
                <a:lnTo>
                  <a:pt x="44195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9" name="object 29"/>
          <p:cNvSpPr/>
          <p:nvPr/>
        </p:nvSpPr>
        <p:spPr>
          <a:xfrm>
            <a:off x="3792519" y="459351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0" y="44196"/>
                </a:lnTo>
                <a:lnTo>
                  <a:pt x="44195" y="88392"/>
                </a:lnTo>
                <a:lnTo>
                  <a:pt x="88392" y="44196"/>
                </a:lnTo>
                <a:lnTo>
                  <a:pt x="44195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0" name="object 30"/>
          <p:cNvSpPr/>
          <p:nvPr/>
        </p:nvSpPr>
        <p:spPr>
          <a:xfrm>
            <a:off x="3792519" y="459351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88392" y="44196"/>
                </a:lnTo>
                <a:lnTo>
                  <a:pt x="44195" y="88392"/>
                </a:lnTo>
                <a:lnTo>
                  <a:pt x="0" y="44196"/>
                </a:lnTo>
                <a:lnTo>
                  <a:pt x="44195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1" name="object 31"/>
          <p:cNvSpPr/>
          <p:nvPr/>
        </p:nvSpPr>
        <p:spPr>
          <a:xfrm>
            <a:off x="4454113" y="421699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44196"/>
                </a:lnTo>
                <a:lnTo>
                  <a:pt x="44196" y="88392"/>
                </a:lnTo>
                <a:lnTo>
                  <a:pt x="88392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2" name="object 32"/>
          <p:cNvSpPr/>
          <p:nvPr/>
        </p:nvSpPr>
        <p:spPr>
          <a:xfrm>
            <a:off x="4454113" y="421699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44196"/>
                </a:lnTo>
                <a:lnTo>
                  <a:pt x="44196" y="88392"/>
                </a:lnTo>
                <a:lnTo>
                  <a:pt x="0" y="44196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3" name="object 33"/>
          <p:cNvSpPr/>
          <p:nvPr/>
        </p:nvSpPr>
        <p:spPr>
          <a:xfrm>
            <a:off x="5114364" y="421699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44196"/>
                </a:lnTo>
                <a:lnTo>
                  <a:pt x="44196" y="88392"/>
                </a:lnTo>
                <a:lnTo>
                  <a:pt x="88392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4" name="object 34"/>
          <p:cNvSpPr/>
          <p:nvPr/>
        </p:nvSpPr>
        <p:spPr>
          <a:xfrm>
            <a:off x="5114364" y="421699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44196"/>
                </a:lnTo>
                <a:lnTo>
                  <a:pt x="44196" y="88392"/>
                </a:lnTo>
                <a:lnTo>
                  <a:pt x="0" y="44196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5" name="object 35"/>
          <p:cNvSpPr/>
          <p:nvPr/>
        </p:nvSpPr>
        <p:spPr>
          <a:xfrm>
            <a:off x="5775960" y="37947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44196"/>
                </a:lnTo>
                <a:lnTo>
                  <a:pt x="44196" y="88392"/>
                </a:lnTo>
                <a:lnTo>
                  <a:pt x="88391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6" name="object 36"/>
          <p:cNvSpPr/>
          <p:nvPr/>
        </p:nvSpPr>
        <p:spPr>
          <a:xfrm>
            <a:off x="5775960" y="37947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1" y="44196"/>
                </a:lnTo>
                <a:lnTo>
                  <a:pt x="44196" y="88392"/>
                </a:lnTo>
                <a:lnTo>
                  <a:pt x="0" y="44196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7" name="object 37"/>
          <p:cNvSpPr/>
          <p:nvPr/>
        </p:nvSpPr>
        <p:spPr>
          <a:xfrm>
            <a:off x="6437555" y="35446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0" y="44196"/>
                </a:lnTo>
                <a:lnTo>
                  <a:pt x="44195" y="88391"/>
                </a:lnTo>
                <a:lnTo>
                  <a:pt x="88391" y="44196"/>
                </a:lnTo>
                <a:lnTo>
                  <a:pt x="44195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8" name="object 38"/>
          <p:cNvSpPr/>
          <p:nvPr/>
        </p:nvSpPr>
        <p:spPr>
          <a:xfrm>
            <a:off x="6437555" y="35446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88391" y="44196"/>
                </a:lnTo>
                <a:lnTo>
                  <a:pt x="44195" y="88391"/>
                </a:lnTo>
                <a:lnTo>
                  <a:pt x="0" y="44196"/>
                </a:lnTo>
                <a:lnTo>
                  <a:pt x="44195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9" name="object 39"/>
          <p:cNvSpPr/>
          <p:nvPr/>
        </p:nvSpPr>
        <p:spPr>
          <a:xfrm>
            <a:off x="7099150" y="2698824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44196"/>
                </a:lnTo>
                <a:lnTo>
                  <a:pt x="44196" y="88392"/>
                </a:lnTo>
                <a:lnTo>
                  <a:pt x="88392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0" name="object 40"/>
          <p:cNvSpPr/>
          <p:nvPr/>
        </p:nvSpPr>
        <p:spPr>
          <a:xfrm>
            <a:off x="7099150" y="2698824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44196"/>
                </a:lnTo>
                <a:lnTo>
                  <a:pt x="44196" y="88392"/>
                </a:lnTo>
                <a:lnTo>
                  <a:pt x="0" y="44196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1" name="object 41"/>
          <p:cNvSpPr/>
          <p:nvPr/>
        </p:nvSpPr>
        <p:spPr>
          <a:xfrm>
            <a:off x="7760745" y="218245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44196"/>
                </a:lnTo>
                <a:lnTo>
                  <a:pt x="44196" y="88392"/>
                </a:lnTo>
                <a:lnTo>
                  <a:pt x="88392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2" name="object 42"/>
          <p:cNvSpPr/>
          <p:nvPr/>
        </p:nvSpPr>
        <p:spPr>
          <a:xfrm>
            <a:off x="7760745" y="218245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44196"/>
                </a:lnTo>
                <a:lnTo>
                  <a:pt x="44196" y="88392"/>
                </a:lnTo>
                <a:lnTo>
                  <a:pt x="0" y="44196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3" name="object 43"/>
          <p:cNvSpPr/>
          <p:nvPr/>
        </p:nvSpPr>
        <p:spPr>
          <a:xfrm>
            <a:off x="8422340" y="2119256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44196"/>
                </a:lnTo>
                <a:lnTo>
                  <a:pt x="44196" y="88391"/>
                </a:lnTo>
                <a:lnTo>
                  <a:pt x="88391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4" name="object 44"/>
          <p:cNvSpPr/>
          <p:nvPr/>
        </p:nvSpPr>
        <p:spPr>
          <a:xfrm>
            <a:off x="8422340" y="2119256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1" y="44196"/>
                </a:lnTo>
                <a:lnTo>
                  <a:pt x="44196" y="88391"/>
                </a:lnTo>
                <a:lnTo>
                  <a:pt x="0" y="44196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5" name="object 45"/>
          <p:cNvSpPr/>
          <p:nvPr/>
        </p:nvSpPr>
        <p:spPr>
          <a:xfrm>
            <a:off x="9082592" y="233844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44196"/>
                </a:lnTo>
                <a:lnTo>
                  <a:pt x="44196" y="88391"/>
                </a:lnTo>
                <a:lnTo>
                  <a:pt x="88392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6" name="object 46"/>
          <p:cNvSpPr/>
          <p:nvPr/>
        </p:nvSpPr>
        <p:spPr>
          <a:xfrm>
            <a:off x="9082592" y="233844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44196"/>
                </a:lnTo>
                <a:lnTo>
                  <a:pt x="44196" y="88391"/>
                </a:lnTo>
                <a:lnTo>
                  <a:pt x="0" y="44196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7" name="object 47"/>
          <p:cNvSpPr/>
          <p:nvPr/>
        </p:nvSpPr>
        <p:spPr>
          <a:xfrm>
            <a:off x="3169248" y="3269651"/>
            <a:ext cx="5953125" cy="454959"/>
          </a:xfrm>
          <a:custGeom>
            <a:avLst/>
            <a:gdLst/>
            <a:ahLst/>
            <a:cxnLst/>
            <a:rect l="l" t="t" r="r" b="b"/>
            <a:pathLst>
              <a:path w="6746875" h="515620">
                <a:moveTo>
                  <a:pt x="0" y="0"/>
                </a:moveTo>
                <a:lnTo>
                  <a:pt x="749808" y="231648"/>
                </a:lnTo>
                <a:lnTo>
                  <a:pt x="1499616" y="355092"/>
                </a:lnTo>
                <a:lnTo>
                  <a:pt x="2249424" y="178308"/>
                </a:lnTo>
                <a:lnTo>
                  <a:pt x="2999232" y="426720"/>
                </a:lnTo>
                <a:lnTo>
                  <a:pt x="3749040" y="515112"/>
                </a:lnTo>
                <a:lnTo>
                  <a:pt x="4497324" y="284988"/>
                </a:lnTo>
                <a:lnTo>
                  <a:pt x="5247132" y="195072"/>
                </a:lnTo>
                <a:lnTo>
                  <a:pt x="5996940" y="53340"/>
                </a:lnTo>
                <a:lnTo>
                  <a:pt x="6746748" y="213360"/>
                </a:lnTo>
              </a:path>
            </a:pathLst>
          </a:custGeom>
          <a:ln w="28956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8" name="object 48"/>
          <p:cNvSpPr/>
          <p:nvPr/>
        </p:nvSpPr>
        <p:spPr>
          <a:xfrm>
            <a:off x="3130923" y="323132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9" name="object 49"/>
          <p:cNvSpPr/>
          <p:nvPr/>
        </p:nvSpPr>
        <p:spPr>
          <a:xfrm>
            <a:off x="3130923" y="323132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0" name="object 50"/>
          <p:cNvSpPr/>
          <p:nvPr/>
        </p:nvSpPr>
        <p:spPr>
          <a:xfrm>
            <a:off x="3792519" y="3434379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1" name="object 51"/>
          <p:cNvSpPr/>
          <p:nvPr/>
        </p:nvSpPr>
        <p:spPr>
          <a:xfrm>
            <a:off x="3792519" y="3434379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2" name="object 52"/>
          <p:cNvSpPr/>
          <p:nvPr/>
        </p:nvSpPr>
        <p:spPr>
          <a:xfrm>
            <a:off x="4454113" y="35446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3" name="object 53"/>
          <p:cNvSpPr/>
          <p:nvPr/>
        </p:nvSpPr>
        <p:spPr>
          <a:xfrm>
            <a:off x="4454113" y="35446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4" name="object 54"/>
          <p:cNvSpPr/>
          <p:nvPr/>
        </p:nvSpPr>
        <p:spPr>
          <a:xfrm>
            <a:off x="5114364" y="338731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5" name="object 55"/>
          <p:cNvSpPr/>
          <p:nvPr/>
        </p:nvSpPr>
        <p:spPr>
          <a:xfrm>
            <a:off x="5114364" y="338731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6" name="object 56"/>
          <p:cNvSpPr/>
          <p:nvPr/>
        </p:nvSpPr>
        <p:spPr>
          <a:xfrm>
            <a:off x="5775960" y="360650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7" name="object 57"/>
          <p:cNvSpPr/>
          <p:nvPr/>
        </p:nvSpPr>
        <p:spPr>
          <a:xfrm>
            <a:off x="5775960" y="360650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8" name="object 58"/>
          <p:cNvSpPr/>
          <p:nvPr/>
        </p:nvSpPr>
        <p:spPr>
          <a:xfrm>
            <a:off x="6437555" y="3685839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9" name="object 59"/>
          <p:cNvSpPr/>
          <p:nvPr/>
        </p:nvSpPr>
        <p:spPr>
          <a:xfrm>
            <a:off x="6437555" y="3685839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0" name="object 60"/>
          <p:cNvSpPr/>
          <p:nvPr/>
        </p:nvSpPr>
        <p:spPr>
          <a:xfrm>
            <a:off x="7099150" y="348144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1" name="object 61"/>
          <p:cNvSpPr/>
          <p:nvPr/>
        </p:nvSpPr>
        <p:spPr>
          <a:xfrm>
            <a:off x="7099150" y="348144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2" name="object 62"/>
          <p:cNvSpPr/>
          <p:nvPr/>
        </p:nvSpPr>
        <p:spPr>
          <a:xfrm>
            <a:off x="7760745" y="340345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3" name="object 63"/>
          <p:cNvSpPr/>
          <p:nvPr/>
        </p:nvSpPr>
        <p:spPr>
          <a:xfrm>
            <a:off x="7760745" y="340345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4" name="object 64"/>
          <p:cNvSpPr/>
          <p:nvPr/>
        </p:nvSpPr>
        <p:spPr>
          <a:xfrm>
            <a:off x="8422340" y="3278392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5" name="object 65"/>
          <p:cNvSpPr/>
          <p:nvPr/>
        </p:nvSpPr>
        <p:spPr>
          <a:xfrm>
            <a:off x="8422340" y="3278392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6" name="object 66"/>
          <p:cNvSpPr/>
          <p:nvPr/>
        </p:nvSpPr>
        <p:spPr>
          <a:xfrm>
            <a:off x="9082592" y="341958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7" name="object 67"/>
          <p:cNvSpPr/>
          <p:nvPr/>
        </p:nvSpPr>
        <p:spPr>
          <a:xfrm>
            <a:off x="9082592" y="341958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8" name="object 68"/>
          <p:cNvSpPr/>
          <p:nvPr/>
        </p:nvSpPr>
        <p:spPr>
          <a:xfrm>
            <a:off x="3169248" y="4506781"/>
            <a:ext cx="5953125" cy="549088"/>
          </a:xfrm>
          <a:custGeom>
            <a:avLst/>
            <a:gdLst/>
            <a:ahLst/>
            <a:cxnLst/>
            <a:rect l="l" t="t" r="r" b="b"/>
            <a:pathLst>
              <a:path w="6746875" h="622300">
                <a:moveTo>
                  <a:pt x="0" y="621791"/>
                </a:moveTo>
                <a:lnTo>
                  <a:pt x="749808" y="568451"/>
                </a:lnTo>
                <a:lnTo>
                  <a:pt x="1499616" y="461771"/>
                </a:lnTo>
                <a:lnTo>
                  <a:pt x="2249424" y="141731"/>
                </a:lnTo>
                <a:lnTo>
                  <a:pt x="2999232" y="160019"/>
                </a:lnTo>
                <a:lnTo>
                  <a:pt x="3749040" y="213359"/>
                </a:lnTo>
                <a:lnTo>
                  <a:pt x="4497324" y="266700"/>
                </a:lnTo>
                <a:lnTo>
                  <a:pt x="5247132" y="53339"/>
                </a:lnTo>
                <a:lnTo>
                  <a:pt x="5996940" y="0"/>
                </a:lnTo>
                <a:lnTo>
                  <a:pt x="6746748" y="160019"/>
                </a:lnTo>
              </a:path>
            </a:pathLst>
          </a:custGeom>
          <a:ln w="28956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9" name="object 69"/>
          <p:cNvSpPr/>
          <p:nvPr/>
        </p:nvSpPr>
        <p:spPr>
          <a:xfrm>
            <a:off x="3130923" y="501575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0" y="88391"/>
                </a:lnTo>
                <a:lnTo>
                  <a:pt x="88392" y="88391"/>
                </a:lnTo>
                <a:lnTo>
                  <a:pt x="44195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0" name="object 70"/>
          <p:cNvSpPr/>
          <p:nvPr/>
        </p:nvSpPr>
        <p:spPr>
          <a:xfrm>
            <a:off x="3130923" y="501575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88392" y="88391"/>
                </a:lnTo>
                <a:lnTo>
                  <a:pt x="0" y="88391"/>
                </a:lnTo>
                <a:lnTo>
                  <a:pt x="44195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1" name="object 71"/>
          <p:cNvSpPr/>
          <p:nvPr/>
        </p:nvSpPr>
        <p:spPr>
          <a:xfrm>
            <a:off x="3792519" y="496868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0" y="88392"/>
                </a:lnTo>
                <a:lnTo>
                  <a:pt x="88392" y="88392"/>
                </a:lnTo>
                <a:lnTo>
                  <a:pt x="44195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2" name="object 72"/>
          <p:cNvSpPr/>
          <p:nvPr/>
        </p:nvSpPr>
        <p:spPr>
          <a:xfrm>
            <a:off x="3792519" y="496868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88392" y="88392"/>
                </a:lnTo>
                <a:lnTo>
                  <a:pt x="0" y="88392"/>
                </a:lnTo>
                <a:lnTo>
                  <a:pt x="44195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3" name="object 73"/>
          <p:cNvSpPr/>
          <p:nvPr/>
        </p:nvSpPr>
        <p:spPr>
          <a:xfrm>
            <a:off x="4454113" y="4874559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88392"/>
                </a:lnTo>
                <a:lnTo>
                  <a:pt x="88392" y="88392"/>
                </a:lnTo>
                <a:lnTo>
                  <a:pt x="44196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4" name="object 74"/>
          <p:cNvSpPr/>
          <p:nvPr/>
        </p:nvSpPr>
        <p:spPr>
          <a:xfrm>
            <a:off x="4454113" y="4874559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88392"/>
                </a:lnTo>
                <a:lnTo>
                  <a:pt x="0" y="88392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5" name="object 75"/>
          <p:cNvSpPr/>
          <p:nvPr/>
        </p:nvSpPr>
        <p:spPr>
          <a:xfrm>
            <a:off x="5114364" y="459351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88392"/>
                </a:lnTo>
                <a:lnTo>
                  <a:pt x="88392" y="88392"/>
                </a:lnTo>
                <a:lnTo>
                  <a:pt x="44196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6" name="object 76"/>
          <p:cNvSpPr/>
          <p:nvPr/>
        </p:nvSpPr>
        <p:spPr>
          <a:xfrm>
            <a:off x="5114364" y="459351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88392"/>
                </a:lnTo>
                <a:lnTo>
                  <a:pt x="0" y="88392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7" name="object 77"/>
          <p:cNvSpPr/>
          <p:nvPr/>
        </p:nvSpPr>
        <p:spPr>
          <a:xfrm>
            <a:off x="5775960" y="460965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88391"/>
                </a:lnTo>
                <a:lnTo>
                  <a:pt x="88391" y="88391"/>
                </a:lnTo>
                <a:lnTo>
                  <a:pt x="44196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8" name="object 78"/>
          <p:cNvSpPr/>
          <p:nvPr/>
        </p:nvSpPr>
        <p:spPr>
          <a:xfrm>
            <a:off x="5775960" y="460965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1" y="88391"/>
                </a:lnTo>
                <a:lnTo>
                  <a:pt x="0" y="88391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79" name="object 79"/>
          <p:cNvSpPr/>
          <p:nvPr/>
        </p:nvSpPr>
        <p:spPr>
          <a:xfrm>
            <a:off x="6437555" y="4655372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0" y="88392"/>
                </a:lnTo>
                <a:lnTo>
                  <a:pt x="88391" y="88392"/>
                </a:lnTo>
                <a:lnTo>
                  <a:pt x="44195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0" name="object 80"/>
          <p:cNvSpPr/>
          <p:nvPr/>
        </p:nvSpPr>
        <p:spPr>
          <a:xfrm>
            <a:off x="6437555" y="4655372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88391" y="88392"/>
                </a:lnTo>
                <a:lnTo>
                  <a:pt x="0" y="88392"/>
                </a:lnTo>
                <a:lnTo>
                  <a:pt x="44195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1" name="object 81"/>
          <p:cNvSpPr/>
          <p:nvPr/>
        </p:nvSpPr>
        <p:spPr>
          <a:xfrm>
            <a:off x="7099150" y="470243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88392"/>
                </a:lnTo>
                <a:lnTo>
                  <a:pt x="88392" y="88392"/>
                </a:lnTo>
                <a:lnTo>
                  <a:pt x="44196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2" name="object 82"/>
          <p:cNvSpPr/>
          <p:nvPr/>
        </p:nvSpPr>
        <p:spPr>
          <a:xfrm>
            <a:off x="7099150" y="470243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88392"/>
                </a:lnTo>
                <a:lnTo>
                  <a:pt x="0" y="88392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3" name="object 83"/>
          <p:cNvSpPr/>
          <p:nvPr/>
        </p:nvSpPr>
        <p:spPr>
          <a:xfrm>
            <a:off x="7760745" y="4515522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88391"/>
                </a:lnTo>
                <a:lnTo>
                  <a:pt x="88392" y="88391"/>
                </a:lnTo>
                <a:lnTo>
                  <a:pt x="44196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4" name="object 84"/>
          <p:cNvSpPr/>
          <p:nvPr/>
        </p:nvSpPr>
        <p:spPr>
          <a:xfrm>
            <a:off x="7760745" y="4515522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88391"/>
                </a:lnTo>
                <a:lnTo>
                  <a:pt x="0" y="88391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5" name="object 85"/>
          <p:cNvSpPr/>
          <p:nvPr/>
        </p:nvSpPr>
        <p:spPr>
          <a:xfrm>
            <a:off x="8422340" y="446845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88392"/>
                </a:lnTo>
                <a:lnTo>
                  <a:pt x="88391" y="88392"/>
                </a:lnTo>
                <a:lnTo>
                  <a:pt x="44196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6" name="object 86"/>
          <p:cNvSpPr/>
          <p:nvPr/>
        </p:nvSpPr>
        <p:spPr>
          <a:xfrm>
            <a:off x="8422340" y="446845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1" y="88392"/>
                </a:lnTo>
                <a:lnTo>
                  <a:pt x="0" y="88392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7" name="object 87"/>
          <p:cNvSpPr/>
          <p:nvPr/>
        </p:nvSpPr>
        <p:spPr>
          <a:xfrm>
            <a:off x="9082592" y="460965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88391"/>
                </a:lnTo>
                <a:lnTo>
                  <a:pt x="88392" y="88391"/>
                </a:lnTo>
                <a:lnTo>
                  <a:pt x="44196" y="0"/>
                </a:lnTo>
                <a:close/>
              </a:path>
            </a:pathLst>
          </a:custGeom>
          <a:solidFill>
            <a:srgbClr val="88A44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8" name="object 88"/>
          <p:cNvSpPr/>
          <p:nvPr/>
        </p:nvSpPr>
        <p:spPr>
          <a:xfrm>
            <a:off x="9082592" y="460965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88391"/>
                </a:lnTo>
                <a:lnTo>
                  <a:pt x="0" y="88391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85A349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89" name="object 89"/>
          <p:cNvSpPr/>
          <p:nvPr/>
        </p:nvSpPr>
        <p:spPr>
          <a:xfrm>
            <a:off x="3169248" y="3834428"/>
            <a:ext cx="5953125" cy="1346387"/>
          </a:xfrm>
          <a:custGeom>
            <a:avLst/>
            <a:gdLst/>
            <a:ahLst/>
            <a:cxnLst/>
            <a:rect l="l" t="t" r="r" b="b"/>
            <a:pathLst>
              <a:path w="6746875" h="1525904">
                <a:moveTo>
                  <a:pt x="0" y="1205483"/>
                </a:moveTo>
                <a:lnTo>
                  <a:pt x="749808" y="1418844"/>
                </a:lnTo>
                <a:lnTo>
                  <a:pt x="1499616" y="1453895"/>
                </a:lnTo>
                <a:lnTo>
                  <a:pt x="2249424" y="1490471"/>
                </a:lnTo>
                <a:lnTo>
                  <a:pt x="2999232" y="1383791"/>
                </a:lnTo>
                <a:lnTo>
                  <a:pt x="3749040" y="1472183"/>
                </a:lnTo>
                <a:lnTo>
                  <a:pt x="4497324" y="1437132"/>
                </a:lnTo>
                <a:lnTo>
                  <a:pt x="5247132" y="1525524"/>
                </a:lnTo>
                <a:lnTo>
                  <a:pt x="5996940" y="957071"/>
                </a:lnTo>
                <a:lnTo>
                  <a:pt x="6746748" y="0"/>
                </a:lnTo>
              </a:path>
            </a:pathLst>
          </a:custGeom>
          <a:ln w="28956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0" name="object 90"/>
          <p:cNvSpPr/>
          <p:nvPr/>
        </p:nvSpPr>
        <p:spPr>
          <a:xfrm>
            <a:off x="3130923" y="4859766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44195"/>
                </a:moveTo>
                <a:lnTo>
                  <a:pt x="0" y="88391"/>
                </a:lnTo>
                <a:lnTo>
                  <a:pt x="88392" y="88391"/>
                </a:lnTo>
                <a:lnTo>
                  <a:pt x="44195" y="44195"/>
                </a:lnTo>
                <a:close/>
              </a:path>
              <a:path w="88900" h="88900">
                <a:moveTo>
                  <a:pt x="88392" y="0"/>
                </a:moveTo>
                <a:lnTo>
                  <a:pt x="0" y="0"/>
                </a:lnTo>
                <a:lnTo>
                  <a:pt x="44195" y="44195"/>
                </a:lnTo>
                <a:lnTo>
                  <a:pt x="88392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1" name="object 91"/>
          <p:cNvSpPr/>
          <p:nvPr/>
        </p:nvSpPr>
        <p:spPr>
          <a:xfrm>
            <a:off x="3130923" y="4859766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2" name="object 92"/>
          <p:cNvSpPr/>
          <p:nvPr/>
        </p:nvSpPr>
        <p:spPr>
          <a:xfrm>
            <a:off x="3130923" y="4859766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3" name="object 93"/>
          <p:cNvSpPr/>
          <p:nvPr/>
        </p:nvSpPr>
        <p:spPr>
          <a:xfrm>
            <a:off x="3792519" y="5048026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44195"/>
                </a:moveTo>
                <a:lnTo>
                  <a:pt x="0" y="88391"/>
                </a:lnTo>
                <a:lnTo>
                  <a:pt x="88392" y="88391"/>
                </a:lnTo>
                <a:lnTo>
                  <a:pt x="44196" y="44195"/>
                </a:lnTo>
                <a:close/>
              </a:path>
              <a:path w="88900" h="88900">
                <a:moveTo>
                  <a:pt x="88392" y="0"/>
                </a:moveTo>
                <a:lnTo>
                  <a:pt x="0" y="0"/>
                </a:lnTo>
                <a:lnTo>
                  <a:pt x="44196" y="44195"/>
                </a:lnTo>
                <a:lnTo>
                  <a:pt x="88392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4" name="object 94"/>
          <p:cNvSpPr/>
          <p:nvPr/>
        </p:nvSpPr>
        <p:spPr>
          <a:xfrm>
            <a:off x="3792519" y="5048026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5" name="object 95"/>
          <p:cNvSpPr/>
          <p:nvPr/>
        </p:nvSpPr>
        <p:spPr>
          <a:xfrm>
            <a:off x="3792519" y="5048026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6" name="object 96"/>
          <p:cNvSpPr/>
          <p:nvPr/>
        </p:nvSpPr>
        <p:spPr>
          <a:xfrm>
            <a:off x="4454113" y="507895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44195"/>
                </a:moveTo>
                <a:lnTo>
                  <a:pt x="0" y="88391"/>
                </a:lnTo>
                <a:lnTo>
                  <a:pt x="88392" y="88391"/>
                </a:lnTo>
                <a:lnTo>
                  <a:pt x="44195" y="44195"/>
                </a:lnTo>
                <a:close/>
              </a:path>
              <a:path w="88900" h="88900">
                <a:moveTo>
                  <a:pt x="88392" y="0"/>
                </a:moveTo>
                <a:lnTo>
                  <a:pt x="0" y="0"/>
                </a:lnTo>
                <a:lnTo>
                  <a:pt x="44195" y="44195"/>
                </a:lnTo>
                <a:lnTo>
                  <a:pt x="88392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7" name="object 97"/>
          <p:cNvSpPr/>
          <p:nvPr/>
        </p:nvSpPr>
        <p:spPr>
          <a:xfrm>
            <a:off x="4454113" y="507895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8" name="object 98"/>
          <p:cNvSpPr/>
          <p:nvPr/>
        </p:nvSpPr>
        <p:spPr>
          <a:xfrm>
            <a:off x="4454113" y="507895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99" name="object 99"/>
          <p:cNvSpPr/>
          <p:nvPr/>
        </p:nvSpPr>
        <p:spPr>
          <a:xfrm>
            <a:off x="5114364" y="5109882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44196"/>
                </a:moveTo>
                <a:lnTo>
                  <a:pt x="0" y="88392"/>
                </a:lnTo>
                <a:lnTo>
                  <a:pt x="88392" y="88392"/>
                </a:lnTo>
                <a:lnTo>
                  <a:pt x="44196" y="44196"/>
                </a:lnTo>
                <a:close/>
              </a:path>
              <a:path w="88900" h="88900">
                <a:moveTo>
                  <a:pt x="88392" y="0"/>
                </a:moveTo>
                <a:lnTo>
                  <a:pt x="0" y="0"/>
                </a:lnTo>
                <a:lnTo>
                  <a:pt x="44196" y="44196"/>
                </a:lnTo>
                <a:lnTo>
                  <a:pt x="88392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0" name="object 100"/>
          <p:cNvSpPr/>
          <p:nvPr/>
        </p:nvSpPr>
        <p:spPr>
          <a:xfrm>
            <a:off x="5114364" y="5109882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1" name="object 101"/>
          <p:cNvSpPr/>
          <p:nvPr/>
        </p:nvSpPr>
        <p:spPr>
          <a:xfrm>
            <a:off x="5114364" y="5109882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2" name="object 102"/>
          <p:cNvSpPr/>
          <p:nvPr/>
        </p:nvSpPr>
        <p:spPr>
          <a:xfrm>
            <a:off x="5775960" y="501575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44195"/>
                </a:moveTo>
                <a:lnTo>
                  <a:pt x="0" y="88391"/>
                </a:lnTo>
                <a:lnTo>
                  <a:pt x="88391" y="88391"/>
                </a:lnTo>
                <a:lnTo>
                  <a:pt x="44195" y="44195"/>
                </a:lnTo>
                <a:close/>
              </a:path>
              <a:path w="88900" h="88900">
                <a:moveTo>
                  <a:pt x="88391" y="0"/>
                </a:moveTo>
                <a:lnTo>
                  <a:pt x="0" y="0"/>
                </a:lnTo>
                <a:lnTo>
                  <a:pt x="44195" y="44195"/>
                </a:lnTo>
                <a:lnTo>
                  <a:pt x="88391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3" name="object 103"/>
          <p:cNvSpPr/>
          <p:nvPr/>
        </p:nvSpPr>
        <p:spPr>
          <a:xfrm>
            <a:off x="5775960" y="501575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1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4" name="object 104"/>
          <p:cNvSpPr/>
          <p:nvPr/>
        </p:nvSpPr>
        <p:spPr>
          <a:xfrm>
            <a:off x="5775960" y="5015753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5" name="object 105"/>
          <p:cNvSpPr/>
          <p:nvPr/>
        </p:nvSpPr>
        <p:spPr>
          <a:xfrm>
            <a:off x="6437555" y="50937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44196"/>
                </a:moveTo>
                <a:lnTo>
                  <a:pt x="0" y="88392"/>
                </a:lnTo>
                <a:lnTo>
                  <a:pt x="88391" y="88392"/>
                </a:lnTo>
                <a:lnTo>
                  <a:pt x="44196" y="44196"/>
                </a:lnTo>
                <a:close/>
              </a:path>
              <a:path w="88900" h="88900">
                <a:moveTo>
                  <a:pt x="88391" y="0"/>
                </a:moveTo>
                <a:lnTo>
                  <a:pt x="0" y="0"/>
                </a:lnTo>
                <a:lnTo>
                  <a:pt x="44196" y="44196"/>
                </a:lnTo>
                <a:lnTo>
                  <a:pt x="88391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6" name="object 106"/>
          <p:cNvSpPr/>
          <p:nvPr/>
        </p:nvSpPr>
        <p:spPr>
          <a:xfrm>
            <a:off x="6437555" y="50937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1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7" name="object 107"/>
          <p:cNvSpPr/>
          <p:nvPr/>
        </p:nvSpPr>
        <p:spPr>
          <a:xfrm>
            <a:off x="6437555" y="50937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1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8" name="object 108"/>
          <p:cNvSpPr/>
          <p:nvPr/>
        </p:nvSpPr>
        <p:spPr>
          <a:xfrm>
            <a:off x="7099150" y="506281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44195"/>
                </a:moveTo>
                <a:lnTo>
                  <a:pt x="0" y="88391"/>
                </a:lnTo>
                <a:lnTo>
                  <a:pt x="88392" y="88391"/>
                </a:lnTo>
                <a:lnTo>
                  <a:pt x="44196" y="44195"/>
                </a:lnTo>
                <a:close/>
              </a:path>
              <a:path w="88900" h="88900">
                <a:moveTo>
                  <a:pt x="88392" y="0"/>
                </a:moveTo>
                <a:lnTo>
                  <a:pt x="0" y="0"/>
                </a:lnTo>
                <a:lnTo>
                  <a:pt x="44196" y="44195"/>
                </a:lnTo>
                <a:lnTo>
                  <a:pt x="88392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09" name="object 109"/>
          <p:cNvSpPr/>
          <p:nvPr/>
        </p:nvSpPr>
        <p:spPr>
          <a:xfrm>
            <a:off x="7099150" y="506281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0" name="object 110"/>
          <p:cNvSpPr/>
          <p:nvPr/>
        </p:nvSpPr>
        <p:spPr>
          <a:xfrm>
            <a:off x="7099150" y="506281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1" name="object 111"/>
          <p:cNvSpPr/>
          <p:nvPr/>
        </p:nvSpPr>
        <p:spPr>
          <a:xfrm>
            <a:off x="7760745" y="514081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44196"/>
                </a:moveTo>
                <a:lnTo>
                  <a:pt x="0" y="88392"/>
                </a:lnTo>
                <a:lnTo>
                  <a:pt x="88392" y="88392"/>
                </a:lnTo>
                <a:lnTo>
                  <a:pt x="44196" y="44196"/>
                </a:lnTo>
                <a:close/>
              </a:path>
              <a:path w="88900" h="88900">
                <a:moveTo>
                  <a:pt x="88392" y="0"/>
                </a:moveTo>
                <a:lnTo>
                  <a:pt x="0" y="0"/>
                </a:lnTo>
                <a:lnTo>
                  <a:pt x="44196" y="44196"/>
                </a:lnTo>
                <a:lnTo>
                  <a:pt x="88392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2" name="object 112"/>
          <p:cNvSpPr/>
          <p:nvPr/>
        </p:nvSpPr>
        <p:spPr>
          <a:xfrm>
            <a:off x="7760745" y="514081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3" name="object 113"/>
          <p:cNvSpPr/>
          <p:nvPr/>
        </p:nvSpPr>
        <p:spPr>
          <a:xfrm>
            <a:off x="7760745" y="5140811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4" name="object 114"/>
          <p:cNvSpPr/>
          <p:nvPr/>
        </p:nvSpPr>
        <p:spPr>
          <a:xfrm>
            <a:off x="8422340" y="4640579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44196"/>
                </a:moveTo>
                <a:lnTo>
                  <a:pt x="0" y="88392"/>
                </a:lnTo>
                <a:lnTo>
                  <a:pt x="88391" y="88392"/>
                </a:lnTo>
                <a:lnTo>
                  <a:pt x="44195" y="44196"/>
                </a:lnTo>
                <a:close/>
              </a:path>
              <a:path w="88900" h="88900">
                <a:moveTo>
                  <a:pt x="88391" y="0"/>
                </a:moveTo>
                <a:lnTo>
                  <a:pt x="0" y="0"/>
                </a:lnTo>
                <a:lnTo>
                  <a:pt x="44195" y="44196"/>
                </a:lnTo>
                <a:lnTo>
                  <a:pt x="88391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5" name="object 115"/>
          <p:cNvSpPr/>
          <p:nvPr/>
        </p:nvSpPr>
        <p:spPr>
          <a:xfrm>
            <a:off x="8422340" y="4640579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1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6" name="object 116"/>
          <p:cNvSpPr/>
          <p:nvPr/>
        </p:nvSpPr>
        <p:spPr>
          <a:xfrm>
            <a:off x="8422340" y="4640579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1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7" name="object 117"/>
          <p:cNvSpPr/>
          <p:nvPr/>
        </p:nvSpPr>
        <p:spPr>
          <a:xfrm>
            <a:off x="9082592" y="37947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44196"/>
                </a:moveTo>
                <a:lnTo>
                  <a:pt x="0" y="88392"/>
                </a:lnTo>
                <a:lnTo>
                  <a:pt x="88392" y="88392"/>
                </a:lnTo>
                <a:lnTo>
                  <a:pt x="44196" y="44196"/>
                </a:lnTo>
                <a:close/>
              </a:path>
              <a:path w="88900" h="88900">
                <a:moveTo>
                  <a:pt x="88392" y="0"/>
                </a:moveTo>
                <a:lnTo>
                  <a:pt x="0" y="0"/>
                </a:lnTo>
                <a:lnTo>
                  <a:pt x="44196" y="44196"/>
                </a:lnTo>
                <a:lnTo>
                  <a:pt x="88392" y="0"/>
                </a:lnTo>
                <a:close/>
              </a:path>
            </a:pathLst>
          </a:custGeom>
          <a:solidFill>
            <a:srgbClr val="70578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8" name="object 118"/>
          <p:cNvSpPr/>
          <p:nvPr/>
        </p:nvSpPr>
        <p:spPr>
          <a:xfrm>
            <a:off x="9082592" y="37947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19" name="object 119"/>
          <p:cNvSpPr/>
          <p:nvPr/>
        </p:nvSpPr>
        <p:spPr>
          <a:xfrm>
            <a:off x="9082592" y="37947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6D538D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0" name="object 120"/>
          <p:cNvSpPr/>
          <p:nvPr/>
        </p:nvSpPr>
        <p:spPr>
          <a:xfrm>
            <a:off x="3169248" y="3488839"/>
            <a:ext cx="5953125" cy="657785"/>
          </a:xfrm>
          <a:custGeom>
            <a:avLst/>
            <a:gdLst/>
            <a:ahLst/>
            <a:cxnLst/>
            <a:rect l="l" t="t" r="r" b="b"/>
            <a:pathLst>
              <a:path w="6746875" h="745489">
                <a:moveTo>
                  <a:pt x="0" y="568452"/>
                </a:moveTo>
                <a:lnTo>
                  <a:pt x="749808" y="461772"/>
                </a:lnTo>
                <a:lnTo>
                  <a:pt x="1499616" y="461772"/>
                </a:lnTo>
                <a:lnTo>
                  <a:pt x="2249424" y="178308"/>
                </a:lnTo>
                <a:lnTo>
                  <a:pt x="2999232" y="391668"/>
                </a:lnTo>
                <a:lnTo>
                  <a:pt x="3749040" y="0"/>
                </a:lnTo>
                <a:lnTo>
                  <a:pt x="4497324" y="496824"/>
                </a:lnTo>
                <a:lnTo>
                  <a:pt x="5247132" y="213360"/>
                </a:lnTo>
                <a:lnTo>
                  <a:pt x="5996940" y="461772"/>
                </a:lnTo>
                <a:lnTo>
                  <a:pt x="6746748" y="745236"/>
                </a:lnTo>
              </a:path>
            </a:pathLst>
          </a:custGeom>
          <a:ln w="28956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1" name="object 121"/>
          <p:cNvSpPr/>
          <p:nvPr/>
        </p:nvSpPr>
        <p:spPr>
          <a:xfrm>
            <a:off x="3130923" y="39507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2" y="88392"/>
                </a:lnTo>
                <a:lnTo>
                  <a:pt x="88392" y="0"/>
                </a:lnTo>
                <a:lnTo>
                  <a:pt x="0" y="0"/>
                </a:lnTo>
                <a:lnTo>
                  <a:pt x="0" y="88392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2" name="object 122"/>
          <p:cNvSpPr/>
          <p:nvPr/>
        </p:nvSpPr>
        <p:spPr>
          <a:xfrm>
            <a:off x="3130923" y="39507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2" y="88392"/>
                </a:lnTo>
                <a:lnTo>
                  <a:pt x="88392" y="0"/>
                </a:lnTo>
                <a:lnTo>
                  <a:pt x="0" y="0"/>
                </a:lnTo>
                <a:lnTo>
                  <a:pt x="0" y="88392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3" name="object 123"/>
          <p:cNvSpPr/>
          <p:nvPr/>
        </p:nvSpPr>
        <p:spPr>
          <a:xfrm>
            <a:off x="3792519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4" name="object 124"/>
          <p:cNvSpPr/>
          <p:nvPr/>
        </p:nvSpPr>
        <p:spPr>
          <a:xfrm>
            <a:off x="3792519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5" name="object 125"/>
          <p:cNvSpPr/>
          <p:nvPr/>
        </p:nvSpPr>
        <p:spPr>
          <a:xfrm>
            <a:off x="4454113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6" name="object 126"/>
          <p:cNvSpPr/>
          <p:nvPr/>
        </p:nvSpPr>
        <p:spPr>
          <a:xfrm>
            <a:off x="4454113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7" name="object 127"/>
          <p:cNvSpPr/>
          <p:nvPr/>
        </p:nvSpPr>
        <p:spPr>
          <a:xfrm>
            <a:off x="5114364" y="360650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8" name="object 128"/>
          <p:cNvSpPr/>
          <p:nvPr/>
        </p:nvSpPr>
        <p:spPr>
          <a:xfrm>
            <a:off x="5114364" y="360650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9" name="object 129"/>
          <p:cNvSpPr/>
          <p:nvPr/>
        </p:nvSpPr>
        <p:spPr>
          <a:xfrm>
            <a:off x="5775960" y="37947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0" name="object 130"/>
          <p:cNvSpPr/>
          <p:nvPr/>
        </p:nvSpPr>
        <p:spPr>
          <a:xfrm>
            <a:off x="5775960" y="37947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1" name="object 131"/>
          <p:cNvSpPr/>
          <p:nvPr/>
        </p:nvSpPr>
        <p:spPr>
          <a:xfrm>
            <a:off x="6437555" y="345051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2" name="object 132"/>
          <p:cNvSpPr/>
          <p:nvPr/>
        </p:nvSpPr>
        <p:spPr>
          <a:xfrm>
            <a:off x="6437555" y="345051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3" name="object 133"/>
          <p:cNvSpPr/>
          <p:nvPr/>
        </p:nvSpPr>
        <p:spPr>
          <a:xfrm>
            <a:off x="7099150" y="388889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4" name="object 134"/>
          <p:cNvSpPr/>
          <p:nvPr/>
        </p:nvSpPr>
        <p:spPr>
          <a:xfrm>
            <a:off x="7099150" y="388889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5" name="object 135"/>
          <p:cNvSpPr/>
          <p:nvPr/>
        </p:nvSpPr>
        <p:spPr>
          <a:xfrm>
            <a:off x="7760745" y="3638774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6" name="object 136"/>
          <p:cNvSpPr/>
          <p:nvPr/>
        </p:nvSpPr>
        <p:spPr>
          <a:xfrm>
            <a:off x="7760745" y="3638774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7" name="object 137"/>
          <p:cNvSpPr/>
          <p:nvPr/>
        </p:nvSpPr>
        <p:spPr>
          <a:xfrm>
            <a:off x="8422340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8" name="object 138"/>
          <p:cNvSpPr/>
          <p:nvPr/>
        </p:nvSpPr>
        <p:spPr>
          <a:xfrm>
            <a:off x="8422340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39" name="object 139"/>
          <p:cNvSpPr/>
          <p:nvPr/>
        </p:nvSpPr>
        <p:spPr>
          <a:xfrm>
            <a:off x="9082592" y="410807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0" name="object 140"/>
          <p:cNvSpPr/>
          <p:nvPr/>
        </p:nvSpPr>
        <p:spPr>
          <a:xfrm>
            <a:off x="9082592" y="410807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88391"/>
                </a:lnTo>
                <a:lnTo>
                  <a:pt x="88392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1" name="object 141"/>
          <p:cNvSpPr/>
          <p:nvPr/>
        </p:nvSpPr>
        <p:spPr>
          <a:xfrm>
            <a:off x="3130922" y="3950745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5" y="44196"/>
                </a:moveTo>
                <a:lnTo>
                  <a:pt x="0" y="88392"/>
                </a:lnTo>
                <a:lnTo>
                  <a:pt x="44195" y="88392"/>
                </a:lnTo>
                <a:lnTo>
                  <a:pt x="44195" y="44196"/>
                </a:lnTo>
                <a:close/>
              </a:path>
              <a:path w="44450" h="88900">
                <a:moveTo>
                  <a:pt x="44195" y="0"/>
                </a:moveTo>
                <a:lnTo>
                  <a:pt x="0" y="0"/>
                </a:lnTo>
                <a:lnTo>
                  <a:pt x="44195" y="44195"/>
                </a:lnTo>
                <a:lnTo>
                  <a:pt x="44195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2" name="object 142"/>
          <p:cNvSpPr/>
          <p:nvPr/>
        </p:nvSpPr>
        <p:spPr>
          <a:xfrm>
            <a:off x="3130923" y="39507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3" name="object 143"/>
          <p:cNvSpPr/>
          <p:nvPr/>
        </p:nvSpPr>
        <p:spPr>
          <a:xfrm>
            <a:off x="3169920" y="3950745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2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4" name="object 144"/>
          <p:cNvSpPr/>
          <p:nvPr/>
        </p:nvSpPr>
        <p:spPr>
          <a:xfrm>
            <a:off x="3130923" y="395074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5" name="object 145"/>
          <p:cNvSpPr/>
          <p:nvPr/>
        </p:nvSpPr>
        <p:spPr>
          <a:xfrm>
            <a:off x="3792519" y="3857960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5" y="44196"/>
                </a:moveTo>
                <a:lnTo>
                  <a:pt x="0" y="88392"/>
                </a:lnTo>
                <a:lnTo>
                  <a:pt x="44195" y="88392"/>
                </a:lnTo>
                <a:lnTo>
                  <a:pt x="44195" y="44196"/>
                </a:lnTo>
                <a:close/>
              </a:path>
              <a:path w="44450" h="88900">
                <a:moveTo>
                  <a:pt x="44195" y="0"/>
                </a:moveTo>
                <a:lnTo>
                  <a:pt x="0" y="0"/>
                </a:lnTo>
                <a:lnTo>
                  <a:pt x="44195" y="44196"/>
                </a:lnTo>
                <a:lnTo>
                  <a:pt x="44195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6" name="object 146"/>
          <p:cNvSpPr/>
          <p:nvPr/>
        </p:nvSpPr>
        <p:spPr>
          <a:xfrm>
            <a:off x="3792519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7" name="object 147"/>
          <p:cNvSpPr/>
          <p:nvPr/>
        </p:nvSpPr>
        <p:spPr>
          <a:xfrm>
            <a:off x="3831514" y="3857960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2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8" name="object 148"/>
          <p:cNvSpPr/>
          <p:nvPr/>
        </p:nvSpPr>
        <p:spPr>
          <a:xfrm>
            <a:off x="3792519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49" name="object 149"/>
          <p:cNvSpPr/>
          <p:nvPr/>
        </p:nvSpPr>
        <p:spPr>
          <a:xfrm>
            <a:off x="4454113" y="3857960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6" y="44196"/>
                </a:moveTo>
                <a:lnTo>
                  <a:pt x="0" y="88392"/>
                </a:lnTo>
                <a:lnTo>
                  <a:pt x="44196" y="88392"/>
                </a:lnTo>
                <a:lnTo>
                  <a:pt x="44196" y="44196"/>
                </a:lnTo>
                <a:close/>
              </a:path>
              <a:path w="44450" h="88900">
                <a:moveTo>
                  <a:pt x="44196" y="0"/>
                </a:moveTo>
                <a:lnTo>
                  <a:pt x="0" y="0"/>
                </a:lnTo>
                <a:lnTo>
                  <a:pt x="44195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0" name="object 150"/>
          <p:cNvSpPr/>
          <p:nvPr/>
        </p:nvSpPr>
        <p:spPr>
          <a:xfrm>
            <a:off x="4454113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1" name="object 151"/>
          <p:cNvSpPr/>
          <p:nvPr/>
        </p:nvSpPr>
        <p:spPr>
          <a:xfrm>
            <a:off x="4493111" y="3857960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2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2" name="object 152"/>
          <p:cNvSpPr/>
          <p:nvPr/>
        </p:nvSpPr>
        <p:spPr>
          <a:xfrm>
            <a:off x="4454113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3" name="object 153"/>
          <p:cNvSpPr/>
          <p:nvPr/>
        </p:nvSpPr>
        <p:spPr>
          <a:xfrm>
            <a:off x="5114364" y="3606500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6" y="44196"/>
                </a:moveTo>
                <a:lnTo>
                  <a:pt x="0" y="88392"/>
                </a:lnTo>
                <a:lnTo>
                  <a:pt x="44196" y="88392"/>
                </a:lnTo>
                <a:lnTo>
                  <a:pt x="44196" y="44196"/>
                </a:lnTo>
                <a:close/>
              </a:path>
              <a:path w="44450" h="88900">
                <a:moveTo>
                  <a:pt x="44196" y="0"/>
                </a:moveTo>
                <a:lnTo>
                  <a:pt x="0" y="0"/>
                </a:lnTo>
                <a:lnTo>
                  <a:pt x="44196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4" name="object 154"/>
          <p:cNvSpPr/>
          <p:nvPr/>
        </p:nvSpPr>
        <p:spPr>
          <a:xfrm>
            <a:off x="5114364" y="360650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5" name="object 155"/>
          <p:cNvSpPr/>
          <p:nvPr/>
        </p:nvSpPr>
        <p:spPr>
          <a:xfrm>
            <a:off x="5153361" y="3606500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2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6" name="object 156"/>
          <p:cNvSpPr/>
          <p:nvPr/>
        </p:nvSpPr>
        <p:spPr>
          <a:xfrm>
            <a:off x="5114364" y="360650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7" name="object 157"/>
          <p:cNvSpPr/>
          <p:nvPr/>
        </p:nvSpPr>
        <p:spPr>
          <a:xfrm>
            <a:off x="5775960" y="3794760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6" y="44196"/>
                </a:moveTo>
                <a:lnTo>
                  <a:pt x="0" y="88392"/>
                </a:lnTo>
                <a:lnTo>
                  <a:pt x="44196" y="88392"/>
                </a:lnTo>
                <a:lnTo>
                  <a:pt x="44196" y="44196"/>
                </a:lnTo>
                <a:close/>
              </a:path>
              <a:path w="44450" h="88900">
                <a:moveTo>
                  <a:pt x="44196" y="0"/>
                </a:moveTo>
                <a:lnTo>
                  <a:pt x="0" y="0"/>
                </a:lnTo>
                <a:lnTo>
                  <a:pt x="44195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8" name="object 158"/>
          <p:cNvSpPr/>
          <p:nvPr/>
        </p:nvSpPr>
        <p:spPr>
          <a:xfrm>
            <a:off x="5775960" y="37947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1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59" name="object 159"/>
          <p:cNvSpPr/>
          <p:nvPr/>
        </p:nvSpPr>
        <p:spPr>
          <a:xfrm>
            <a:off x="5814956" y="3794760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2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0" name="object 160"/>
          <p:cNvSpPr/>
          <p:nvPr/>
        </p:nvSpPr>
        <p:spPr>
          <a:xfrm>
            <a:off x="5775960" y="37947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1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1" name="object 161"/>
          <p:cNvSpPr/>
          <p:nvPr/>
        </p:nvSpPr>
        <p:spPr>
          <a:xfrm>
            <a:off x="6437555" y="3450515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5" y="44196"/>
                </a:moveTo>
                <a:lnTo>
                  <a:pt x="0" y="88391"/>
                </a:lnTo>
                <a:lnTo>
                  <a:pt x="44195" y="88391"/>
                </a:lnTo>
                <a:lnTo>
                  <a:pt x="44195" y="44196"/>
                </a:lnTo>
                <a:close/>
              </a:path>
              <a:path w="44450" h="88900">
                <a:moveTo>
                  <a:pt x="44195" y="0"/>
                </a:moveTo>
                <a:lnTo>
                  <a:pt x="0" y="0"/>
                </a:lnTo>
                <a:lnTo>
                  <a:pt x="44195" y="44195"/>
                </a:lnTo>
                <a:lnTo>
                  <a:pt x="44195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2" name="object 162"/>
          <p:cNvSpPr/>
          <p:nvPr/>
        </p:nvSpPr>
        <p:spPr>
          <a:xfrm>
            <a:off x="6437555" y="345051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1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3" name="object 163"/>
          <p:cNvSpPr/>
          <p:nvPr/>
        </p:nvSpPr>
        <p:spPr>
          <a:xfrm>
            <a:off x="6476551" y="3450515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1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4" name="object 164"/>
          <p:cNvSpPr/>
          <p:nvPr/>
        </p:nvSpPr>
        <p:spPr>
          <a:xfrm>
            <a:off x="6437555" y="3450515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5" name="object 165"/>
          <p:cNvSpPr/>
          <p:nvPr/>
        </p:nvSpPr>
        <p:spPr>
          <a:xfrm>
            <a:off x="7099150" y="3888890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6" y="44195"/>
                </a:moveTo>
                <a:lnTo>
                  <a:pt x="0" y="88391"/>
                </a:lnTo>
                <a:lnTo>
                  <a:pt x="44196" y="88391"/>
                </a:lnTo>
                <a:lnTo>
                  <a:pt x="44196" y="44195"/>
                </a:lnTo>
                <a:close/>
              </a:path>
              <a:path w="44450" h="88900">
                <a:moveTo>
                  <a:pt x="44196" y="0"/>
                </a:moveTo>
                <a:lnTo>
                  <a:pt x="0" y="0"/>
                </a:lnTo>
                <a:lnTo>
                  <a:pt x="44196" y="44195"/>
                </a:lnTo>
                <a:lnTo>
                  <a:pt x="4419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6" name="object 166"/>
          <p:cNvSpPr/>
          <p:nvPr/>
        </p:nvSpPr>
        <p:spPr>
          <a:xfrm>
            <a:off x="7099150" y="388889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7" name="object 167"/>
          <p:cNvSpPr/>
          <p:nvPr/>
        </p:nvSpPr>
        <p:spPr>
          <a:xfrm>
            <a:off x="7138147" y="3888890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1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8" name="object 168"/>
          <p:cNvSpPr/>
          <p:nvPr/>
        </p:nvSpPr>
        <p:spPr>
          <a:xfrm>
            <a:off x="7099150" y="388889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69" name="object 169"/>
          <p:cNvSpPr/>
          <p:nvPr/>
        </p:nvSpPr>
        <p:spPr>
          <a:xfrm>
            <a:off x="7760745" y="3638774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6" y="44196"/>
                </a:moveTo>
                <a:lnTo>
                  <a:pt x="0" y="88391"/>
                </a:lnTo>
                <a:lnTo>
                  <a:pt x="44196" y="88391"/>
                </a:lnTo>
                <a:lnTo>
                  <a:pt x="44196" y="44196"/>
                </a:lnTo>
                <a:close/>
              </a:path>
              <a:path w="44450" h="88900">
                <a:moveTo>
                  <a:pt x="44196" y="0"/>
                </a:moveTo>
                <a:lnTo>
                  <a:pt x="0" y="0"/>
                </a:lnTo>
                <a:lnTo>
                  <a:pt x="44196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0" name="object 170"/>
          <p:cNvSpPr/>
          <p:nvPr/>
        </p:nvSpPr>
        <p:spPr>
          <a:xfrm>
            <a:off x="7760745" y="3638774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1" name="object 171"/>
          <p:cNvSpPr/>
          <p:nvPr/>
        </p:nvSpPr>
        <p:spPr>
          <a:xfrm>
            <a:off x="7799741" y="3638774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1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2" name="object 172"/>
          <p:cNvSpPr/>
          <p:nvPr/>
        </p:nvSpPr>
        <p:spPr>
          <a:xfrm>
            <a:off x="7760745" y="3638774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3" name="object 173"/>
          <p:cNvSpPr/>
          <p:nvPr/>
        </p:nvSpPr>
        <p:spPr>
          <a:xfrm>
            <a:off x="8422340" y="3857960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6" y="44196"/>
                </a:moveTo>
                <a:lnTo>
                  <a:pt x="0" y="88392"/>
                </a:lnTo>
                <a:lnTo>
                  <a:pt x="44196" y="88392"/>
                </a:lnTo>
                <a:lnTo>
                  <a:pt x="44196" y="44196"/>
                </a:lnTo>
                <a:close/>
              </a:path>
              <a:path w="44450" h="88900">
                <a:moveTo>
                  <a:pt x="44196" y="0"/>
                </a:moveTo>
                <a:lnTo>
                  <a:pt x="0" y="0"/>
                </a:lnTo>
                <a:lnTo>
                  <a:pt x="44195" y="44196"/>
                </a:lnTo>
                <a:lnTo>
                  <a:pt x="4419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4" name="object 174"/>
          <p:cNvSpPr/>
          <p:nvPr/>
        </p:nvSpPr>
        <p:spPr>
          <a:xfrm>
            <a:off x="8422340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1" y="88392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5" name="object 175"/>
          <p:cNvSpPr/>
          <p:nvPr/>
        </p:nvSpPr>
        <p:spPr>
          <a:xfrm>
            <a:off x="8461338" y="3857960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2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6" name="object 176"/>
          <p:cNvSpPr/>
          <p:nvPr/>
        </p:nvSpPr>
        <p:spPr>
          <a:xfrm>
            <a:off x="8422340" y="3857960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2"/>
                </a:moveTo>
                <a:lnTo>
                  <a:pt x="88391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7" name="object 177"/>
          <p:cNvSpPr/>
          <p:nvPr/>
        </p:nvSpPr>
        <p:spPr>
          <a:xfrm>
            <a:off x="9082592" y="4108077"/>
            <a:ext cx="39221" cy="78441"/>
          </a:xfrm>
          <a:custGeom>
            <a:avLst/>
            <a:gdLst/>
            <a:ahLst/>
            <a:cxnLst/>
            <a:rect l="l" t="t" r="r" b="b"/>
            <a:pathLst>
              <a:path w="44450" h="88900">
                <a:moveTo>
                  <a:pt x="44196" y="44195"/>
                </a:moveTo>
                <a:lnTo>
                  <a:pt x="0" y="88391"/>
                </a:lnTo>
                <a:lnTo>
                  <a:pt x="44196" y="88391"/>
                </a:lnTo>
                <a:lnTo>
                  <a:pt x="44196" y="44195"/>
                </a:lnTo>
                <a:close/>
              </a:path>
              <a:path w="44450" h="88900">
                <a:moveTo>
                  <a:pt x="44196" y="0"/>
                </a:moveTo>
                <a:lnTo>
                  <a:pt x="0" y="0"/>
                </a:lnTo>
                <a:lnTo>
                  <a:pt x="44196" y="44195"/>
                </a:lnTo>
                <a:lnTo>
                  <a:pt x="4419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8" name="object 178"/>
          <p:cNvSpPr/>
          <p:nvPr/>
        </p:nvSpPr>
        <p:spPr>
          <a:xfrm>
            <a:off x="9082592" y="410807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2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9" name="object 179"/>
          <p:cNvSpPr/>
          <p:nvPr/>
        </p:nvSpPr>
        <p:spPr>
          <a:xfrm>
            <a:off x="9121588" y="4108077"/>
            <a:ext cx="0" cy="78441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391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80" name="object 180"/>
          <p:cNvSpPr/>
          <p:nvPr/>
        </p:nvSpPr>
        <p:spPr>
          <a:xfrm>
            <a:off x="9082592" y="4108077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2" y="0"/>
                </a:lnTo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81" name="object 181"/>
          <p:cNvSpPr txBox="1"/>
          <p:nvPr/>
        </p:nvSpPr>
        <p:spPr>
          <a:xfrm>
            <a:off x="3170593" y="4279862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49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3890795" y="4612228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40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4469803" y="4017644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64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5072231" y="4017644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64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5766883" y="3844402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91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6430383" y="3571987"/>
            <a:ext cx="260537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107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187" name="object 187"/>
          <p:cNvSpPr/>
          <p:nvPr/>
        </p:nvSpPr>
        <p:spPr>
          <a:xfrm>
            <a:off x="5153361" y="5148879"/>
            <a:ext cx="52668" cy="47065"/>
          </a:xfrm>
          <a:custGeom>
            <a:avLst/>
            <a:gdLst/>
            <a:ahLst/>
            <a:cxnLst/>
            <a:rect l="l" t="t" r="r" b="b"/>
            <a:pathLst>
              <a:path w="59689" h="53339">
                <a:moveTo>
                  <a:pt x="0" y="0"/>
                </a:moveTo>
                <a:lnTo>
                  <a:pt x="3048" y="53339"/>
                </a:lnTo>
                <a:lnTo>
                  <a:pt x="59436" y="5333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88" name="object 188"/>
          <p:cNvSpPr/>
          <p:nvPr/>
        </p:nvSpPr>
        <p:spPr>
          <a:xfrm>
            <a:off x="5153361" y="3591709"/>
            <a:ext cx="52668" cy="53788"/>
          </a:xfrm>
          <a:custGeom>
            <a:avLst/>
            <a:gdLst/>
            <a:ahLst/>
            <a:cxnLst/>
            <a:rect l="l" t="t" r="r" b="b"/>
            <a:pathLst>
              <a:path w="59689" h="60960">
                <a:moveTo>
                  <a:pt x="0" y="60960"/>
                </a:moveTo>
                <a:lnTo>
                  <a:pt x="3048" y="0"/>
                </a:lnTo>
                <a:lnTo>
                  <a:pt x="59436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90" name="object 190"/>
          <p:cNvSpPr txBox="1"/>
          <p:nvPr/>
        </p:nvSpPr>
        <p:spPr>
          <a:xfrm>
            <a:off x="2553595" y="2302046"/>
            <a:ext cx="6925795" cy="6976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4483" algn="r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184</a:t>
            </a:r>
            <a:endParaRPr sz="1235">
              <a:latin typeface="Calibri"/>
              <a:cs typeface="Calibri"/>
            </a:endParaRPr>
          </a:p>
          <a:p>
            <a:endParaRPr sz="1015">
              <a:latin typeface="Times New Roman"/>
              <a:cs typeface="Times New Roman"/>
            </a:endParaRPr>
          </a:p>
          <a:p>
            <a:pPr marL="1955531" algn="ctr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161</a:t>
            </a:r>
            <a:endParaRPr sz="1235">
              <a:latin typeface="Calibri"/>
              <a:cs typeface="Calibri"/>
            </a:endParaRPr>
          </a:p>
          <a:p>
            <a:pPr marL="11206">
              <a:spcBef>
                <a:spcPts val="243"/>
              </a:spcBef>
            </a:pPr>
            <a:r>
              <a:rPr sz="882" spc="-4" dirty="0">
                <a:latin typeface="Calibri"/>
                <a:cs typeface="Calibri"/>
              </a:rPr>
              <a:t>1</a:t>
            </a:r>
            <a:r>
              <a:rPr sz="882" dirty="0">
                <a:latin typeface="Calibri"/>
                <a:cs typeface="Calibri"/>
              </a:rPr>
              <a:t>5</a:t>
            </a:r>
            <a:r>
              <a:rPr sz="882" spc="-4" dirty="0">
                <a:latin typeface="Calibri"/>
                <a:cs typeface="Calibri"/>
              </a:rPr>
              <a:t>0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7509061" y="2150857"/>
            <a:ext cx="260537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194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8343676" y="1944332"/>
            <a:ext cx="260537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001F5F"/>
                </a:solidFill>
                <a:latin typeface="Calibri"/>
                <a:cs typeface="Calibri"/>
              </a:rPr>
              <a:t>198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3264721" y="3067611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127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3784562" y="3271222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114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4381836" y="3426086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107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5154818" y="3224380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117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5639473" y="3388995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103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6398335" y="3766634"/>
            <a:ext cx="159684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98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199" name="object 199"/>
          <p:cNvSpPr txBox="1"/>
          <p:nvPr/>
        </p:nvSpPr>
        <p:spPr>
          <a:xfrm>
            <a:off x="7022838" y="3317501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111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00" name="object 200"/>
          <p:cNvSpPr txBox="1"/>
          <p:nvPr/>
        </p:nvSpPr>
        <p:spPr>
          <a:xfrm>
            <a:off x="7650592" y="3271222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116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01" name="object 201"/>
          <p:cNvSpPr txBox="1"/>
          <p:nvPr/>
        </p:nvSpPr>
        <p:spPr>
          <a:xfrm>
            <a:off x="8352753" y="3129803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124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02" name="object 202"/>
          <p:cNvSpPr txBox="1"/>
          <p:nvPr/>
        </p:nvSpPr>
        <p:spPr>
          <a:xfrm>
            <a:off x="9177058" y="3357506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C0504D"/>
                </a:solidFill>
                <a:latin typeface="Calibri"/>
                <a:cs typeface="Calibri"/>
              </a:rPr>
              <a:t>115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03" name="object 203"/>
          <p:cNvSpPr txBox="1"/>
          <p:nvPr/>
        </p:nvSpPr>
        <p:spPr>
          <a:xfrm>
            <a:off x="3004632" y="5070102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13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04" name="object 204"/>
          <p:cNvSpPr txBox="1"/>
          <p:nvPr/>
        </p:nvSpPr>
        <p:spPr>
          <a:xfrm>
            <a:off x="3906147" y="4977317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16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05" name="object 205"/>
          <p:cNvSpPr txBox="1"/>
          <p:nvPr/>
        </p:nvSpPr>
        <p:spPr>
          <a:xfrm>
            <a:off x="4340150" y="4730676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22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06" name="object 206"/>
          <p:cNvSpPr txBox="1"/>
          <p:nvPr/>
        </p:nvSpPr>
        <p:spPr>
          <a:xfrm>
            <a:off x="5143276" y="4453106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40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5804870" y="4468794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39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6407299" y="4726081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36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7081445" y="4587913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33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7844230" y="4419825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45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11" name="object 211"/>
          <p:cNvSpPr txBox="1"/>
          <p:nvPr/>
        </p:nvSpPr>
        <p:spPr>
          <a:xfrm>
            <a:off x="8393877" y="4357408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48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12" name="object 212"/>
          <p:cNvSpPr txBox="1"/>
          <p:nvPr/>
        </p:nvSpPr>
        <p:spPr>
          <a:xfrm>
            <a:off x="9177393" y="4600575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b="1" spc="-9" dirty="0">
                <a:solidFill>
                  <a:srgbClr val="77923B"/>
                </a:solidFill>
                <a:latin typeface="Calibri"/>
                <a:cs typeface="Calibri"/>
              </a:rPr>
              <a:t>39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13" name="object 213"/>
          <p:cNvSpPr txBox="1"/>
          <p:nvPr/>
        </p:nvSpPr>
        <p:spPr>
          <a:xfrm>
            <a:off x="3050914" y="4711177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6F2F9F"/>
                </a:solidFill>
                <a:latin typeface="Calibri"/>
                <a:cs typeface="Calibri"/>
              </a:rPr>
              <a:t>23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14" name="object 214"/>
          <p:cNvSpPr txBox="1"/>
          <p:nvPr/>
        </p:nvSpPr>
        <p:spPr>
          <a:xfrm>
            <a:off x="3681804" y="5095897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6F2F9F"/>
                </a:solidFill>
                <a:latin typeface="Calibri"/>
                <a:cs typeface="Calibri"/>
              </a:rPr>
              <a:t>11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15" name="object 215"/>
          <p:cNvSpPr txBox="1"/>
          <p:nvPr/>
        </p:nvSpPr>
        <p:spPr>
          <a:xfrm>
            <a:off x="4456132" y="5118063"/>
            <a:ext cx="102534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dirty="0">
                <a:solidFill>
                  <a:srgbClr val="6F2F9F"/>
                </a:solidFill>
                <a:latin typeface="Calibri"/>
                <a:cs typeface="Calibri"/>
              </a:rPr>
              <a:t>9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16" name="object 216"/>
          <p:cNvSpPr txBox="1"/>
          <p:nvPr/>
        </p:nvSpPr>
        <p:spPr>
          <a:xfrm>
            <a:off x="5229561" y="5121311"/>
            <a:ext cx="102534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17" name="object 217"/>
          <p:cNvSpPr txBox="1"/>
          <p:nvPr/>
        </p:nvSpPr>
        <p:spPr>
          <a:xfrm>
            <a:off x="5798595" y="4877136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6F2F9F"/>
                </a:solidFill>
                <a:latin typeface="Calibri"/>
                <a:cs typeface="Calibri"/>
              </a:rPr>
              <a:t>13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18" name="object 218"/>
          <p:cNvSpPr txBox="1"/>
          <p:nvPr/>
        </p:nvSpPr>
        <p:spPr>
          <a:xfrm>
            <a:off x="6331659" y="5096323"/>
            <a:ext cx="102534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dirty="0">
                <a:solidFill>
                  <a:srgbClr val="6F2F9F"/>
                </a:solidFill>
                <a:latin typeface="Calibri"/>
                <a:cs typeface="Calibri"/>
              </a:rPr>
              <a:t>8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19" name="object 219"/>
          <p:cNvSpPr txBox="1"/>
          <p:nvPr/>
        </p:nvSpPr>
        <p:spPr>
          <a:xfrm>
            <a:off x="7141956" y="5102486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6F2F9F"/>
                </a:solidFill>
                <a:latin typeface="Calibri"/>
                <a:cs typeface="Calibri"/>
              </a:rPr>
              <a:t>10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20" name="object 220"/>
          <p:cNvSpPr txBox="1"/>
          <p:nvPr/>
        </p:nvSpPr>
        <p:spPr>
          <a:xfrm>
            <a:off x="7895553" y="5105736"/>
            <a:ext cx="102534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dirty="0">
                <a:solidFill>
                  <a:srgbClr val="6F2F9F"/>
                </a:solidFill>
                <a:latin typeface="Calibri"/>
                <a:cs typeface="Calibri"/>
              </a:rPr>
              <a:t>5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21" name="object 221"/>
          <p:cNvSpPr txBox="1"/>
          <p:nvPr/>
        </p:nvSpPr>
        <p:spPr>
          <a:xfrm>
            <a:off x="8525995" y="4651449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6F2F9F"/>
                </a:solidFill>
                <a:latin typeface="Calibri"/>
                <a:cs typeface="Calibri"/>
              </a:rPr>
              <a:t>37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22" name="object 222"/>
          <p:cNvSpPr txBox="1"/>
          <p:nvPr/>
        </p:nvSpPr>
        <p:spPr>
          <a:xfrm>
            <a:off x="9126294" y="3671854"/>
            <a:ext cx="181535" cy="190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235" b="1" spc="-4" dirty="0">
                <a:solidFill>
                  <a:srgbClr val="6F2F9F"/>
                </a:solidFill>
                <a:latin typeface="Calibri"/>
                <a:cs typeface="Calibri"/>
              </a:rPr>
              <a:t>91</a:t>
            </a:r>
            <a:endParaRPr sz="1235">
              <a:latin typeface="Calibri"/>
              <a:cs typeface="Calibri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3111426" y="3833308"/>
            <a:ext cx="159684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00AFEF"/>
                </a:solidFill>
                <a:latin typeface="Calibri"/>
                <a:cs typeface="Calibri"/>
              </a:rPr>
              <a:t>81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24" name="object 224"/>
          <p:cNvSpPr txBox="1"/>
          <p:nvPr/>
        </p:nvSpPr>
        <p:spPr>
          <a:xfrm>
            <a:off x="3884855" y="3885326"/>
            <a:ext cx="159684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dirty="0">
                <a:solidFill>
                  <a:srgbClr val="00AFEF"/>
                </a:solidFill>
                <a:latin typeface="Calibri"/>
                <a:cs typeface="Calibri"/>
              </a:rPr>
              <a:t>87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4383517" y="3730327"/>
            <a:ext cx="159684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00AFEF"/>
                </a:solidFill>
                <a:latin typeface="Calibri"/>
                <a:cs typeface="Calibri"/>
              </a:rPr>
              <a:t>87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26" name="object 226"/>
          <p:cNvSpPr txBox="1"/>
          <p:nvPr/>
        </p:nvSpPr>
        <p:spPr>
          <a:xfrm>
            <a:off x="5228776" y="3525371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00AFEF"/>
                </a:solidFill>
                <a:latin typeface="Calibri"/>
                <a:cs typeface="Calibri"/>
              </a:rPr>
              <a:t>103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27" name="object 227"/>
          <p:cNvSpPr txBox="1"/>
          <p:nvPr/>
        </p:nvSpPr>
        <p:spPr>
          <a:xfrm>
            <a:off x="5737076" y="3667126"/>
            <a:ext cx="159684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00AFEF"/>
                </a:solidFill>
                <a:latin typeface="Calibri"/>
                <a:cs typeface="Calibri"/>
              </a:rPr>
              <a:t>91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6378500" y="3315820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00AFEF"/>
                </a:solidFill>
                <a:latin typeface="Calibri"/>
                <a:cs typeface="Calibri"/>
              </a:rPr>
              <a:t>113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29" name="object 229"/>
          <p:cNvSpPr txBox="1"/>
          <p:nvPr/>
        </p:nvSpPr>
        <p:spPr>
          <a:xfrm>
            <a:off x="7070240" y="3767979"/>
            <a:ext cx="159684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00AFEF"/>
                </a:solidFill>
                <a:latin typeface="Calibri"/>
                <a:cs typeface="Calibri"/>
              </a:rPr>
              <a:t>85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7660790" y="3520217"/>
            <a:ext cx="22859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00AFEF"/>
                </a:solidFill>
                <a:latin typeface="Calibri"/>
                <a:cs typeface="Calibri"/>
              </a:rPr>
              <a:t>101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31" name="object 231"/>
          <p:cNvSpPr txBox="1"/>
          <p:nvPr/>
        </p:nvSpPr>
        <p:spPr>
          <a:xfrm>
            <a:off x="8332021" y="3717887"/>
            <a:ext cx="159684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00AFEF"/>
                </a:solidFill>
                <a:latin typeface="Calibri"/>
                <a:cs typeface="Calibri"/>
              </a:rPr>
              <a:t>87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32" name="object 232"/>
          <p:cNvSpPr txBox="1"/>
          <p:nvPr/>
        </p:nvSpPr>
        <p:spPr>
          <a:xfrm>
            <a:off x="9176497" y="4159288"/>
            <a:ext cx="159684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b="1" spc="-4" dirty="0">
                <a:solidFill>
                  <a:srgbClr val="00AFEF"/>
                </a:solidFill>
                <a:latin typeface="Calibri"/>
                <a:cs typeface="Calibri"/>
              </a:rPr>
              <a:t>71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2610342" y="4413324"/>
            <a:ext cx="13559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spc="-9" dirty="0">
                <a:latin typeface="Calibri"/>
                <a:cs typeface="Calibri"/>
              </a:rPr>
              <a:t>50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2553596" y="3630482"/>
            <a:ext cx="19330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spc="-4" dirty="0">
                <a:latin typeface="Calibri"/>
                <a:cs typeface="Calibri"/>
              </a:rPr>
              <a:t>1</a:t>
            </a:r>
            <a:r>
              <a:rPr sz="882" dirty="0">
                <a:latin typeface="Calibri"/>
                <a:cs typeface="Calibri"/>
              </a:rPr>
              <a:t>0</a:t>
            </a:r>
            <a:r>
              <a:rPr sz="882" spc="-4" dirty="0">
                <a:latin typeface="Calibri"/>
                <a:cs typeface="Calibri"/>
              </a:rPr>
              <a:t>0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2553596" y="2064459"/>
            <a:ext cx="19330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spc="-4" dirty="0">
                <a:latin typeface="Calibri"/>
                <a:cs typeface="Calibri"/>
              </a:rPr>
              <a:t>2</a:t>
            </a:r>
            <a:r>
              <a:rPr sz="882" dirty="0">
                <a:latin typeface="Calibri"/>
                <a:cs typeface="Calibri"/>
              </a:rPr>
              <a:t>0</a:t>
            </a:r>
            <a:r>
              <a:rPr sz="882" spc="-4" dirty="0">
                <a:latin typeface="Calibri"/>
                <a:cs typeface="Calibri"/>
              </a:rPr>
              <a:t>0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2553596" y="1281280"/>
            <a:ext cx="193301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882" spc="-4" dirty="0">
                <a:latin typeface="Calibri"/>
                <a:cs typeface="Calibri"/>
              </a:rPr>
              <a:t>2</a:t>
            </a:r>
            <a:r>
              <a:rPr sz="882" dirty="0">
                <a:latin typeface="Calibri"/>
                <a:cs typeface="Calibri"/>
              </a:rPr>
              <a:t>5</a:t>
            </a:r>
            <a:r>
              <a:rPr sz="882" spc="-4" dirty="0">
                <a:latin typeface="Calibri"/>
                <a:cs typeface="Calibri"/>
              </a:rPr>
              <a:t>0</a:t>
            </a:r>
            <a:endParaRPr sz="882">
              <a:latin typeface="Calibri"/>
              <a:cs typeface="Calibri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4757345" y="5694157"/>
            <a:ext cx="215153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956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38" name="object 238"/>
          <p:cNvSpPr/>
          <p:nvPr/>
        </p:nvSpPr>
        <p:spPr>
          <a:xfrm>
            <a:off x="4825253" y="565448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0" y="44195"/>
                </a:lnTo>
                <a:lnTo>
                  <a:pt x="44195" y="88391"/>
                </a:lnTo>
                <a:lnTo>
                  <a:pt x="88391" y="44195"/>
                </a:lnTo>
                <a:lnTo>
                  <a:pt x="44195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39" name="object 239"/>
          <p:cNvSpPr/>
          <p:nvPr/>
        </p:nvSpPr>
        <p:spPr>
          <a:xfrm>
            <a:off x="4825253" y="565448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0"/>
                </a:moveTo>
                <a:lnTo>
                  <a:pt x="88391" y="44195"/>
                </a:lnTo>
                <a:lnTo>
                  <a:pt x="44195" y="88391"/>
                </a:lnTo>
                <a:lnTo>
                  <a:pt x="0" y="44195"/>
                </a:lnTo>
                <a:lnTo>
                  <a:pt x="44195" y="0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40" name="object 240"/>
          <p:cNvSpPr txBox="1"/>
          <p:nvPr/>
        </p:nvSpPr>
        <p:spPr>
          <a:xfrm>
            <a:off x="4984040" y="5621544"/>
            <a:ext cx="392765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spc="-4" dirty="0">
                <a:latin typeface="Calibri"/>
                <a:cs typeface="Calibri"/>
              </a:rPr>
              <a:t>Heroin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41" name="object 241"/>
          <p:cNvSpPr/>
          <p:nvPr/>
        </p:nvSpPr>
        <p:spPr>
          <a:xfrm>
            <a:off x="7034605" y="5694157"/>
            <a:ext cx="69476" cy="0"/>
          </a:xfrm>
          <a:custGeom>
            <a:avLst/>
            <a:gdLst/>
            <a:ahLst/>
            <a:cxnLst/>
            <a:rect l="l" t="t" r="r" b="b"/>
            <a:pathLst>
              <a:path w="78739">
                <a:moveTo>
                  <a:pt x="0" y="0"/>
                </a:moveTo>
                <a:lnTo>
                  <a:pt x="78486" y="0"/>
                </a:lnTo>
              </a:path>
            </a:pathLst>
          </a:custGeom>
          <a:ln w="28956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42" name="object 242"/>
          <p:cNvSpPr/>
          <p:nvPr/>
        </p:nvSpPr>
        <p:spPr>
          <a:xfrm>
            <a:off x="6888703" y="5694157"/>
            <a:ext cx="68356" cy="0"/>
          </a:xfrm>
          <a:custGeom>
            <a:avLst/>
            <a:gdLst/>
            <a:ahLst/>
            <a:cxnLst/>
            <a:rect l="l" t="t" r="r" b="b"/>
            <a:pathLst>
              <a:path w="77470">
                <a:moveTo>
                  <a:pt x="0" y="0"/>
                </a:moveTo>
                <a:lnTo>
                  <a:pt x="76962" y="0"/>
                </a:lnTo>
              </a:path>
            </a:pathLst>
          </a:custGeom>
          <a:ln w="28956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43" name="object 243"/>
          <p:cNvSpPr/>
          <p:nvPr/>
        </p:nvSpPr>
        <p:spPr>
          <a:xfrm>
            <a:off x="6956611" y="565448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solidFill>
            <a:srgbClr val="AA4643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44" name="object 244"/>
          <p:cNvSpPr/>
          <p:nvPr/>
        </p:nvSpPr>
        <p:spPr>
          <a:xfrm>
            <a:off x="6956611" y="5654488"/>
            <a:ext cx="78441" cy="78441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88391"/>
                </a:lnTo>
                <a:lnTo>
                  <a:pt x="88391" y="0"/>
                </a:lnTo>
                <a:lnTo>
                  <a:pt x="0" y="0"/>
                </a:lnTo>
                <a:lnTo>
                  <a:pt x="0" y="88391"/>
                </a:lnTo>
                <a:close/>
              </a:path>
            </a:pathLst>
          </a:custGeom>
          <a:ln w="9144">
            <a:solidFill>
              <a:srgbClr val="A8423E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45" name="object 245"/>
          <p:cNvSpPr txBox="1"/>
          <p:nvPr/>
        </p:nvSpPr>
        <p:spPr>
          <a:xfrm>
            <a:off x="7116407" y="5621544"/>
            <a:ext cx="454959" cy="162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/>
            <a:r>
              <a:rPr sz="1059" spc="-4" dirty="0">
                <a:latin typeface="Calibri"/>
                <a:cs typeface="Calibri"/>
              </a:rPr>
              <a:t>Cocai</a:t>
            </a:r>
            <a:r>
              <a:rPr sz="1059" spc="4" dirty="0">
                <a:latin typeface="Calibri"/>
                <a:cs typeface="Calibri"/>
              </a:rPr>
              <a:t>n</a:t>
            </a:r>
            <a:r>
              <a:rPr sz="1059" spc="-4" dirty="0">
                <a:latin typeface="Calibri"/>
                <a:cs typeface="Calibri"/>
              </a:rPr>
              <a:t>e</a:t>
            </a:r>
            <a:endParaRPr sz="1059">
              <a:latin typeface="Calibri"/>
              <a:cs typeface="Calibri"/>
            </a:endParaRPr>
          </a:p>
        </p:txBody>
      </p:sp>
      <p:sp>
        <p:nvSpPr>
          <p:cNvPr id="246" name="object 246"/>
          <p:cNvSpPr/>
          <p:nvPr/>
        </p:nvSpPr>
        <p:spPr>
          <a:xfrm>
            <a:off x="2061882" y="806824"/>
            <a:ext cx="7832912" cy="5118287"/>
          </a:xfrm>
          <a:custGeom>
            <a:avLst/>
            <a:gdLst/>
            <a:ahLst/>
            <a:cxnLst/>
            <a:rect l="l" t="t" r="r" b="b"/>
            <a:pathLst>
              <a:path w="8877300" h="5800725">
                <a:moveTo>
                  <a:pt x="0" y="5800344"/>
                </a:moveTo>
                <a:lnTo>
                  <a:pt x="8877300" y="5800344"/>
                </a:lnTo>
                <a:lnTo>
                  <a:pt x="8877300" y="0"/>
                </a:lnTo>
                <a:lnTo>
                  <a:pt x="0" y="0"/>
                </a:lnTo>
                <a:lnTo>
                  <a:pt x="0" y="5800344"/>
                </a:lnTo>
                <a:close/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47" name="object 247"/>
          <p:cNvSpPr txBox="1"/>
          <p:nvPr/>
        </p:nvSpPr>
        <p:spPr>
          <a:xfrm>
            <a:off x="4033332" y="969532"/>
            <a:ext cx="4440891" cy="548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36075" marR="4483" indent="-1225429">
              <a:lnSpc>
                <a:spcPct val="101499"/>
              </a:lnSpc>
            </a:pPr>
            <a:r>
              <a:rPr sz="1765" b="1" spc="-4" dirty="0">
                <a:latin typeface="Calibri"/>
                <a:cs typeface="Calibri"/>
              </a:rPr>
              <a:t>Cuya</a:t>
            </a:r>
            <a:r>
              <a:rPr sz="1765" b="1" dirty="0">
                <a:latin typeface="Calibri"/>
                <a:cs typeface="Calibri"/>
              </a:rPr>
              <a:t>hoga</a:t>
            </a:r>
            <a:r>
              <a:rPr sz="1765" b="1" spc="-13" dirty="0">
                <a:latin typeface="Calibri"/>
                <a:cs typeface="Calibri"/>
              </a:rPr>
              <a:t> </a:t>
            </a:r>
            <a:r>
              <a:rPr sz="1765" b="1" spc="-4" dirty="0">
                <a:latin typeface="Calibri"/>
                <a:cs typeface="Calibri"/>
              </a:rPr>
              <a:t>Coun</a:t>
            </a:r>
            <a:r>
              <a:rPr sz="1765" b="1" spc="4" dirty="0">
                <a:latin typeface="Calibri"/>
                <a:cs typeface="Calibri"/>
              </a:rPr>
              <a:t>t</a:t>
            </a:r>
            <a:r>
              <a:rPr sz="1765" b="1" dirty="0">
                <a:latin typeface="Calibri"/>
                <a:cs typeface="Calibri"/>
              </a:rPr>
              <a:t>y</a:t>
            </a:r>
            <a:r>
              <a:rPr sz="1765" b="1" spc="-18" dirty="0">
                <a:latin typeface="Calibri"/>
                <a:cs typeface="Calibri"/>
              </a:rPr>
              <a:t> </a:t>
            </a:r>
            <a:r>
              <a:rPr sz="1765" b="1" spc="-4" dirty="0">
                <a:latin typeface="Calibri"/>
                <a:cs typeface="Calibri"/>
              </a:rPr>
              <a:t>Overdo</a:t>
            </a:r>
            <a:r>
              <a:rPr sz="1765" b="1" spc="4" dirty="0">
                <a:latin typeface="Calibri"/>
                <a:cs typeface="Calibri"/>
              </a:rPr>
              <a:t>s</a:t>
            </a:r>
            <a:r>
              <a:rPr sz="1765" b="1" dirty="0">
                <a:latin typeface="Calibri"/>
                <a:cs typeface="Calibri"/>
              </a:rPr>
              <a:t>e</a:t>
            </a:r>
            <a:r>
              <a:rPr sz="1765" b="1" spc="-18" dirty="0">
                <a:latin typeface="Calibri"/>
                <a:cs typeface="Calibri"/>
              </a:rPr>
              <a:t> </a:t>
            </a:r>
            <a:r>
              <a:rPr sz="1765" b="1" spc="-4" dirty="0">
                <a:latin typeface="Calibri"/>
                <a:cs typeface="Calibri"/>
              </a:rPr>
              <a:t>De</a:t>
            </a:r>
            <a:r>
              <a:rPr sz="1765" b="1" spc="-9" dirty="0">
                <a:latin typeface="Calibri"/>
                <a:cs typeface="Calibri"/>
              </a:rPr>
              <a:t>a</a:t>
            </a:r>
            <a:r>
              <a:rPr sz="1765" b="1" dirty="0">
                <a:latin typeface="Calibri"/>
                <a:cs typeface="Calibri"/>
              </a:rPr>
              <a:t>ths</a:t>
            </a:r>
            <a:r>
              <a:rPr sz="1765" b="1" spc="-13" dirty="0">
                <a:latin typeface="Calibri"/>
                <a:cs typeface="Calibri"/>
              </a:rPr>
              <a:t> </a:t>
            </a:r>
            <a:r>
              <a:rPr sz="1765" b="1" dirty="0">
                <a:latin typeface="Calibri"/>
                <a:cs typeface="Calibri"/>
              </a:rPr>
              <a:t>2</a:t>
            </a:r>
            <a:r>
              <a:rPr sz="1765" b="1" spc="4" dirty="0">
                <a:latin typeface="Calibri"/>
                <a:cs typeface="Calibri"/>
              </a:rPr>
              <a:t>0</a:t>
            </a:r>
            <a:r>
              <a:rPr sz="1765" b="1" dirty="0">
                <a:latin typeface="Calibri"/>
                <a:cs typeface="Calibri"/>
              </a:rPr>
              <a:t>0</a:t>
            </a:r>
            <a:r>
              <a:rPr sz="1765" b="1" spc="13" dirty="0">
                <a:latin typeface="Calibri"/>
                <a:cs typeface="Calibri"/>
              </a:rPr>
              <a:t>6</a:t>
            </a:r>
            <a:r>
              <a:rPr sz="1765" b="1" spc="-4" dirty="0">
                <a:latin typeface="Calibri"/>
                <a:cs typeface="Calibri"/>
              </a:rPr>
              <a:t>-</a:t>
            </a:r>
            <a:r>
              <a:rPr sz="1765" b="1" dirty="0">
                <a:latin typeface="Calibri"/>
                <a:cs typeface="Calibri"/>
              </a:rPr>
              <a:t>2</a:t>
            </a:r>
            <a:r>
              <a:rPr sz="1765" b="1" spc="4" dirty="0">
                <a:latin typeface="Calibri"/>
                <a:cs typeface="Calibri"/>
              </a:rPr>
              <a:t>0</a:t>
            </a:r>
            <a:r>
              <a:rPr sz="1765" b="1" dirty="0">
                <a:latin typeface="Calibri"/>
                <a:cs typeface="Calibri"/>
              </a:rPr>
              <a:t>15* Mo</a:t>
            </a:r>
            <a:r>
              <a:rPr sz="1765" b="1" spc="4" dirty="0">
                <a:latin typeface="Calibri"/>
                <a:cs typeface="Calibri"/>
              </a:rPr>
              <a:t>s</a:t>
            </a:r>
            <a:r>
              <a:rPr sz="1765" b="1" dirty="0">
                <a:latin typeface="Calibri"/>
                <a:cs typeface="Calibri"/>
              </a:rPr>
              <a:t>t</a:t>
            </a:r>
            <a:r>
              <a:rPr sz="1765" b="1" spc="-18" dirty="0">
                <a:latin typeface="Calibri"/>
                <a:cs typeface="Calibri"/>
              </a:rPr>
              <a:t> </a:t>
            </a:r>
            <a:r>
              <a:rPr sz="1765" b="1" spc="-4" dirty="0">
                <a:latin typeface="Calibri"/>
                <a:cs typeface="Calibri"/>
              </a:rPr>
              <a:t>Commo</a:t>
            </a:r>
            <a:r>
              <a:rPr sz="1765" b="1" dirty="0">
                <a:latin typeface="Calibri"/>
                <a:cs typeface="Calibri"/>
              </a:rPr>
              <a:t>n</a:t>
            </a:r>
            <a:r>
              <a:rPr sz="1765" b="1" spc="-13" dirty="0">
                <a:latin typeface="Calibri"/>
                <a:cs typeface="Calibri"/>
              </a:rPr>
              <a:t> </a:t>
            </a:r>
            <a:r>
              <a:rPr sz="1765" b="1" spc="-4" dirty="0">
                <a:latin typeface="Calibri"/>
                <a:cs typeface="Calibri"/>
              </a:rPr>
              <a:t>Drugs</a:t>
            </a:r>
            <a:endParaRPr sz="1765">
              <a:latin typeface="Calibri"/>
              <a:cs typeface="Calibri"/>
            </a:endParaRPr>
          </a:p>
        </p:txBody>
      </p:sp>
      <p:sp>
        <p:nvSpPr>
          <p:cNvPr id="248" name="object 248"/>
          <p:cNvSpPr txBox="1"/>
          <p:nvPr/>
        </p:nvSpPr>
        <p:spPr>
          <a:xfrm>
            <a:off x="3628577" y="1495447"/>
            <a:ext cx="5247154" cy="298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71" b="1" dirty="0">
                <a:latin typeface="Calibri"/>
                <a:cs typeface="Calibri"/>
              </a:rPr>
              <a:t>(*2</a:t>
            </a:r>
            <a:r>
              <a:rPr sz="971" b="1" spc="4" dirty="0">
                <a:latin typeface="Calibri"/>
                <a:cs typeface="Calibri"/>
              </a:rPr>
              <a:t>0</a:t>
            </a:r>
            <a:r>
              <a:rPr sz="971" b="1" dirty="0">
                <a:latin typeface="Calibri"/>
                <a:cs typeface="Calibri"/>
              </a:rPr>
              <a:t>15</a:t>
            </a:r>
            <a:r>
              <a:rPr sz="971" b="1" spc="-26" dirty="0">
                <a:latin typeface="Calibri"/>
                <a:cs typeface="Calibri"/>
              </a:rPr>
              <a:t> </a:t>
            </a:r>
            <a:r>
              <a:rPr sz="971" b="1" dirty="0">
                <a:latin typeface="Calibri"/>
                <a:cs typeface="Calibri"/>
              </a:rPr>
              <a:t>c</a:t>
            </a:r>
            <a:r>
              <a:rPr sz="971" b="1" spc="-9" dirty="0">
                <a:latin typeface="Calibri"/>
                <a:cs typeface="Calibri"/>
              </a:rPr>
              <a:t>a</a:t>
            </a:r>
            <a:r>
              <a:rPr sz="971" b="1" dirty="0">
                <a:latin typeface="Calibri"/>
                <a:cs typeface="Calibri"/>
              </a:rPr>
              <a:t>ses</a:t>
            </a:r>
            <a:r>
              <a:rPr sz="971" b="1" spc="-22" dirty="0">
                <a:latin typeface="Calibri"/>
                <a:cs typeface="Calibri"/>
              </a:rPr>
              <a:t> </a:t>
            </a:r>
            <a:r>
              <a:rPr sz="971" b="1" spc="-4" dirty="0">
                <a:latin typeface="Calibri"/>
                <a:cs typeface="Calibri"/>
              </a:rPr>
              <a:t>f</a:t>
            </a:r>
            <a:r>
              <a:rPr sz="971" b="1" spc="-9" dirty="0">
                <a:latin typeface="Calibri"/>
                <a:cs typeface="Calibri"/>
              </a:rPr>
              <a:t>o</a:t>
            </a:r>
            <a:r>
              <a:rPr sz="971" b="1" dirty="0">
                <a:latin typeface="Calibri"/>
                <a:cs typeface="Calibri"/>
              </a:rPr>
              <a:t>r</a:t>
            </a:r>
            <a:r>
              <a:rPr sz="971" b="1" spc="4" dirty="0">
                <a:latin typeface="Calibri"/>
                <a:cs typeface="Calibri"/>
              </a:rPr>
              <a:t> </a:t>
            </a:r>
            <a:r>
              <a:rPr sz="971" b="1" spc="-4" dirty="0">
                <a:latin typeface="Calibri"/>
                <a:cs typeface="Calibri"/>
              </a:rPr>
              <a:t>D</a:t>
            </a:r>
            <a:r>
              <a:rPr sz="971" b="1" spc="-9" dirty="0">
                <a:latin typeface="Calibri"/>
                <a:cs typeface="Calibri"/>
              </a:rPr>
              <a:t>e</a:t>
            </a:r>
            <a:r>
              <a:rPr sz="971" b="1" dirty="0">
                <a:latin typeface="Calibri"/>
                <a:cs typeface="Calibri"/>
              </a:rPr>
              <a:t>c</a:t>
            </a:r>
            <a:r>
              <a:rPr sz="971" b="1" spc="-4" dirty="0">
                <a:latin typeface="Calibri"/>
                <a:cs typeface="Calibri"/>
              </a:rPr>
              <a:t>e</a:t>
            </a:r>
            <a:r>
              <a:rPr sz="971" b="1" dirty="0">
                <a:latin typeface="Calibri"/>
                <a:cs typeface="Calibri"/>
              </a:rPr>
              <a:t>m</a:t>
            </a:r>
            <a:r>
              <a:rPr sz="971" b="1" spc="-9" dirty="0">
                <a:latin typeface="Calibri"/>
                <a:cs typeface="Calibri"/>
              </a:rPr>
              <a:t>b</a:t>
            </a:r>
            <a:r>
              <a:rPr sz="971" b="1" spc="-4" dirty="0">
                <a:latin typeface="Calibri"/>
                <a:cs typeface="Calibri"/>
              </a:rPr>
              <a:t>e</a:t>
            </a:r>
            <a:r>
              <a:rPr sz="971" b="1" dirty="0">
                <a:latin typeface="Calibri"/>
                <a:cs typeface="Calibri"/>
              </a:rPr>
              <a:t>r</a:t>
            </a:r>
            <a:r>
              <a:rPr sz="971" b="1" spc="-9" dirty="0">
                <a:latin typeface="Calibri"/>
                <a:cs typeface="Calibri"/>
              </a:rPr>
              <a:t> a</a:t>
            </a:r>
            <a:r>
              <a:rPr sz="971" b="1" spc="-4" dirty="0">
                <a:latin typeface="Calibri"/>
                <a:cs typeface="Calibri"/>
              </a:rPr>
              <a:t>r</a:t>
            </a:r>
            <a:r>
              <a:rPr sz="971" b="1" dirty="0">
                <a:latin typeface="Calibri"/>
                <a:cs typeface="Calibri"/>
              </a:rPr>
              <a:t>e</a:t>
            </a:r>
            <a:r>
              <a:rPr sz="971" b="1" spc="-9" dirty="0">
                <a:latin typeface="Calibri"/>
                <a:cs typeface="Calibri"/>
              </a:rPr>
              <a:t> no</a:t>
            </a:r>
            <a:r>
              <a:rPr sz="971" b="1" dirty="0">
                <a:latin typeface="Calibri"/>
                <a:cs typeface="Calibri"/>
              </a:rPr>
              <a:t>t </a:t>
            </a:r>
            <a:r>
              <a:rPr sz="971" b="1" spc="-4" dirty="0">
                <a:latin typeface="Calibri"/>
                <a:cs typeface="Calibri"/>
              </a:rPr>
              <a:t>a</a:t>
            </a:r>
            <a:r>
              <a:rPr sz="971" b="1" dirty="0">
                <a:latin typeface="Calibri"/>
                <a:cs typeface="Calibri"/>
              </a:rPr>
              <a:t>ll</a:t>
            </a:r>
            <a:r>
              <a:rPr sz="971" b="1" spc="-9" dirty="0">
                <a:latin typeface="Calibri"/>
                <a:cs typeface="Calibri"/>
              </a:rPr>
              <a:t> </a:t>
            </a:r>
            <a:r>
              <a:rPr sz="971" b="1" spc="-4" dirty="0">
                <a:latin typeface="Calibri"/>
                <a:cs typeface="Calibri"/>
              </a:rPr>
              <a:t>rule</a:t>
            </a:r>
            <a:r>
              <a:rPr sz="971" b="1" dirty="0">
                <a:latin typeface="Calibri"/>
                <a:cs typeface="Calibri"/>
              </a:rPr>
              <a:t>d</a:t>
            </a:r>
            <a:r>
              <a:rPr sz="971" b="1" spc="-4" dirty="0">
                <a:latin typeface="Calibri"/>
                <a:cs typeface="Calibri"/>
              </a:rPr>
              <a:t> a</a:t>
            </a:r>
            <a:r>
              <a:rPr sz="971" b="1" spc="-9" dirty="0">
                <a:latin typeface="Calibri"/>
                <a:cs typeface="Calibri"/>
              </a:rPr>
              <a:t>n</a:t>
            </a:r>
            <a:r>
              <a:rPr sz="971" b="1" dirty="0">
                <a:latin typeface="Calibri"/>
                <a:cs typeface="Calibri"/>
              </a:rPr>
              <a:t>d</a:t>
            </a:r>
            <a:r>
              <a:rPr sz="971" b="1" spc="-4" dirty="0">
                <a:latin typeface="Calibri"/>
                <a:cs typeface="Calibri"/>
              </a:rPr>
              <a:t> est</a:t>
            </a:r>
            <a:r>
              <a:rPr sz="971" b="1" spc="4" dirty="0">
                <a:latin typeface="Calibri"/>
                <a:cs typeface="Calibri"/>
              </a:rPr>
              <a:t>i</a:t>
            </a:r>
            <a:r>
              <a:rPr sz="971" b="1" dirty="0">
                <a:latin typeface="Calibri"/>
                <a:cs typeface="Calibri"/>
              </a:rPr>
              <a:t>m</a:t>
            </a:r>
            <a:r>
              <a:rPr sz="971" b="1" spc="-9" dirty="0">
                <a:latin typeface="Calibri"/>
                <a:cs typeface="Calibri"/>
              </a:rPr>
              <a:t>a</a:t>
            </a:r>
            <a:r>
              <a:rPr sz="971" b="1" dirty="0">
                <a:latin typeface="Calibri"/>
                <a:cs typeface="Calibri"/>
              </a:rPr>
              <a:t>t</a:t>
            </a:r>
            <a:r>
              <a:rPr sz="971" b="1" spc="-4" dirty="0">
                <a:latin typeface="Calibri"/>
                <a:cs typeface="Calibri"/>
              </a:rPr>
              <a:t>e</a:t>
            </a:r>
            <a:r>
              <a:rPr sz="971" b="1" dirty="0">
                <a:latin typeface="Calibri"/>
                <a:cs typeface="Calibri"/>
              </a:rPr>
              <a:t>d</a:t>
            </a:r>
            <a:r>
              <a:rPr sz="971" b="1" spc="-13" dirty="0">
                <a:latin typeface="Calibri"/>
                <a:cs typeface="Calibri"/>
              </a:rPr>
              <a:t> </a:t>
            </a:r>
            <a:r>
              <a:rPr sz="971" b="1" spc="-9" dirty="0">
                <a:latin typeface="Calibri"/>
                <a:cs typeface="Calibri"/>
              </a:rPr>
              <a:t>ba</a:t>
            </a:r>
            <a:r>
              <a:rPr sz="971" b="1" dirty="0">
                <a:latin typeface="Calibri"/>
                <a:cs typeface="Calibri"/>
              </a:rPr>
              <a:t>sed</a:t>
            </a:r>
            <a:r>
              <a:rPr sz="971" b="1" spc="-9" dirty="0">
                <a:latin typeface="Calibri"/>
                <a:cs typeface="Calibri"/>
              </a:rPr>
              <a:t> </a:t>
            </a:r>
            <a:r>
              <a:rPr sz="971" b="1" spc="-4" dirty="0">
                <a:latin typeface="Calibri"/>
                <a:cs typeface="Calibri"/>
              </a:rPr>
              <a:t>u</a:t>
            </a:r>
            <a:r>
              <a:rPr sz="971" b="1" spc="-9" dirty="0">
                <a:latin typeface="Calibri"/>
                <a:cs typeface="Calibri"/>
              </a:rPr>
              <a:t>po</a:t>
            </a:r>
            <a:r>
              <a:rPr sz="971" b="1" dirty="0">
                <a:latin typeface="Calibri"/>
                <a:cs typeface="Calibri"/>
              </a:rPr>
              <a:t>n</a:t>
            </a:r>
            <a:r>
              <a:rPr sz="971" b="1" spc="4" dirty="0">
                <a:latin typeface="Calibri"/>
                <a:cs typeface="Calibri"/>
              </a:rPr>
              <a:t> </a:t>
            </a:r>
            <a:r>
              <a:rPr sz="971" b="1" spc="-9" dirty="0">
                <a:latin typeface="Calibri"/>
                <a:cs typeface="Calibri"/>
              </a:rPr>
              <a:t>p</a:t>
            </a:r>
            <a:r>
              <a:rPr sz="971" b="1" spc="-4" dirty="0">
                <a:latin typeface="Calibri"/>
                <a:cs typeface="Calibri"/>
              </a:rPr>
              <a:t>rel</a:t>
            </a:r>
            <a:r>
              <a:rPr sz="971" b="1" spc="4" dirty="0">
                <a:latin typeface="Calibri"/>
                <a:cs typeface="Calibri"/>
              </a:rPr>
              <a:t>i</a:t>
            </a:r>
            <a:r>
              <a:rPr sz="971" b="1" dirty="0">
                <a:latin typeface="Calibri"/>
                <a:cs typeface="Calibri"/>
              </a:rPr>
              <a:t>mi</a:t>
            </a:r>
            <a:r>
              <a:rPr sz="971" b="1" spc="-9" dirty="0">
                <a:latin typeface="Calibri"/>
                <a:cs typeface="Calibri"/>
              </a:rPr>
              <a:t>na</a:t>
            </a:r>
            <a:r>
              <a:rPr sz="971" b="1" spc="-4" dirty="0">
                <a:latin typeface="Calibri"/>
                <a:cs typeface="Calibri"/>
              </a:rPr>
              <a:t>r</a:t>
            </a:r>
            <a:r>
              <a:rPr sz="971" b="1" dirty="0">
                <a:latin typeface="Calibri"/>
                <a:cs typeface="Calibri"/>
              </a:rPr>
              <a:t>y</a:t>
            </a:r>
            <a:r>
              <a:rPr sz="971" b="1" spc="-26" dirty="0">
                <a:latin typeface="Calibri"/>
                <a:cs typeface="Calibri"/>
              </a:rPr>
              <a:t> </a:t>
            </a:r>
            <a:r>
              <a:rPr sz="971" b="1" dirty="0">
                <a:latin typeface="Calibri"/>
                <a:cs typeface="Calibri"/>
              </a:rPr>
              <a:t>t</a:t>
            </a:r>
            <a:r>
              <a:rPr sz="971" b="1" spc="-9" dirty="0">
                <a:latin typeface="Calibri"/>
                <a:cs typeface="Calibri"/>
              </a:rPr>
              <a:t>o</a:t>
            </a:r>
            <a:r>
              <a:rPr sz="971" b="1" spc="-4" dirty="0">
                <a:latin typeface="Calibri"/>
                <a:cs typeface="Calibri"/>
              </a:rPr>
              <a:t>x</a:t>
            </a:r>
            <a:r>
              <a:rPr sz="971" b="1" dirty="0">
                <a:latin typeface="Calibri"/>
                <a:cs typeface="Calibri"/>
              </a:rPr>
              <a:t>ic</a:t>
            </a:r>
            <a:r>
              <a:rPr sz="971" b="1" spc="-9" dirty="0">
                <a:latin typeface="Calibri"/>
                <a:cs typeface="Calibri"/>
              </a:rPr>
              <a:t>o</a:t>
            </a:r>
            <a:r>
              <a:rPr sz="971" b="1" dirty="0">
                <a:latin typeface="Calibri"/>
                <a:cs typeface="Calibri"/>
              </a:rPr>
              <a:t>l</a:t>
            </a:r>
            <a:r>
              <a:rPr sz="971" b="1" spc="-9" dirty="0">
                <a:latin typeface="Calibri"/>
                <a:cs typeface="Calibri"/>
              </a:rPr>
              <a:t>o</a:t>
            </a:r>
            <a:r>
              <a:rPr sz="971" b="1" dirty="0">
                <a:latin typeface="Calibri"/>
                <a:cs typeface="Calibri"/>
              </a:rPr>
              <a:t>gy</a:t>
            </a:r>
            <a:r>
              <a:rPr sz="971" b="1" spc="-18" dirty="0">
                <a:latin typeface="Calibri"/>
                <a:cs typeface="Calibri"/>
              </a:rPr>
              <a:t> </a:t>
            </a:r>
            <a:r>
              <a:rPr sz="971" b="1" spc="-4" dirty="0">
                <a:latin typeface="Calibri"/>
                <a:cs typeface="Calibri"/>
              </a:rPr>
              <a:t>re</a:t>
            </a:r>
            <a:r>
              <a:rPr sz="971" b="1" spc="-9" dirty="0">
                <a:latin typeface="Calibri"/>
                <a:cs typeface="Calibri"/>
              </a:rPr>
              <a:t>po</a:t>
            </a:r>
            <a:r>
              <a:rPr sz="971" b="1" spc="-4" dirty="0">
                <a:latin typeface="Calibri"/>
                <a:cs typeface="Calibri"/>
              </a:rPr>
              <a:t>rt</a:t>
            </a:r>
            <a:r>
              <a:rPr sz="971" b="1" spc="4" dirty="0">
                <a:latin typeface="Calibri"/>
                <a:cs typeface="Calibri"/>
              </a:rPr>
              <a:t>s</a:t>
            </a:r>
            <a:r>
              <a:rPr sz="971" b="1" dirty="0">
                <a:latin typeface="Calibri"/>
                <a:cs typeface="Calibri"/>
              </a:rPr>
              <a:t>;</a:t>
            </a:r>
            <a:endParaRPr sz="971">
              <a:latin typeface="Calibri"/>
              <a:cs typeface="Calibri"/>
            </a:endParaRPr>
          </a:p>
          <a:p>
            <a:pPr marL="560" algn="ctr">
              <a:spcBef>
                <a:spcPts val="22"/>
              </a:spcBef>
            </a:pPr>
            <a:r>
              <a:rPr sz="971" b="1" dirty="0">
                <a:latin typeface="Calibri"/>
                <a:cs typeface="Calibri"/>
              </a:rPr>
              <a:t>T</a:t>
            </a:r>
            <a:r>
              <a:rPr sz="971" b="1" spc="-4" dirty="0">
                <a:latin typeface="Calibri"/>
                <a:cs typeface="Calibri"/>
              </a:rPr>
              <a:t>h</a:t>
            </a:r>
            <a:r>
              <a:rPr sz="971" b="1" dirty="0">
                <a:latin typeface="Calibri"/>
                <a:cs typeface="Calibri"/>
              </a:rPr>
              <a:t>e</a:t>
            </a:r>
            <a:r>
              <a:rPr sz="971" b="1" spc="-13" dirty="0">
                <a:latin typeface="Calibri"/>
                <a:cs typeface="Calibri"/>
              </a:rPr>
              <a:t> </a:t>
            </a:r>
            <a:r>
              <a:rPr sz="971" b="1" dirty="0">
                <a:latin typeface="Calibri"/>
                <a:cs typeface="Calibri"/>
              </a:rPr>
              <a:t>2015</a:t>
            </a:r>
            <a:r>
              <a:rPr sz="971" b="1" spc="-18" dirty="0">
                <a:latin typeface="Calibri"/>
                <a:cs typeface="Calibri"/>
              </a:rPr>
              <a:t> </a:t>
            </a:r>
            <a:r>
              <a:rPr sz="971" b="1" dirty="0">
                <a:latin typeface="Calibri"/>
                <a:cs typeface="Calibri"/>
              </a:rPr>
              <a:t>t</a:t>
            </a:r>
            <a:r>
              <a:rPr sz="971" b="1" spc="-4" dirty="0">
                <a:latin typeface="Calibri"/>
                <a:cs typeface="Calibri"/>
              </a:rPr>
              <a:t>o</a:t>
            </a:r>
            <a:r>
              <a:rPr sz="971" b="1" dirty="0">
                <a:latin typeface="Calibri"/>
                <a:cs typeface="Calibri"/>
              </a:rPr>
              <a:t>t</a:t>
            </a:r>
            <a:r>
              <a:rPr sz="971" b="1" spc="-4" dirty="0">
                <a:latin typeface="Calibri"/>
                <a:cs typeface="Calibri"/>
              </a:rPr>
              <a:t>a</a:t>
            </a:r>
            <a:r>
              <a:rPr sz="971" b="1" dirty="0">
                <a:latin typeface="Calibri"/>
                <a:cs typeface="Calibri"/>
              </a:rPr>
              <a:t>l</a:t>
            </a:r>
            <a:r>
              <a:rPr sz="971" b="1" spc="-9" dirty="0">
                <a:latin typeface="Calibri"/>
                <a:cs typeface="Calibri"/>
              </a:rPr>
              <a:t> </a:t>
            </a:r>
            <a:r>
              <a:rPr sz="971" b="1" dirty="0">
                <a:latin typeface="Calibri"/>
                <a:cs typeface="Calibri"/>
              </a:rPr>
              <a:t>is</a:t>
            </a:r>
            <a:r>
              <a:rPr sz="971" b="1" spc="-9" dirty="0">
                <a:latin typeface="Calibri"/>
                <a:cs typeface="Calibri"/>
              </a:rPr>
              <a:t> </a:t>
            </a:r>
            <a:r>
              <a:rPr sz="971" b="1" dirty="0">
                <a:latin typeface="Calibri"/>
                <a:cs typeface="Calibri"/>
              </a:rPr>
              <a:t>U</a:t>
            </a:r>
            <a:r>
              <a:rPr sz="971" b="1" spc="-9" dirty="0">
                <a:latin typeface="Calibri"/>
                <a:cs typeface="Calibri"/>
              </a:rPr>
              <a:t>n</a:t>
            </a:r>
            <a:r>
              <a:rPr sz="971" b="1" spc="-4" dirty="0">
                <a:latin typeface="Calibri"/>
                <a:cs typeface="Calibri"/>
              </a:rPr>
              <a:t>offi</a:t>
            </a:r>
            <a:r>
              <a:rPr sz="971" b="1" spc="4" dirty="0">
                <a:latin typeface="Calibri"/>
                <a:cs typeface="Calibri"/>
              </a:rPr>
              <a:t>c</a:t>
            </a:r>
            <a:r>
              <a:rPr sz="971" b="1" dirty="0">
                <a:latin typeface="Calibri"/>
                <a:cs typeface="Calibri"/>
              </a:rPr>
              <a:t>i</a:t>
            </a:r>
            <a:r>
              <a:rPr sz="971" b="1" spc="-9" dirty="0">
                <a:latin typeface="Calibri"/>
                <a:cs typeface="Calibri"/>
              </a:rPr>
              <a:t>a</a:t>
            </a:r>
            <a:r>
              <a:rPr sz="971" b="1" dirty="0">
                <a:latin typeface="Calibri"/>
                <a:cs typeface="Calibri"/>
              </a:rPr>
              <a:t>l)</a:t>
            </a:r>
            <a:endParaRPr sz="971">
              <a:latin typeface="Calibri"/>
              <a:cs typeface="Calibri"/>
            </a:endParaRPr>
          </a:p>
        </p:txBody>
      </p:sp>
      <p:sp>
        <p:nvSpPr>
          <p:cNvPr id="249" name="object 249"/>
          <p:cNvSpPr/>
          <p:nvPr/>
        </p:nvSpPr>
        <p:spPr>
          <a:xfrm>
            <a:off x="9054353" y="5942255"/>
            <a:ext cx="665629" cy="6683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50" name="object 250"/>
          <p:cNvSpPr txBox="1"/>
          <p:nvPr/>
        </p:nvSpPr>
        <p:spPr>
          <a:xfrm>
            <a:off x="2534770" y="6096179"/>
            <a:ext cx="1723465" cy="3107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 marR="4483">
              <a:lnSpc>
                <a:spcPct val="103600"/>
              </a:lnSpc>
            </a:pPr>
            <a:r>
              <a:rPr sz="971" i="1" dirty="0">
                <a:latin typeface="Calibri"/>
                <a:cs typeface="Calibri"/>
              </a:rPr>
              <a:t>S</a:t>
            </a:r>
            <a:r>
              <a:rPr sz="971" i="1" spc="-4" dirty="0">
                <a:latin typeface="Calibri"/>
                <a:cs typeface="Calibri"/>
              </a:rPr>
              <a:t>o</a:t>
            </a:r>
            <a:r>
              <a:rPr sz="971" i="1" spc="-9" dirty="0">
                <a:latin typeface="Calibri"/>
                <a:cs typeface="Calibri"/>
              </a:rPr>
              <a:t>u</a:t>
            </a:r>
            <a:r>
              <a:rPr sz="971" i="1" dirty="0">
                <a:latin typeface="Calibri"/>
                <a:cs typeface="Calibri"/>
              </a:rPr>
              <a:t>rc</a:t>
            </a:r>
            <a:r>
              <a:rPr sz="971" i="1" spc="-13" dirty="0">
                <a:latin typeface="Calibri"/>
                <a:cs typeface="Calibri"/>
              </a:rPr>
              <a:t>e</a:t>
            </a:r>
            <a:r>
              <a:rPr sz="971" i="1" dirty="0">
                <a:latin typeface="Calibri"/>
                <a:cs typeface="Calibri"/>
              </a:rPr>
              <a:t>: </a:t>
            </a:r>
            <a:r>
              <a:rPr sz="971" i="1" spc="-4" dirty="0">
                <a:latin typeface="Calibri"/>
                <a:cs typeface="Calibri"/>
              </a:rPr>
              <a:t>Cuy</a:t>
            </a:r>
            <a:r>
              <a:rPr sz="971" i="1" spc="-9" dirty="0">
                <a:latin typeface="Calibri"/>
                <a:cs typeface="Calibri"/>
              </a:rPr>
              <a:t>a</a:t>
            </a:r>
            <a:r>
              <a:rPr sz="971" i="1" spc="-4" dirty="0">
                <a:latin typeface="Calibri"/>
                <a:cs typeface="Calibri"/>
              </a:rPr>
              <a:t>ho</a:t>
            </a:r>
            <a:r>
              <a:rPr sz="971" i="1" spc="-9" dirty="0">
                <a:latin typeface="Calibri"/>
                <a:cs typeface="Calibri"/>
              </a:rPr>
              <a:t>g</a:t>
            </a:r>
            <a:r>
              <a:rPr sz="971" i="1" dirty="0">
                <a:latin typeface="Calibri"/>
                <a:cs typeface="Calibri"/>
              </a:rPr>
              <a:t>a</a:t>
            </a:r>
            <a:r>
              <a:rPr sz="971" i="1" spc="-4" dirty="0">
                <a:latin typeface="Calibri"/>
                <a:cs typeface="Calibri"/>
              </a:rPr>
              <a:t> Coun</a:t>
            </a:r>
            <a:r>
              <a:rPr sz="971" i="1" dirty="0">
                <a:latin typeface="Calibri"/>
                <a:cs typeface="Calibri"/>
              </a:rPr>
              <a:t>ty</a:t>
            </a:r>
            <a:r>
              <a:rPr sz="971" i="1" spc="-9" dirty="0">
                <a:latin typeface="Calibri"/>
                <a:cs typeface="Calibri"/>
              </a:rPr>
              <a:t> </a:t>
            </a:r>
            <a:r>
              <a:rPr sz="971" i="1" dirty="0">
                <a:latin typeface="Calibri"/>
                <a:cs typeface="Calibri"/>
              </a:rPr>
              <a:t>Med</a:t>
            </a:r>
            <a:r>
              <a:rPr sz="971" i="1" spc="-9" dirty="0">
                <a:latin typeface="Calibri"/>
                <a:cs typeface="Calibri"/>
              </a:rPr>
              <a:t>i</a:t>
            </a:r>
            <a:r>
              <a:rPr sz="971" i="1" dirty="0">
                <a:latin typeface="Calibri"/>
                <a:cs typeface="Calibri"/>
              </a:rPr>
              <a:t>c</a:t>
            </a:r>
            <a:r>
              <a:rPr sz="971" i="1" spc="-9" dirty="0">
                <a:latin typeface="Calibri"/>
                <a:cs typeface="Calibri"/>
              </a:rPr>
              <a:t>a</a:t>
            </a:r>
            <a:r>
              <a:rPr sz="971" i="1" dirty="0">
                <a:latin typeface="Calibri"/>
                <a:cs typeface="Calibri"/>
              </a:rPr>
              <a:t>l </a:t>
            </a:r>
            <a:r>
              <a:rPr sz="971" i="1" spc="-4" dirty="0">
                <a:latin typeface="Calibri"/>
                <a:cs typeface="Calibri"/>
              </a:rPr>
              <a:t>Examin</a:t>
            </a:r>
            <a:r>
              <a:rPr sz="971" i="1" spc="-13" dirty="0">
                <a:latin typeface="Calibri"/>
                <a:cs typeface="Calibri"/>
              </a:rPr>
              <a:t>e</a:t>
            </a:r>
            <a:r>
              <a:rPr sz="971" i="1" spc="4" dirty="0">
                <a:latin typeface="Calibri"/>
                <a:cs typeface="Calibri"/>
              </a:rPr>
              <a:t>r</a:t>
            </a:r>
            <a:r>
              <a:rPr sz="971" i="1" dirty="0">
                <a:latin typeface="Calibri"/>
                <a:cs typeface="Calibri"/>
              </a:rPr>
              <a:t>’s</a:t>
            </a:r>
            <a:r>
              <a:rPr sz="971" i="1" spc="4" dirty="0">
                <a:latin typeface="Calibri"/>
                <a:cs typeface="Calibri"/>
              </a:rPr>
              <a:t> </a:t>
            </a:r>
            <a:r>
              <a:rPr sz="971" i="1" spc="-4" dirty="0">
                <a:latin typeface="Calibri"/>
                <a:cs typeface="Calibri"/>
              </a:rPr>
              <a:t>Off</a:t>
            </a:r>
            <a:r>
              <a:rPr sz="971" i="1" dirty="0">
                <a:latin typeface="Calibri"/>
                <a:cs typeface="Calibri"/>
              </a:rPr>
              <a:t>i</a:t>
            </a:r>
            <a:r>
              <a:rPr sz="971" i="1" spc="-9" dirty="0">
                <a:latin typeface="Calibri"/>
                <a:cs typeface="Calibri"/>
              </a:rPr>
              <a:t>c</a:t>
            </a:r>
            <a:r>
              <a:rPr sz="971" i="1" dirty="0">
                <a:latin typeface="Calibri"/>
                <a:cs typeface="Calibri"/>
              </a:rPr>
              <a:t>e</a:t>
            </a:r>
            <a:r>
              <a:rPr sz="971" i="1" spc="-13" dirty="0">
                <a:latin typeface="Calibri"/>
                <a:cs typeface="Calibri"/>
              </a:rPr>
              <a:t> </a:t>
            </a:r>
            <a:r>
              <a:rPr sz="971" i="1" spc="4" dirty="0">
                <a:latin typeface="Calibri"/>
                <a:cs typeface="Calibri"/>
              </a:rPr>
              <a:t>r</a:t>
            </a:r>
            <a:r>
              <a:rPr sz="971" i="1" spc="-13" dirty="0">
                <a:latin typeface="Calibri"/>
                <a:cs typeface="Calibri"/>
              </a:rPr>
              <a:t>e</a:t>
            </a:r>
            <a:r>
              <a:rPr sz="971" i="1" dirty="0">
                <a:latin typeface="Calibri"/>
                <a:cs typeface="Calibri"/>
              </a:rPr>
              <a:t>vised</a:t>
            </a:r>
            <a:r>
              <a:rPr sz="971" i="1" spc="-9" dirty="0">
                <a:latin typeface="Calibri"/>
                <a:cs typeface="Calibri"/>
              </a:rPr>
              <a:t> 3</a:t>
            </a:r>
            <a:r>
              <a:rPr sz="971" i="1" spc="-4" dirty="0">
                <a:latin typeface="Calibri"/>
                <a:cs typeface="Calibri"/>
              </a:rPr>
              <a:t>-</a:t>
            </a:r>
            <a:r>
              <a:rPr sz="971" i="1" dirty="0">
                <a:latin typeface="Calibri"/>
                <a:cs typeface="Calibri"/>
              </a:rPr>
              <a:t>15</a:t>
            </a:r>
            <a:r>
              <a:rPr sz="971" i="1" spc="-4" dirty="0">
                <a:latin typeface="Calibri"/>
                <a:cs typeface="Calibri"/>
              </a:rPr>
              <a:t>-</a:t>
            </a:r>
            <a:r>
              <a:rPr sz="971" i="1" spc="-9" dirty="0">
                <a:latin typeface="Calibri"/>
                <a:cs typeface="Calibri"/>
              </a:rPr>
              <a:t>16</a:t>
            </a:r>
            <a:endParaRPr sz="971">
              <a:latin typeface="Calibri"/>
              <a:cs typeface="Calibri"/>
            </a:endParaRPr>
          </a:p>
        </p:txBody>
      </p:sp>
      <p:graphicFrame>
        <p:nvGraphicFramePr>
          <p:cNvPr id="189" name="object 189"/>
          <p:cNvGraphicFramePr>
            <a:graphicFrameLocks noGrp="1"/>
          </p:cNvGraphicFramePr>
          <p:nvPr/>
        </p:nvGraphicFramePr>
        <p:xfrm>
          <a:off x="2647748" y="5207710"/>
          <a:ext cx="6723514" cy="429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74"/>
                <a:gridCol w="661656"/>
                <a:gridCol w="661483"/>
                <a:gridCol w="661482"/>
                <a:gridCol w="661427"/>
                <a:gridCol w="661427"/>
                <a:gridCol w="655824"/>
                <a:gridCol w="606462"/>
                <a:gridCol w="1438443"/>
                <a:gridCol w="523936"/>
              </a:tblGrid>
              <a:tr h="13447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9143">
                      <a:solidFill>
                        <a:srgbClr val="858585"/>
                      </a:solidFill>
                      <a:prstDash val="solid"/>
                    </a:lnR>
                  </a:tcPr>
                </a:tc>
                <a:tc gridSpan="9">
                  <a:txBody>
                    <a:bodyPr/>
                    <a:lstStyle/>
                    <a:p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143">
                      <a:solidFill>
                        <a:srgbClr val="85858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34471">
                <a:tc>
                  <a:txBody>
                    <a:bodyPr/>
                    <a:lstStyle/>
                    <a:p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2006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250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2007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226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2008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251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2009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269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2010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267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2011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301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2012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310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2013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-34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0 </a:t>
                      </a:r>
                      <a:r>
                        <a:rPr sz="800" spc="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800" spc="6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2014-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353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2015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364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154809">
                <a:tc>
                  <a:txBody>
                    <a:bodyPr/>
                    <a:lstStyle/>
                    <a:p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ca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ca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ca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ca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ca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ca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ca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sz="800" dirty="0">
                          <a:latin typeface="Calibri"/>
                          <a:cs typeface="Calibri"/>
                        </a:rPr>
                        <a:t>ca</a:t>
                      </a:r>
                      <a:r>
                        <a:rPr sz="8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*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0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Heroin and fentanyl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55700" y="2603500"/>
          <a:ext cx="8824913" cy="341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966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Heroin and fentanyl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3151854"/>
              </p:ext>
            </p:extLst>
          </p:nvPr>
        </p:nvGraphicFramePr>
        <p:xfrm>
          <a:off x="1221603" y="1828800"/>
          <a:ext cx="8824913" cy="4941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566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Heroin and fentanyl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7" t="15940" r="5440" b="15639"/>
          <a:stretch/>
        </p:blipFill>
        <p:spPr bwMode="auto">
          <a:xfrm>
            <a:off x="1598141" y="2356021"/>
            <a:ext cx="7537621" cy="430838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7068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280" y="-4115"/>
            <a:ext cx="11714206" cy="6854852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6427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654517"/>
              </p:ext>
            </p:extLst>
          </p:nvPr>
        </p:nvGraphicFramePr>
        <p:xfrm>
          <a:off x="249382" y="0"/>
          <a:ext cx="11720946" cy="5807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0409382" y="0"/>
            <a:ext cx="840509" cy="193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0317018" y="0"/>
            <a:ext cx="9328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46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049282"/>
              </p:ext>
            </p:extLst>
          </p:nvPr>
        </p:nvGraphicFramePr>
        <p:xfrm>
          <a:off x="221674" y="0"/>
          <a:ext cx="115824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031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27</TotalTime>
  <Words>245</Words>
  <Application>Microsoft Office PowerPoint</Application>
  <PresentationFormat>Widescreen</PresentationFormat>
  <Paragraphs>113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Ion Boardroom</vt:lpstr>
      <vt:lpstr>Update on Heroin and Fentanyl- Cuyahoga County</vt:lpstr>
      <vt:lpstr>PowerPoint Presentation</vt:lpstr>
      <vt:lpstr>Heroin and fentanyl</vt:lpstr>
      <vt:lpstr>Heroin and fentanyl</vt:lpstr>
      <vt:lpstr>Heroin and fentanyl</vt:lpstr>
      <vt:lpstr>PowerPoint Presentation</vt:lpstr>
      <vt:lpstr>PowerPoint Presentation</vt:lpstr>
      <vt:lpstr>PowerPoint Presentation</vt:lpstr>
    </vt:vector>
  </TitlesOfParts>
  <Company>Cuyahoga County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Heroin and Fentanyl- Cuyahoga County</dc:title>
  <dc:creator>Thomas P Gilson</dc:creator>
  <cp:lastModifiedBy>Thomas P Gilson</cp:lastModifiedBy>
  <cp:revision>8</cp:revision>
  <dcterms:created xsi:type="dcterms:W3CDTF">2016-04-25T17:18:59Z</dcterms:created>
  <dcterms:modified xsi:type="dcterms:W3CDTF">2016-04-25T17:46:50Z</dcterms:modified>
</cp:coreProperties>
</file>