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41"/>
  </p:notesMasterIdLst>
  <p:sldIdLst>
    <p:sldId id="256" r:id="rId3"/>
    <p:sldId id="259" r:id="rId4"/>
    <p:sldId id="260" r:id="rId5"/>
    <p:sldId id="261" r:id="rId6"/>
    <p:sldId id="262" r:id="rId7"/>
    <p:sldId id="263" r:id="rId8"/>
    <p:sldId id="264" r:id="rId9"/>
    <p:sldId id="267" r:id="rId10"/>
    <p:sldId id="266" r:id="rId11"/>
    <p:sldId id="257" r:id="rId12"/>
    <p:sldId id="258" r:id="rId13"/>
    <p:sldId id="269" r:id="rId14"/>
    <p:sldId id="293" r:id="rId15"/>
    <p:sldId id="278" r:id="rId16"/>
    <p:sldId id="279" r:id="rId17"/>
    <p:sldId id="280" r:id="rId18"/>
    <p:sldId id="292" r:id="rId19"/>
    <p:sldId id="291" r:id="rId20"/>
    <p:sldId id="281" r:id="rId21"/>
    <p:sldId id="277" r:id="rId22"/>
    <p:sldId id="288" r:id="rId23"/>
    <p:sldId id="276" r:id="rId24"/>
    <p:sldId id="282" r:id="rId25"/>
    <p:sldId id="270" r:id="rId26"/>
    <p:sldId id="289" r:id="rId27"/>
    <p:sldId id="286" r:id="rId28"/>
    <p:sldId id="285" r:id="rId29"/>
    <p:sldId id="284" r:id="rId30"/>
    <p:sldId id="283" r:id="rId31"/>
    <p:sldId id="287" r:id="rId32"/>
    <p:sldId id="290" r:id="rId33"/>
    <p:sldId id="268" r:id="rId34"/>
    <p:sldId id="295" r:id="rId35"/>
    <p:sldId id="296" r:id="rId36"/>
    <p:sldId id="298" r:id="rId37"/>
    <p:sldId id="297" r:id="rId38"/>
    <p:sldId id="299" r:id="rId39"/>
    <p:sldId id="27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8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F5163-1905-4517-B2FE-5E4BAA39117C}" type="datetimeFigureOut">
              <a:rPr lang="en-US" smtClean="0"/>
              <a:t>7/13/2016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FADAB-CC1F-45F4-9D61-C925230B0FCC}" type="slidenum">
              <a:rPr lang="en-US" smtClean="0"/>
              <a:t>‹#›</a:t>
            </a:fld>
            <a:endParaRPr lang="en-US"/>
          </a:p>
        </p:txBody>
      </p:sp>
    </p:spTree>
    <p:extLst>
      <p:ext uri="{BB962C8B-B14F-4D97-AF65-F5344CB8AC3E}">
        <p14:creationId xmlns:p14="http://schemas.microsoft.com/office/powerpoint/2010/main" val="78210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8F4DB1-B358-47FC-98FF-9A495F9AEDAF}" type="slidenum">
              <a:rPr lang="en-US" smtClean="0"/>
              <a:pPr>
                <a:defRPr/>
              </a:pPr>
              <a:t>2</a:t>
            </a:fld>
            <a:endParaRPr lang="en-US"/>
          </a:p>
        </p:txBody>
      </p:sp>
    </p:spTree>
    <p:extLst>
      <p:ext uri="{BB962C8B-B14F-4D97-AF65-F5344CB8AC3E}">
        <p14:creationId xmlns:p14="http://schemas.microsoft.com/office/powerpoint/2010/main" val="177934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FADAB-CC1F-45F4-9D61-C925230B0FCC}" type="slidenum">
              <a:rPr lang="en-US" smtClean="0"/>
              <a:t>15</a:t>
            </a:fld>
            <a:endParaRPr lang="en-US"/>
          </a:p>
        </p:txBody>
      </p:sp>
    </p:spTree>
    <p:extLst>
      <p:ext uri="{BB962C8B-B14F-4D97-AF65-F5344CB8AC3E}">
        <p14:creationId xmlns:p14="http://schemas.microsoft.com/office/powerpoint/2010/main" val="4083648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FADAB-CC1F-45F4-9D61-C925230B0FCC}" type="slidenum">
              <a:rPr lang="en-US" smtClean="0"/>
              <a:t>16</a:t>
            </a:fld>
            <a:endParaRPr lang="en-US"/>
          </a:p>
        </p:txBody>
      </p:sp>
    </p:spTree>
    <p:extLst>
      <p:ext uri="{BB962C8B-B14F-4D97-AF65-F5344CB8AC3E}">
        <p14:creationId xmlns:p14="http://schemas.microsoft.com/office/powerpoint/2010/main" val="408364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FADAB-CC1F-45F4-9D61-C925230B0FCC}" type="slidenum">
              <a:rPr lang="en-US" smtClean="0"/>
              <a:t>17</a:t>
            </a:fld>
            <a:endParaRPr lang="en-US"/>
          </a:p>
        </p:txBody>
      </p:sp>
    </p:spTree>
    <p:extLst>
      <p:ext uri="{BB962C8B-B14F-4D97-AF65-F5344CB8AC3E}">
        <p14:creationId xmlns:p14="http://schemas.microsoft.com/office/powerpoint/2010/main" val="4083648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FADAB-CC1F-45F4-9D61-C925230B0FCC}" type="slidenum">
              <a:rPr lang="en-US" smtClean="0"/>
              <a:t>18</a:t>
            </a:fld>
            <a:endParaRPr lang="en-US"/>
          </a:p>
        </p:txBody>
      </p:sp>
    </p:spTree>
    <p:extLst>
      <p:ext uri="{BB962C8B-B14F-4D97-AF65-F5344CB8AC3E}">
        <p14:creationId xmlns:p14="http://schemas.microsoft.com/office/powerpoint/2010/main" val="4083648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FADAB-CC1F-45F4-9D61-C925230B0FCC}" type="slidenum">
              <a:rPr lang="en-US" smtClean="0"/>
              <a:t>19</a:t>
            </a:fld>
            <a:endParaRPr lang="en-US"/>
          </a:p>
        </p:txBody>
      </p:sp>
    </p:spTree>
    <p:extLst>
      <p:ext uri="{BB962C8B-B14F-4D97-AF65-F5344CB8AC3E}">
        <p14:creationId xmlns:p14="http://schemas.microsoft.com/office/powerpoint/2010/main" val="4083648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FADAB-CC1F-45F4-9D61-C925230B0FCC}" type="slidenum">
              <a:rPr lang="en-US" smtClean="0"/>
              <a:t>20</a:t>
            </a:fld>
            <a:endParaRPr lang="en-US"/>
          </a:p>
        </p:txBody>
      </p:sp>
    </p:spTree>
    <p:extLst>
      <p:ext uri="{BB962C8B-B14F-4D97-AF65-F5344CB8AC3E}">
        <p14:creationId xmlns:p14="http://schemas.microsoft.com/office/powerpoint/2010/main" val="4083648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FADAB-CC1F-45F4-9D61-C925230B0FCC}" type="slidenum">
              <a:rPr lang="en-US" smtClean="0"/>
              <a:t>21</a:t>
            </a:fld>
            <a:endParaRPr lang="en-US"/>
          </a:p>
        </p:txBody>
      </p:sp>
    </p:spTree>
    <p:extLst>
      <p:ext uri="{BB962C8B-B14F-4D97-AF65-F5344CB8AC3E}">
        <p14:creationId xmlns:p14="http://schemas.microsoft.com/office/powerpoint/2010/main" val="4083648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FADAB-CC1F-45F4-9D61-C925230B0FCC}" type="slidenum">
              <a:rPr lang="en-US" smtClean="0"/>
              <a:t>22</a:t>
            </a:fld>
            <a:endParaRPr lang="en-US"/>
          </a:p>
        </p:txBody>
      </p:sp>
    </p:spTree>
    <p:extLst>
      <p:ext uri="{BB962C8B-B14F-4D97-AF65-F5344CB8AC3E}">
        <p14:creationId xmlns:p14="http://schemas.microsoft.com/office/powerpoint/2010/main" val="4083648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FADAB-CC1F-45F4-9D61-C925230B0FCC}" type="slidenum">
              <a:rPr lang="en-US" smtClean="0"/>
              <a:t>23</a:t>
            </a:fld>
            <a:endParaRPr lang="en-US"/>
          </a:p>
        </p:txBody>
      </p:sp>
    </p:spTree>
    <p:extLst>
      <p:ext uri="{BB962C8B-B14F-4D97-AF65-F5344CB8AC3E}">
        <p14:creationId xmlns:p14="http://schemas.microsoft.com/office/powerpoint/2010/main" val="4083648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FADAB-CC1F-45F4-9D61-C925230B0FCC}" type="slidenum">
              <a:rPr lang="en-US" smtClean="0"/>
              <a:t>32</a:t>
            </a:fld>
            <a:endParaRPr lang="en-US"/>
          </a:p>
        </p:txBody>
      </p:sp>
    </p:spTree>
    <p:extLst>
      <p:ext uri="{BB962C8B-B14F-4D97-AF65-F5344CB8AC3E}">
        <p14:creationId xmlns:p14="http://schemas.microsoft.com/office/powerpoint/2010/main" val="101363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8F4DB1-B358-47FC-98FF-9A495F9AEDAF}" type="slidenum">
              <a:rPr lang="en-US" smtClean="0"/>
              <a:pPr>
                <a:defRPr/>
              </a:pPr>
              <a:t>3</a:t>
            </a:fld>
            <a:endParaRPr lang="en-US"/>
          </a:p>
        </p:txBody>
      </p:sp>
    </p:spTree>
    <p:extLst>
      <p:ext uri="{BB962C8B-B14F-4D97-AF65-F5344CB8AC3E}">
        <p14:creationId xmlns:p14="http://schemas.microsoft.com/office/powerpoint/2010/main" val="403948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8F4DB1-B358-47FC-98FF-9A495F9AEDAF}" type="slidenum">
              <a:rPr lang="en-US" smtClean="0"/>
              <a:pPr>
                <a:defRPr/>
              </a:pPr>
              <a:t>4</a:t>
            </a:fld>
            <a:endParaRPr lang="en-US"/>
          </a:p>
        </p:txBody>
      </p:sp>
    </p:spTree>
    <p:extLst>
      <p:ext uri="{BB962C8B-B14F-4D97-AF65-F5344CB8AC3E}">
        <p14:creationId xmlns:p14="http://schemas.microsoft.com/office/powerpoint/2010/main" val="170943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8F4DB1-B358-47FC-98FF-9A495F9AEDAF}" type="slidenum">
              <a:rPr lang="en-US" smtClean="0"/>
              <a:pPr>
                <a:defRPr/>
              </a:pPr>
              <a:t>5</a:t>
            </a:fld>
            <a:endParaRPr lang="en-US"/>
          </a:p>
        </p:txBody>
      </p:sp>
    </p:spTree>
    <p:extLst>
      <p:ext uri="{BB962C8B-B14F-4D97-AF65-F5344CB8AC3E}">
        <p14:creationId xmlns:p14="http://schemas.microsoft.com/office/powerpoint/2010/main" val="314947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8F4DB1-B358-47FC-98FF-9A495F9AEDAF}" type="slidenum">
              <a:rPr lang="en-US" smtClean="0"/>
              <a:pPr>
                <a:defRPr/>
              </a:pPr>
              <a:t>6</a:t>
            </a:fld>
            <a:endParaRPr lang="en-US"/>
          </a:p>
        </p:txBody>
      </p:sp>
    </p:spTree>
    <p:extLst>
      <p:ext uri="{BB962C8B-B14F-4D97-AF65-F5344CB8AC3E}">
        <p14:creationId xmlns:p14="http://schemas.microsoft.com/office/powerpoint/2010/main" val="816269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D8F4DB1-B358-47FC-98FF-9A495F9AEDAF}" type="slidenum">
              <a:rPr lang="en-US" smtClean="0"/>
              <a:pPr>
                <a:defRPr/>
              </a:pPr>
              <a:t>7</a:t>
            </a:fld>
            <a:endParaRPr lang="en-US"/>
          </a:p>
        </p:txBody>
      </p:sp>
    </p:spTree>
    <p:extLst>
      <p:ext uri="{BB962C8B-B14F-4D97-AF65-F5344CB8AC3E}">
        <p14:creationId xmlns:p14="http://schemas.microsoft.com/office/powerpoint/2010/main" val="519834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FADAB-CC1F-45F4-9D61-C925230B0FCC}" type="slidenum">
              <a:rPr lang="en-US" smtClean="0"/>
              <a:t>12</a:t>
            </a:fld>
            <a:endParaRPr lang="en-US"/>
          </a:p>
        </p:txBody>
      </p:sp>
    </p:spTree>
    <p:extLst>
      <p:ext uri="{BB962C8B-B14F-4D97-AF65-F5344CB8AC3E}">
        <p14:creationId xmlns:p14="http://schemas.microsoft.com/office/powerpoint/2010/main" val="408364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FADAB-CC1F-45F4-9D61-C925230B0FCC}" type="slidenum">
              <a:rPr lang="en-US" smtClean="0"/>
              <a:t>13</a:t>
            </a:fld>
            <a:endParaRPr lang="en-US"/>
          </a:p>
        </p:txBody>
      </p:sp>
    </p:spTree>
    <p:extLst>
      <p:ext uri="{BB962C8B-B14F-4D97-AF65-F5344CB8AC3E}">
        <p14:creationId xmlns:p14="http://schemas.microsoft.com/office/powerpoint/2010/main" val="408364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FADAB-CC1F-45F4-9D61-C925230B0FCC}" type="slidenum">
              <a:rPr lang="en-US" smtClean="0"/>
              <a:t>14</a:t>
            </a:fld>
            <a:endParaRPr lang="en-US"/>
          </a:p>
        </p:txBody>
      </p:sp>
    </p:spTree>
    <p:extLst>
      <p:ext uri="{BB962C8B-B14F-4D97-AF65-F5344CB8AC3E}">
        <p14:creationId xmlns:p14="http://schemas.microsoft.com/office/powerpoint/2010/main" val="4083648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3556" name="Rectangle 4"/>
          <p:cNvSpPr>
            <a:spLocks noGrp="1" noChangeArrowheads="1"/>
          </p:cNvSpPr>
          <p:nvPr>
            <p:ph type="dt" sz="half" idx="2"/>
          </p:nvPr>
        </p:nvSpPr>
        <p:spPr/>
        <p:txBody>
          <a:bodyPr/>
          <a:lstStyle>
            <a:lvl1pPr>
              <a:defRPr/>
            </a:lvl1pPr>
          </a:lstStyle>
          <a:p>
            <a:fld id="{ABB2DEF6-9881-4843-B83A-60095A9A29C8}" type="datetimeFigureOut">
              <a:rPr lang="en-US" smtClean="0"/>
              <a:t>7/13/2016</a:t>
            </a:fld>
            <a:endParaRPr lang="en-US"/>
          </a:p>
        </p:txBody>
      </p:sp>
      <p:sp>
        <p:nvSpPr>
          <p:cNvPr id="23557" name="Rectangle 5"/>
          <p:cNvSpPr>
            <a:spLocks noGrp="1" noChangeArrowheads="1"/>
          </p:cNvSpPr>
          <p:nvPr>
            <p:ph type="ftr" sz="quarter" idx="3"/>
          </p:nvPr>
        </p:nvSpPr>
        <p:spPr/>
        <p:txBody>
          <a:bodyPr/>
          <a:lstStyle>
            <a:lvl1pPr>
              <a:defRPr/>
            </a:lvl1pPr>
          </a:lstStyle>
          <a:p>
            <a:endParaRPr lang="en-US"/>
          </a:p>
        </p:txBody>
      </p:sp>
      <p:sp>
        <p:nvSpPr>
          <p:cNvPr id="23558" name="Rectangle 6"/>
          <p:cNvSpPr>
            <a:spLocks noGrp="1" noChangeArrowheads="1"/>
          </p:cNvSpPr>
          <p:nvPr>
            <p:ph type="sldNum" sz="quarter" idx="4"/>
          </p:nvPr>
        </p:nvSpPr>
        <p:spPr/>
        <p:txBody>
          <a:bodyPr/>
          <a:lstStyle>
            <a:lvl1pPr>
              <a:defRPr/>
            </a:lvl1pPr>
          </a:lstStyle>
          <a:p>
            <a:fld id="{95B20A8F-0CAE-4836-A04A-ABAAC467A16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BB2DEF6-9881-4843-B83A-60095A9A29C8}" type="datetimeFigureOut">
              <a:rPr lang="en-US" smtClean="0"/>
              <a:t>7/13/2016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B20A8F-0CAE-4836-A04A-ABAAC467A162}" type="slidenum">
              <a:rPr lang="en-US" smtClean="0"/>
              <a:t>‹#›</a:t>
            </a:fld>
            <a:endParaRPr lang="en-US"/>
          </a:p>
        </p:txBody>
      </p:sp>
    </p:spTree>
    <p:extLst>
      <p:ext uri="{BB962C8B-B14F-4D97-AF65-F5344CB8AC3E}">
        <p14:creationId xmlns:p14="http://schemas.microsoft.com/office/powerpoint/2010/main" val="308004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BB2DEF6-9881-4843-B83A-60095A9A29C8}" type="datetimeFigureOut">
              <a:rPr lang="en-US" smtClean="0"/>
              <a:t>7/13/2016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B20A8F-0CAE-4836-A04A-ABAAC467A162}" type="slidenum">
              <a:rPr lang="en-US" smtClean="0"/>
              <a:t>‹#›</a:t>
            </a:fld>
            <a:endParaRPr lang="en-US"/>
          </a:p>
        </p:txBody>
      </p:sp>
    </p:spTree>
    <p:extLst>
      <p:ext uri="{BB962C8B-B14F-4D97-AF65-F5344CB8AC3E}">
        <p14:creationId xmlns:p14="http://schemas.microsoft.com/office/powerpoint/2010/main" val="354511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dirty="0"/>
          </a:p>
        </p:txBody>
      </p:sp>
      <p:sp>
        <p:nvSpPr>
          <p:cNvPr id="30726" name="Rectangle 6"/>
          <p:cNvSpPr>
            <a:spLocks noGrp="1" noChangeArrowheads="1"/>
          </p:cNvSpPr>
          <p:nvPr>
            <p:ph type="ftr" sz="quarter" idx="3"/>
          </p:nvPr>
        </p:nvSpPr>
        <p:spPr/>
        <p:txBody>
          <a:bodyPr/>
          <a:lstStyle>
            <a:lvl1pPr>
              <a:defRPr/>
            </a:lvl1pPr>
          </a:lstStyle>
          <a:p>
            <a:endParaRPr lang="en-US" dirty="0"/>
          </a:p>
        </p:txBody>
      </p:sp>
      <p:sp>
        <p:nvSpPr>
          <p:cNvPr id="30727" name="Rectangle 7"/>
          <p:cNvSpPr>
            <a:spLocks noGrp="1" noChangeArrowheads="1"/>
          </p:cNvSpPr>
          <p:nvPr>
            <p:ph type="sldNum" sz="quarter" idx="4"/>
          </p:nvPr>
        </p:nvSpPr>
        <p:spPr/>
        <p:txBody>
          <a:bodyPr/>
          <a:lstStyle>
            <a:lvl1pPr>
              <a:defRPr/>
            </a:lvl1pPr>
          </a:lstStyle>
          <a:p>
            <a:fld id="{6104FF21-8931-46BA-933A-8E5AF7302C5A}"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D80837E-53DD-4AFA-B2FD-D33B7436DE20}" type="slidenum">
              <a:rPr lang="en-US"/>
              <a:pPr/>
              <a:t>‹#›</a:t>
            </a:fld>
            <a:endParaRPr lang="en-US" dirty="0"/>
          </a:p>
        </p:txBody>
      </p:sp>
    </p:spTree>
    <p:extLst>
      <p:ext uri="{BB962C8B-B14F-4D97-AF65-F5344CB8AC3E}">
        <p14:creationId xmlns:p14="http://schemas.microsoft.com/office/powerpoint/2010/main" val="783999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6BB8AB7-AE83-4EC7-B049-BA7E6ADF6A73}" type="slidenum">
              <a:rPr lang="en-US"/>
              <a:pPr/>
              <a:t>‹#›</a:t>
            </a:fld>
            <a:endParaRPr lang="en-US" dirty="0"/>
          </a:p>
        </p:txBody>
      </p:sp>
    </p:spTree>
    <p:extLst>
      <p:ext uri="{BB962C8B-B14F-4D97-AF65-F5344CB8AC3E}">
        <p14:creationId xmlns:p14="http://schemas.microsoft.com/office/powerpoint/2010/main" val="3695991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7F6B58C-65E5-44E6-96A7-42579853CE34}" type="slidenum">
              <a:rPr lang="en-US"/>
              <a:pPr/>
              <a:t>‹#›</a:t>
            </a:fld>
            <a:endParaRPr lang="en-US" dirty="0"/>
          </a:p>
        </p:txBody>
      </p:sp>
    </p:spTree>
    <p:extLst>
      <p:ext uri="{BB962C8B-B14F-4D97-AF65-F5344CB8AC3E}">
        <p14:creationId xmlns:p14="http://schemas.microsoft.com/office/powerpoint/2010/main" val="4028276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0202617-8273-4AD6-8DBE-A8813BDD1223}" type="slidenum">
              <a:rPr lang="en-US"/>
              <a:pPr/>
              <a:t>‹#›</a:t>
            </a:fld>
            <a:endParaRPr lang="en-US" dirty="0"/>
          </a:p>
        </p:txBody>
      </p:sp>
    </p:spTree>
    <p:extLst>
      <p:ext uri="{BB962C8B-B14F-4D97-AF65-F5344CB8AC3E}">
        <p14:creationId xmlns:p14="http://schemas.microsoft.com/office/powerpoint/2010/main" val="3480118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A003BD5-0300-4C31-B2F3-BC0AEE7412AA}" type="slidenum">
              <a:rPr lang="en-US"/>
              <a:pPr/>
              <a:t>‹#›</a:t>
            </a:fld>
            <a:endParaRPr lang="en-US" dirty="0"/>
          </a:p>
        </p:txBody>
      </p:sp>
    </p:spTree>
    <p:extLst>
      <p:ext uri="{BB962C8B-B14F-4D97-AF65-F5344CB8AC3E}">
        <p14:creationId xmlns:p14="http://schemas.microsoft.com/office/powerpoint/2010/main" val="579725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0B2D32C-96BE-4787-91DB-DDE030C9435B}" type="slidenum">
              <a:rPr lang="en-US"/>
              <a:pPr/>
              <a:t>‹#›</a:t>
            </a:fld>
            <a:endParaRPr lang="en-US" dirty="0"/>
          </a:p>
        </p:txBody>
      </p:sp>
    </p:spTree>
    <p:extLst>
      <p:ext uri="{BB962C8B-B14F-4D97-AF65-F5344CB8AC3E}">
        <p14:creationId xmlns:p14="http://schemas.microsoft.com/office/powerpoint/2010/main" val="3138419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CCB0CCE-FFED-4DD5-B10D-870F0E5F6A31}" type="slidenum">
              <a:rPr lang="en-US"/>
              <a:pPr/>
              <a:t>‹#›</a:t>
            </a:fld>
            <a:endParaRPr lang="en-US" dirty="0"/>
          </a:p>
        </p:txBody>
      </p:sp>
    </p:spTree>
    <p:extLst>
      <p:ext uri="{BB962C8B-B14F-4D97-AF65-F5344CB8AC3E}">
        <p14:creationId xmlns:p14="http://schemas.microsoft.com/office/powerpoint/2010/main" val="221178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BB2DEF6-9881-4843-B83A-60095A9A29C8}" type="datetimeFigureOut">
              <a:rPr lang="en-US" smtClean="0"/>
              <a:t>7/13/2016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B20A8F-0CAE-4836-A04A-ABAAC467A162}" type="slidenum">
              <a:rPr lang="en-US" smtClean="0"/>
              <a:t>‹#›</a:t>
            </a:fld>
            <a:endParaRPr lang="en-US"/>
          </a:p>
        </p:txBody>
      </p:sp>
    </p:spTree>
    <p:extLst>
      <p:ext uri="{BB962C8B-B14F-4D97-AF65-F5344CB8AC3E}">
        <p14:creationId xmlns:p14="http://schemas.microsoft.com/office/powerpoint/2010/main" val="119371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41AB43A-24A0-4B28-9045-278E03F9FBF3}" type="slidenum">
              <a:rPr lang="en-US"/>
              <a:pPr/>
              <a:t>‹#›</a:t>
            </a:fld>
            <a:endParaRPr lang="en-US" dirty="0"/>
          </a:p>
        </p:txBody>
      </p:sp>
    </p:spTree>
    <p:extLst>
      <p:ext uri="{BB962C8B-B14F-4D97-AF65-F5344CB8AC3E}">
        <p14:creationId xmlns:p14="http://schemas.microsoft.com/office/powerpoint/2010/main" val="2415874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A03D913-7255-4FEF-98EA-2B96449453AE}" type="slidenum">
              <a:rPr lang="en-US"/>
              <a:pPr/>
              <a:t>‹#›</a:t>
            </a:fld>
            <a:endParaRPr lang="en-US" dirty="0"/>
          </a:p>
        </p:txBody>
      </p:sp>
    </p:spTree>
    <p:extLst>
      <p:ext uri="{BB962C8B-B14F-4D97-AF65-F5344CB8AC3E}">
        <p14:creationId xmlns:p14="http://schemas.microsoft.com/office/powerpoint/2010/main" val="1889966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4D5AAC7-8DCE-4BEC-ADB1-D505098E64A3}" type="slidenum">
              <a:rPr lang="en-US"/>
              <a:pPr/>
              <a:t>‹#›</a:t>
            </a:fld>
            <a:endParaRPr lang="en-US" dirty="0"/>
          </a:p>
        </p:txBody>
      </p:sp>
    </p:spTree>
    <p:extLst>
      <p:ext uri="{BB962C8B-B14F-4D97-AF65-F5344CB8AC3E}">
        <p14:creationId xmlns:p14="http://schemas.microsoft.com/office/powerpoint/2010/main" val="122732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BB2DEF6-9881-4843-B83A-60095A9A29C8}" type="datetimeFigureOut">
              <a:rPr lang="en-US" smtClean="0"/>
              <a:t>7/13/2016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B20A8F-0CAE-4836-A04A-ABAAC467A162}" type="slidenum">
              <a:rPr lang="en-US" smtClean="0"/>
              <a:t>‹#›</a:t>
            </a:fld>
            <a:endParaRPr lang="en-US"/>
          </a:p>
        </p:txBody>
      </p:sp>
    </p:spTree>
    <p:extLst>
      <p:ext uri="{BB962C8B-B14F-4D97-AF65-F5344CB8AC3E}">
        <p14:creationId xmlns:p14="http://schemas.microsoft.com/office/powerpoint/2010/main" val="2164336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BB2DEF6-9881-4843-B83A-60095A9A29C8}" type="datetimeFigureOut">
              <a:rPr lang="en-US" smtClean="0"/>
              <a:t>7/13/2016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B20A8F-0CAE-4836-A04A-ABAAC467A162}" type="slidenum">
              <a:rPr lang="en-US" smtClean="0"/>
              <a:t>‹#›</a:t>
            </a:fld>
            <a:endParaRPr lang="en-US"/>
          </a:p>
        </p:txBody>
      </p:sp>
    </p:spTree>
    <p:extLst>
      <p:ext uri="{BB962C8B-B14F-4D97-AF65-F5344CB8AC3E}">
        <p14:creationId xmlns:p14="http://schemas.microsoft.com/office/powerpoint/2010/main" val="181479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BB2DEF6-9881-4843-B83A-60095A9A29C8}" type="datetimeFigureOut">
              <a:rPr lang="en-US" smtClean="0"/>
              <a:t>7/13/2016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5B20A8F-0CAE-4836-A04A-ABAAC467A162}" type="slidenum">
              <a:rPr lang="en-US" smtClean="0"/>
              <a:t>‹#›</a:t>
            </a:fld>
            <a:endParaRPr lang="en-US"/>
          </a:p>
        </p:txBody>
      </p:sp>
    </p:spTree>
    <p:extLst>
      <p:ext uri="{BB962C8B-B14F-4D97-AF65-F5344CB8AC3E}">
        <p14:creationId xmlns:p14="http://schemas.microsoft.com/office/powerpoint/2010/main" val="353403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BB2DEF6-9881-4843-B83A-60095A9A29C8}" type="datetimeFigureOut">
              <a:rPr lang="en-US" smtClean="0"/>
              <a:t>7/13/2016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5B20A8F-0CAE-4836-A04A-ABAAC467A162}" type="slidenum">
              <a:rPr lang="en-US" smtClean="0"/>
              <a:t>‹#›</a:t>
            </a:fld>
            <a:endParaRPr lang="en-US"/>
          </a:p>
        </p:txBody>
      </p:sp>
    </p:spTree>
    <p:extLst>
      <p:ext uri="{BB962C8B-B14F-4D97-AF65-F5344CB8AC3E}">
        <p14:creationId xmlns:p14="http://schemas.microsoft.com/office/powerpoint/2010/main" val="324985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BB2DEF6-9881-4843-B83A-60095A9A29C8}" type="datetimeFigureOut">
              <a:rPr lang="en-US" smtClean="0"/>
              <a:t>7/13/2016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5B20A8F-0CAE-4836-A04A-ABAAC467A162}" type="slidenum">
              <a:rPr lang="en-US" smtClean="0"/>
              <a:t>‹#›</a:t>
            </a:fld>
            <a:endParaRPr lang="en-US"/>
          </a:p>
        </p:txBody>
      </p:sp>
    </p:spTree>
    <p:extLst>
      <p:ext uri="{BB962C8B-B14F-4D97-AF65-F5344CB8AC3E}">
        <p14:creationId xmlns:p14="http://schemas.microsoft.com/office/powerpoint/2010/main" val="16581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BB2DEF6-9881-4843-B83A-60095A9A29C8}" type="datetimeFigureOut">
              <a:rPr lang="en-US" smtClean="0"/>
              <a:t>7/13/2016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B20A8F-0CAE-4836-A04A-ABAAC467A162}" type="slidenum">
              <a:rPr lang="en-US" smtClean="0"/>
              <a:t>‹#›</a:t>
            </a:fld>
            <a:endParaRPr lang="en-US"/>
          </a:p>
        </p:txBody>
      </p:sp>
    </p:spTree>
    <p:extLst>
      <p:ext uri="{BB962C8B-B14F-4D97-AF65-F5344CB8AC3E}">
        <p14:creationId xmlns:p14="http://schemas.microsoft.com/office/powerpoint/2010/main" val="138360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BB2DEF6-9881-4843-B83A-60095A9A29C8}" type="datetimeFigureOut">
              <a:rPr lang="en-US" smtClean="0"/>
              <a:t>7/13/2016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B20A8F-0CAE-4836-A04A-ABAAC467A162}" type="slidenum">
              <a:rPr lang="en-US" smtClean="0"/>
              <a:t>‹#›</a:t>
            </a:fld>
            <a:endParaRPr lang="en-US"/>
          </a:p>
        </p:txBody>
      </p:sp>
    </p:spTree>
    <p:extLst>
      <p:ext uri="{BB962C8B-B14F-4D97-AF65-F5344CB8AC3E}">
        <p14:creationId xmlns:p14="http://schemas.microsoft.com/office/powerpoint/2010/main" val="348790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ABB2DEF6-9881-4843-B83A-60095A9A29C8}" type="datetimeFigureOut">
              <a:rPr lang="en-US" smtClean="0"/>
              <a:t>7/13/2016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5B20A8F-0CAE-4836-A04A-ABAAC467A162}" type="slidenum">
              <a:rPr lang="en-US" smtClean="0"/>
              <a:t>‹#›</a:t>
            </a:fld>
            <a:endParaRPr lang="en-US"/>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E997C99-DE97-4E91-991F-FB919FC7686F}"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3600"/>
            <a:ext cx="8686800" cy="1089212"/>
          </a:xfrm>
        </p:spPr>
        <p:txBody>
          <a:bodyPr/>
          <a:lstStyle/>
          <a:p>
            <a:pPr algn="ctr"/>
            <a:r>
              <a:rPr lang="en-US" sz="6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Addiction</a:t>
            </a:r>
            <a:endParaRPr lang="en-US" sz="6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057400" y="3352800"/>
            <a:ext cx="6019800" cy="1219200"/>
          </a:xfrm>
        </p:spPr>
        <p:txBody>
          <a:bodyPr/>
          <a:lstStyle/>
          <a:p>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 Representative Robert Cole Sprague</a:t>
            </a:r>
          </a:p>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83</a:t>
            </a:r>
            <a:r>
              <a:rPr lang="en-US" baseline="30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rd</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Ohio House District</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032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pPr algn="ct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Unintentional Overdose Deaths</a:t>
            </a:r>
            <a:endPar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447800"/>
            <a:ext cx="8534400" cy="4525963"/>
          </a:xfrm>
        </p:spPr>
        <p:txBody>
          <a:bodyPr/>
          <a:lstStyle/>
          <a:p>
            <a:pPr>
              <a:buClrTx/>
            </a:pPr>
            <a:r>
              <a:rPr lang="en-US" sz="2800" dirty="0" smtClean="0">
                <a:solidFill>
                  <a:schemeClr val="bg2"/>
                </a:solidFill>
                <a:latin typeface="Times New Roman" panose="02020603050405020304" pitchFamily="18" charset="0"/>
                <a:cs typeface="Times New Roman" panose="02020603050405020304" pitchFamily="18" charset="0"/>
              </a:rPr>
              <a:t>In 2014, 2,482 Ohioans died from an unintentional drug overdose.</a:t>
            </a:r>
          </a:p>
          <a:p>
            <a:pPr lvl="1">
              <a:buClrTx/>
            </a:pPr>
            <a:r>
              <a:rPr lang="en-US" sz="2800" dirty="0" smtClean="0">
                <a:solidFill>
                  <a:schemeClr val="bg2"/>
                </a:solidFill>
                <a:latin typeface="Times New Roman" panose="02020603050405020304" pitchFamily="18" charset="0"/>
                <a:cs typeface="Times New Roman" panose="02020603050405020304" pitchFamily="18" charset="0"/>
              </a:rPr>
              <a:t>17.6% increase from 2013 (2,110 deaths)</a:t>
            </a:r>
          </a:p>
          <a:p>
            <a:pPr marL="0" indent="0">
              <a:buNone/>
            </a:pPr>
            <a:endParaRPr lang="en-US" sz="2800" dirty="0" smtClean="0">
              <a:solidFill>
                <a:schemeClr val="bg2"/>
              </a:solidFill>
              <a:latin typeface="Times New Roman" panose="02020603050405020304" pitchFamily="18" charset="0"/>
              <a:cs typeface="Times New Roman" panose="02020603050405020304" pitchFamily="18" charset="0"/>
            </a:endParaRPr>
          </a:p>
          <a:p>
            <a:pPr>
              <a:buClrTx/>
            </a:pPr>
            <a:r>
              <a:rPr lang="en-US" sz="2800" dirty="0" smtClean="0">
                <a:solidFill>
                  <a:schemeClr val="bg2"/>
                </a:solidFill>
                <a:latin typeface="Times New Roman" panose="02020603050405020304" pitchFamily="18" charset="0"/>
                <a:cs typeface="Times New Roman" panose="02020603050405020304" pitchFamily="18" charset="0"/>
              </a:rPr>
              <a:t>83</a:t>
            </a:r>
            <a:r>
              <a:rPr lang="en-US" sz="2800" baseline="30000" dirty="0" smtClean="0">
                <a:solidFill>
                  <a:schemeClr val="bg2"/>
                </a:solidFill>
                <a:latin typeface="Times New Roman" panose="02020603050405020304" pitchFamily="18" charset="0"/>
                <a:cs typeface="Times New Roman" panose="02020603050405020304" pitchFamily="18" charset="0"/>
              </a:rPr>
              <a:t>rd</a:t>
            </a:r>
            <a:r>
              <a:rPr lang="en-US" sz="2800" dirty="0" smtClean="0">
                <a:solidFill>
                  <a:schemeClr val="bg2"/>
                </a:solidFill>
                <a:latin typeface="Times New Roman" panose="02020603050405020304" pitchFamily="18" charset="0"/>
                <a:cs typeface="Times New Roman" panose="02020603050405020304" pitchFamily="18" charset="0"/>
              </a:rPr>
              <a:t> Ohio House District (2009-2014 averages)</a:t>
            </a:r>
          </a:p>
          <a:p>
            <a:pPr lvl="1">
              <a:buClrTx/>
            </a:pPr>
            <a:r>
              <a:rPr lang="en-US" sz="2800" dirty="0" smtClean="0">
                <a:solidFill>
                  <a:schemeClr val="bg2"/>
                </a:solidFill>
                <a:latin typeface="Times New Roman" panose="02020603050405020304" pitchFamily="18" charset="0"/>
                <a:cs typeface="Times New Roman" panose="02020603050405020304" pitchFamily="18" charset="0"/>
              </a:rPr>
              <a:t>Hancock County: 10.2 deaths per 100,000 residents</a:t>
            </a:r>
          </a:p>
          <a:p>
            <a:pPr lvl="1">
              <a:buClrTx/>
            </a:pPr>
            <a:r>
              <a:rPr lang="en-US" sz="2800" dirty="0" smtClean="0">
                <a:solidFill>
                  <a:schemeClr val="bg2"/>
                </a:solidFill>
                <a:latin typeface="Times New Roman" panose="02020603050405020304" pitchFamily="18" charset="0"/>
                <a:cs typeface="Times New Roman" panose="02020603050405020304" pitchFamily="18" charset="0"/>
              </a:rPr>
              <a:t>Hardin County: 15.6 deaths per 100,000 residents</a:t>
            </a:r>
          </a:p>
          <a:p>
            <a:pPr lvl="1">
              <a:buClrTx/>
            </a:pPr>
            <a:r>
              <a:rPr lang="en-US" sz="2800" dirty="0" smtClean="0">
                <a:solidFill>
                  <a:schemeClr val="bg2"/>
                </a:solidFill>
                <a:latin typeface="Times New Roman" panose="02020603050405020304" pitchFamily="18" charset="0"/>
                <a:cs typeface="Times New Roman" panose="02020603050405020304" pitchFamily="18" charset="0"/>
              </a:rPr>
              <a:t>Logan County: 11.3 deaths per 100,000 residents</a:t>
            </a:r>
          </a:p>
        </p:txBody>
      </p:sp>
    </p:spTree>
    <p:extLst>
      <p:ext uri="{BB962C8B-B14F-4D97-AF65-F5344CB8AC3E}">
        <p14:creationId xmlns:p14="http://schemas.microsoft.com/office/powerpoint/2010/main" val="2454924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80" y="0"/>
            <a:ext cx="9154580" cy="6865936"/>
          </a:xfrm>
        </p:spPr>
      </p:pic>
    </p:spTree>
    <p:extLst>
      <p:ext uri="{BB962C8B-B14F-4D97-AF65-F5344CB8AC3E}">
        <p14:creationId xmlns:p14="http://schemas.microsoft.com/office/powerpoint/2010/main" val="3311297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15962"/>
          </a:xfrm>
        </p:spPr>
        <p:txBody>
          <a:bodyPr/>
          <a:lstStyle/>
          <a:p>
            <a:pPr algn="ct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Legislative Approach</a:t>
            </a:r>
            <a:endPar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914400"/>
            <a:ext cx="8686800" cy="5791200"/>
          </a:xfrm>
        </p:spPr>
        <p:txBody>
          <a:bodyPr/>
          <a:lstStyle/>
          <a:p>
            <a:pPr marL="0" indent="0">
              <a:buClrTx/>
              <a:buNone/>
            </a:pPr>
            <a:endParaRPr lang="en-US" sz="2800" dirty="0">
              <a:solidFill>
                <a:schemeClr val="bg2"/>
              </a:solidFill>
              <a:latin typeface="Times New Roman" panose="02020603050405020304" pitchFamily="18" charset="0"/>
              <a:cs typeface="Times New Roman" panose="02020603050405020304" pitchFamily="18" charset="0"/>
            </a:endParaRPr>
          </a:p>
          <a:p>
            <a:pPr>
              <a:buClrTx/>
            </a:pPr>
            <a:r>
              <a:rPr lang="en-US" sz="2800" dirty="0" smtClean="0">
                <a:solidFill>
                  <a:schemeClr val="bg2"/>
                </a:solidFill>
                <a:latin typeface="Times New Roman" panose="02020603050405020304" pitchFamily="18" charset="0"/>
                <a:cs typeface="Times New Roman" panose="02020603050405020304" pitchFamily="18" charset="0"/>
              </a:rPr>
              <a:t>Prevent more people from becoming addicted.</a:t>
            </a:r>
          </a:p>
          <a:p>
            <a:pPr>
              <a:buClrTx/>
            </a:pPr>
            <a:endParaRPr lang="en-US" sz="2800" dirty="0" smtClean="0">
              <a:solidFill>
                <a:schemeClr val="bg2"/>
              </a:solidFill>
              <a:latin typeface="Times New Roman" panose="02020603050405020304" pitchFamily="18" charset="0"/>
              <a:cs typeface="Times New Roman" panose="02020603050405020304" pitchFamily="18" charset="0"/>
            </a:endParaRPr>
          </a:p>
          <a:p>
            <a:pPr>
              <a:buClrTx/>
            </a:pPr>
            <a:r>
              <a:rPr lang="en-US" sz="2800" dirty="0" smtClean="0">
                <a:solidFill>
                  <a:schemeClr val="bg2"/>
                </a:solidFill>
                <a:latin typeface="Times New Roman" panose="02020603050405020304" pitchFamily="18" charset="0"/>
                <a:cs typeface="Times New Roman" panose="02020603050405020304" pitchFamily="18" charset="0"/>
              </a:rPr>
              <a:t>Prevent diversion of prescription medication.</a:t>
            </a:r>
          </a:p>
          <a:p>
            <a:pPr>
              <a:buClrTx/>
            </a:pPr>
            <a:endParaRPr lang="en-US" sz="2800" dirty="0" smtClean="0">
              <a:solidFill>
                <a:schemeClr val="bg2"/>
              </a:solidFill>
              <a:latin typeface="Times New Roman" panose="02020603050405020304" pitchFamily="18" charset="0"/>
              <a:cs typeface="Times New Roman" panose="02020603050405020304" pitchFamily="18" charset="0"/>
            </a:endParaRPr>
          </a:p>
          <a:p>
            <a:pPr>
              <a:buClrTx/>
            </a:pPr>
            <a:r>
              <a:rPr lang="en-US" sz="2800" dirty="0" smtClean="0">
                <a:solidFill>
                  <a:schemeClr val="bg2"/>
                </a:solidFill>
                <a:latin typeface="Times New Roman" panose="02020603050405020304" pitchFamily="18" charset="0"/>
                <a:cs typeface="Times New Roman" panose="02020603050405020304" pitchFamily="18" charset="0"/>
              </a:rPr>
              <a:t>Keep people alive.</a:t>
            </a:r>
          </a:p>
          <a:p>
            <a:pPr>
              <a:buClrTx/>
            </a:pPr>
            <a:endParaRPr lang="en-US" sz="2800" dirty="0" smtClean="0">
              <a:solidFill>
                <a:schemeClr val="bg2"/>
              </a:solidFill>
              <a:latin typeface="Times New Roman" panose="02020603050405020304" pitchFamily="18" charset="0"/>
              <a:cs typeface="Times New Roman" panose="02020603050405020304" pitchFamily="18" charset="0"/>
            </a:endParaRPr>
          </a:p>
          <a:p>
            <a:pPr>
              <a:buClrTx/>
            </a:pPr>
            <a:r>
              <a:rPr lang="en-US" sz="2800" dirty="0" smtClean="0">
                <a:solidFill>
                  <a:schemeClr val="bg2"/>
                </a:solidFill>
                <a:latin typeface="Times New Roman" panose="02020603050405020304" pitchFamily="18" charset="0"/>
                <a:cs typeface="Times New Roman" panose="02020603050405020304" pitchFamily="18" charset="0"/>
              </a:rPr>
              <a:t>Improve Ohio’s treatment system. </a:t>
            </a:r>
            <a:endParaRPr lang="en-US" sz="2800" dirty="0">
              <a:solidFill>
                <a:schemeClr val="bg2"/>
              </a:solidFill>
              <a:latin typeface="Times New Roman" panose="02020603050405020304" pitchFamily="18" charset="0"/>
              <a:cs typeface="Times New Roman" panose="02020603050405020304" pitchFamily="18" charset="0"/>
            </a:endParaRPr>
          </a:p>
          <a:p>
            <a:pPr marL="0" indent="0">
              <a:buClrTx/>
              <a:buNone/>
            </a:pPr>
            <a:endParaRPr lang="en-US" sz="20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700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8534400" cy="715962"/>
          </a:xfrm>
        </p:spPr>
        <p:txBody>
          <a:bodyPr/>
          <a:lstStyle/>
          <a:p>
            <a:pPr algn="ct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Recently Enacted or Effective Laws</a:t>
            </a:r>
            <a:endPar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376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219200"/>
          </a:xfrm>
        </p:spPr>
        <p:txBody>
          <a:bodyPr/>
          <a:lstStyle/>
          <a:p>
            <a:pPr algn="ct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Awareness Days</a:t>
            </a:r>
            <a:b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399 and House Bill 465</a:t>
            </a: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(130</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General Assembly)</a:t>
            </a:r>
            <a:endPar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828800"/>
            <a:ext cx="8686800" cy="4876800"/>
          </a:xfrm>
        </p:spPr>
        <p:txBody>
          <a:bodyPr/>
          <a:lstStyle/>
          <a:p>
            <a:pPr>
              <a:buClrTx/>
            </a:pPr>
            <a:r>
              <a:rPr lang="en-US" sz="2800" dirty="0" smtClean="0">
                <a:solidFill>
                  <a:schemeClr val="bg2"/>
                </a:solidFill>
                <a:latin typeface="Times New Roman" panose="02020603050405020304" pitchFamily="18" charset="0"/>
                <a:cs typeface="Times New Roman" panose="02020603050405020304" pitchFamily="18" charset="0"/>
              </a:rPr>
              <a:t>House Bill 399 designated the </a:t>
            </a:r>
            <a:r>
              <a:rPr lang="en-US" sz="2800" dirty="0">
                <a:solidFill>
                  <a:schemeClr val="bg2"/>
                </a:solidFill>
                <a:latin typeface="Times New Roman" panose="02020603050405020304" pitchFamily="18" charset="0"/>
                <a:cs typeface="Times New Roman" panose="02020603050405020304" pitchFamily="18" charset="0"/>
              </a:rPr>
              <a:t>first Friday of </a:t>
            </a:r>
            <a:r>
              <a:rPr lang="en-US" sz="2800" dirty="0" smtClean="0">
                <a:solidFill>
                  <a:schemeClr val="bg2"/>
                </a:solidFill>
                <a:latin typeface="Times New Roman" panose="02020603050405020304" pitchFamily="18" charset="0"/>
                <a:cs typeface="Times New Roman" panose="02020603050405020304" pitchFamily="18" charset="0"/>
              </a:rPr>
              <a:t>May as “Prescription </a:t>
            </a:r>
            <a:r>
              <a:rPr lang="en-US" sz="2800" dirty="0">
                <a:solidFill>
                  <a:schemeClr val="bg2"/>
                </a:solidFill>
                <a:latin typeface="Times New Roman" panose="02020603050405020304" pitchFamily="18" charset="0"/>
                <a:cs typeface="Times New Roman" panose="02020603050405020304" pitchFamily="18" charset="0"/>
              </a:rPr>
              <a:t>Drug Abuse Awareness and Education </a:t>
            </a:r>
            <a:r>
              <a:rPr lang="en-US" sz="2800" dirty="0" smtClean="0">
                <a:solidFill>
                  <a:schemeClr val="bg2"/>
                </a:solidFill>
                <a:latin typeface="Times New Roman" panose="02020603050405020304" pitchFamily="18" charset="0"/>
                <a:cs typeface="Times New Roman" panose="02020603050405020304" pitchFamily="18" charset="0"/>
              </a:rPr>
              <a:t>Day.” </a:t>
            </a:r>
          </a:p>
          <a:p>
            <a:pPr marL="0" indent="0">
              <a:buClrTx/>
              <a:buNone/>
            </a:pPr>
            <a:endParaRPr lang="en-US" sz="2800" dirty="0" smtClean="0">
              <a:solidFill>
                <a:schemeClr val="bg2"/>
              </a:solidFill>
              <a:latin typeface="Times New Roman" panose="02020603050405020304" pitchFamily="18" charset="0"/>
              <a:cs typeface="Times New Roman" panose="02020603050405020304" pitchFamily="18" charset="0"/>
            </a:endParaRPr>
          </a:p>
          <a:p>
            <a:pPr>
              <a:buClrTx/>
            </a:pPr>
            <a:r>
              <a:rPr lang="en-US" sz="2800" dirty="0" smtClean="0">
                <a:solidFill>
                  <a:schemeClr val="bg2"/>
                </a:solidFill>
                <a:latin typeface="Times New Roman" panose="02020603050405020304" pitchFamily="18" charset="0"/>
                <a:cs typeface="Times New Roman" panose="02020603050405020304" pitchFamily="18" charset="0"/>
              </a:rPr>
              <a:t>House Bill 465 designated the </a:t>
            </a:r>
            <a:r>
              <a:rPr lang="en-US" sz="2800" dirty="0">
                <a:solidFill>
                  <a:schemeClr val="bg2"/>
                </a:solidFill>
                <a:latin typeface="Times New Roman" panose="02020603050405020304" pitchFamily="18" charset="0"/>
                <a:cs typeface="Times New Roman" panose="02020603050405020304" pitchFamily="18" charset="0"/>
              </a:rPr>
              <a:t>first week of July </a:t>
            </a:r>
            <a:r>
              <a:rPr lang="en-US" sz="2800" dirty="0" smtClean="0">
                <a:solidFill>
                  <a:schemeClr val="bg2"/>
                </a:solidFill>
                <a:latin typeface="Times New Roman" panose="02020603050405020304" pitchFamily="18" charset="0"/>
                <a:cs typeface="Times New Roman" panose="02020603050405020304" pitchFamily="18" charset="0"/>
              </a:rPr>
              <a:t>as “Neonatal </a:t>
            </a:r>
            <a:r>
              <a:rPr lang="en-US" sz="2800" dirty="0">
                <a:solidFill>
                  <a:schemeClr val="bg2"/>
                </a:solidFill>
                <a:latin typeface="Times New Roman" panose="02020603050405020304" pitchFamily="18" charset="0"/>
                <a:cs typeface="Times New Roman" panose="02020603050405020304" pitchFamily="18" charset="0"/>
              </a:rPr>
              <a:t>Abstinence Syndrome </a:t>
            </a:r>
            <a:r>
              <a:rPr lang="en-US" sz="2800" dirty="0" smtClean="0">
                <a:solidFill>
                  <a:schemeClr val="bg2"/>
                </a:solidFill>
                <a:latin typeface="Times New Roman" panose="02020603050405020304" pitchFamily="18" charset="0"/>
                <a:cs typeface="Times New Roman" panose="02020603050405020304" pitchFamily="18" charset="0"/>
              </a:rPr>
              <a:t>Awareness Week.”</a:t>
            </a:r>
          </a:p>
          <a:p>
            <a:pPr marL="0" indent="0">
              <a:buClrTx/>
              <a:buNone/>
            </a:pPr>
            <a:endParaRPr lang="en-US" sz="20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973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371600"/>
          </a:xfrm>
        </p:spPr>
        <p:txBody>
          <a:bodyPr/>
          <a:lstStyle/>
          <a:p>
            <a:pPr algn="ct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Addiction Education</a:t>
            </a:r>
            <a:b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367</a:t>
            </a: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(130th General Assembly)</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905000"/>
            <a:ext cx="8686800" cy="4800600"/>
          </a:xfrm>
        </p:spPr>
        <p:txBody>
          <a:bodyPr/>
          <a:lstStyle/>
          <a:p>
            <a:pPr>
              <a:buClrTx/>
            </a:pPr>
            <a:r>
              <a:rPr lang="en-US" sz="2800" dirty="0" smtClean="0">
                <a:solidFill>
                  <a:schemeClr val="bg2"/>
                </a:solidFill>
                <a:latin typeface="Times New Roman" panose="02020603050405020304" pitchFamily="18" charset="0"/>
                <a:cs typeface="Times New Roman" panose="02020603050405020304" pitchFamily="18" charset="0"/>
              </a:rPr>
              <a:t>Previously, Ohio law required </a:t>
            </a:r>
            <a:r>
              <a:rPr lang="en-US" sz="2800" dirty="0">
                <a:solidFill>
                  <a:schemeClr val="bg2"/>
                </a:solidFill>
                <a:latin typeface="Times New Roman" panose="02020603050405020304" pitchFamily="18" charset="0"/>
                <a:cs typeface="Times New Roman" panose="02020603050405020304" pitchFamily="18" charset="0"/>
              </a:rPr>
              <a:t>health classes to cover topics such as nutrition, alcohol abuse, tobacco abuse, general drug abuse, and personal safety. </a:t>
            </a:r>
            <a:endParaRPr lang="en-US" sz="2800" dirty="0" smtClean="0">
              <a:solidFill>
                <a:schemeClr val="bg2"/>
              </a:solidFill>
              <a:latin typeface="Times New Roman" panose="02020603050405020304" pitchFamily="18" charset="0"/>
              <a:cs typeface="Times New Roman" panose="02020603050405020304" pitchFamily="18" charset="0"/>
            </a:endParaRPr>
          </a:p>
          <a:p>
            <a:pPr marL="0" indent="0">
              <a:buClrTx/>
              <a:buNone/>
            </a:pPr>
            <a:endParaRPr lang="en-US" sz="2800" dirty="0" smtClean="0">
              <a:solidFill>
                <a:schemeClr val="bg2"/>
              </a:solidFill>
              <a:latin typeface="Times New Roman" panose="02020603050405020304" pitchFamily="18" charset="0"/>
              <a:cs typeface="Times New Roman" panose="02020603050405020304" pitchFamily="18" charset="0"/>
            </a:endParaRPr>
          </a:p>
          <a:p>
            <a:pPr>
              <a:buClrTx/>
            </a:pPr>
            <a:r>
              <a:rPr lang="en-US" sz="2800" dirty="0" smtClean="0">
                <a:solidFill>
                  <a:schemeClr val="bg2"/>
                </a:solidFill>
                <a:latin typeface="Times New Roman" panose="02020603050405020304" pitchFamily="18" charset="0"/>
                <a:cs typeface="Times New Roman" panose="02020603050405020304" pitchFamily="18" charset="0"/>
              </a:rPr>
              <a:t>As part of the health curriculum, the new law requires </a:t>
            </a:r>
            <a:r>
              <a:rPr lang="en-US" sz="2800" dirty="0">
                <a:solidFill>
                  <a:schemeClr val="bg2"/>
                </a:solidFill>
                <a:latin typeface="Times New Roman" panose="02020603050405020304" pitchFamily="18" charset="0"/>
                <a:cs typeface="Times New Roman" panose="02020603050405020304" pitchFamily="18" charset="0"/>
              </a:rPr>
              <a:t>school districts to </a:t>
            </a:r>
            <a:r>
              <a:rPr lang="en-US" sz="2800" dirty="0" smtClean="0">
                <a:solidFill>
                  <a:schemeClr val="bg2"/>
                </a:solidFill>
                <a:latin typeface="Times New Roman" panose="02020603050405020304" pitchFamily="18" charset="0"/>
                <a:cs typeface="Times New Roman" panose="02020603050405020304" pitchFamily="18" charset="0"/>
              </a:rPr>
              <a:t>include information </a:t>
            </a:r>
            <a:r>
              <a:rPr lang="en-US" sz="2800" dirty="0">
                <a:solidFill>
                  <a:schemeClr val="bg2"/>
                </a:solidFill>
                <a:latin typeface="Times New Roman" panose="02020603050405020304" pitchFamily="18" charset="0"/>
                <a:cs typeface="Times New Roman" panose="02020603050405020304" pitchFamily="18" charset="0"/>
              </a:rPr>
              <a:t>regarding prescription </a:t>
            </a:r>
            <a:r>
              <a:rPr lang="en-US" sz="2800" dirty="0" smtClean="0">
                <a:solidFill>
                  <a:schemeClr val="bg2"/>
                </a:solidFill>
                <a:latin typeface="Times New Roman" panose="02020603050405020304" pitchFamily="18" charset="0"/>
                <a:cs typeface="Times New Roman" panose="02020603050405020304" pitchFamily="18" charset="0"/>
              </a:rPr>
              <a:t>opioids and heroin</a:t>
            </a:r>
            <a:r>
              <a:rPr lang="en-US" sz="2800" dirty="0">
                <a:solidFill>
                  <a:schemeClr val="bg2"/>
                </a:solidFill>
                <a:latin typeface="Times New Roman" panose="02020603050405020304" pitchFamily="18" charset="0"/>
                <a:cs typeface="Times New Roman" panose="02020603050405020304" pitchFamily="18" charset="0"/>
              </a:rPr>
              <a:t>. </a:t>
            </a:r>
          </a:p>
          <a:p>
            <a:pPr lvl="1">
              <a:buClrTx/>
            </a:pPr>
            <a:r>
              <a:rPr lang="en-US" sz="2800" dirty="0" smtClean="0">
                <a:solidFill>
                  <a:schemeClr val="bg2"/>
                </a:solidFill>
                <a:latin typeface="Times New Roman" panose="02020603050405020304" pitchFamily="18" charset="0"/>
                <a:cs typeface="Times New Roman" panose="02020603050405020304" pitchFamily="18" charset="0"/>
              </a:rPr>
              <a:t>Curriculum recommendations have been issued by the Governor’s Cabinet Opiate Action Team.</a:t>
            </a:r>
            <a:endParaRPr lang="en-US" sz="2800" dirty="0">
              <a:solidFill>
                <a:schemeClr val="bg2"/>
              </a:solidFill>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22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295400"/>
          </a:xfrm>
        </p:spPr>
        <p:txBody>
          <a:bodyPr/>
          <a:lstStyle/>
          <a:p>
            <a:pPr algn="ct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Pregnant Women</a:t>
            </a:r>
            <a:b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a:t>
            </a:r>
            <a:r>
              <a:rPr lang="en-US" sz="28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Bill </a:t>
            </a: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394 and Senate Bill 276</a:t>
            </a: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130</a:t>
            </a:r>
            <a:r>
              <a:rPr lang="en-US" sz="2400" b="1" baseline="30000"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General Assembly)</a:t>
            </a:r>
          </a:p>
        </p:txBody>
      </p:sp>
      <p:sp>
        <p:nvSpPr>
          <p:cNvPr id="3" name="Content Placeholder 2"/>
          <p:cNvSpPr>
            <a:spLocks noGrp="1"/>
          </p:cNvSpPr>
          <p:nvPr>
            <p:ph idx="1"/>
          </p:nvPr>
        </p:nvSpPr>
        <p:spPr>
          <a:xfrm>
            <a:off x="228600" y="1981200"/>
            <a:ext cx="8686800" cy="4572000"/>
          </a:xfrm>
        </p:spPr>
        <p:txBody>
          <a:bodyPr/>
          <a:lstStyle/>
          <a:p>
            <a:pPr>
              <a:buClrTx/>
            </a:pPr>
            <a:r>
              <a:rPr lang="en-US" sz="2800" dirty="0" smtClean="0">
                <a:solidFill>
                  <a:schemeClr val="bg2"/>
                </a:solidFill>
                <a:latin typeface="Times New Roman" panose="02020603050405020304" pitchFamily="18" charset="0"/>
                <a:cs typeface="Times New Roman" panose="02020603050405020304" pitchFamily="18" charset="0"/>
              </a:rPr>
              <a:t>Within </a:t>
            </a:r>
            <a:r>
              <a:rPr lang="en-US" sz="2800" dirty="0">
                <a:solidFill>
                  <a:schemeClr val="bg2"/>
                </a:solidFill>
                <a:latin typeface="Times New Roman" panose="02020603050405020304" pitchFamily="18" charset="0"/>
                <a:cs typeface="Times New Roman" panose="02020603050405020304" pitchFamily="18" charset="0"/>
              </a:rPr>
              <a:t>these two bills, language was included </a:t>
            </a:r>
            <a:r>
              <a:rPr lang="en-US" sz="2800" dirty="0" smtClean="0">
                <a:solidFill>
                  <a:schemeClr val="bg2"/>
                </a:solidFill>
                <a:latin typeface="Times New Roman" panose="02020603050405020304" pitchFamily="18" charset="0"/>
                <a:cs typeface="Times New Roman" panose="02020603050405020304" pitchFamily="18" charset="0"/>
              </a:rPr>
              <a:t>that </a:t>
            </a:r>
            <a:r>
              <a:rPr lang="en-US" sz="2800" dirty="0">
                <a:solidFill>
                  <a:schemeClr val="bg2"/>
                </a:solidFill>
                <a:latin typeface="Times New Roman" panose="02020603050405020304" pitchFamily="18" charset="0"/>
                <a:cs typeface="Times New Roman" panose="02020603050405020304" pitchFamily="18" charset="0"/>
              </a:rPr>
              <a:t>increased penalties for </a:t>
            </a:r>
            <a:r>
              <a:rPr lang="en-US" sz="2800" dirty="0" smtClean="0">
                <a:solidFill>
                  <a:schemeClr val="bg2"/>
                </a:solidFill>
                <a:latin typeface="Times New Roman" panose="02020603050405020304" pitchFamily="18" charset="0"/>
                <a:cs typeface="Times New Roman" panose="02020603050405020304" pitchFamily="18" charset="0"/>
              </a:rPr>
              <a:t>illegally providing controlled substances to </a:t>
            </a:r>
            <a:r>
              <a:rPr lang="en-US" sz="2800" dirty="0">
                <a:solidFill>
                  <a:schemeClr val="bg2"/>
                </a:solidFill>
                <a:latin typeface="Times New Roman" panose="02020603050405020304" pitchFamily="18" charset="0"/>
                <a:cs typeface="Times New Roman" panose="02020603050405020304" pitchFamily="18" charset="0"/>
              </a:rPr>
              <a:t>pregnant women</a:t>
            </a:r>
            <a:r>
              <a:rPr lang="en-US" sz="2800" dirty="0" smtClean="0">
                <a:solidFill>
                  <a:schemeClr val="bg2"/>
                </a:solidFill>
                <a:latin typeface="Times New Roman" panose="02020603050405020304" pitchFamily="18" charset="0"/>
                <a:cs typeface="Times New Roman" panose="02020603050405020304" pitchFamily="18" charset="0"/>
              </a:rPr>
              <a:t>.  </a:t>
            </a:r>
          </a:p>
          <a:p>
            <a:pPr marL="0" indent="0">
              <a:buClrTx/>
              <a:buNone/>
            </a:pPr>
            <a:endParaRPr lang="en-US" sz="2800" dirty="0" smtClean="0">
              <a:solidFill>
                <a:schemeClr val="bg2"/>
              </a:solidFill>
              <a:latin typeface="Times New Roman" panose="02020603050405020304" pitchFamily="18" charset="0"/>
              <a:cs typeface="Times New Roman" panose="02020603050405020304" pitchFamily="18" charset="0"/>
            </a:endParaRPr>
          </a:p>
          <a:p>
            <a:pPr lvl="1">
              <a:buClrTx/>
            </a:pPr>
            <a:r>
              <a:rPr lang="en-US" sz="2800" dirty="0" smtClean="0">
                <a:solidFill>
                  <a:schemeClr val="bg2"/>
                </a:solidFill>
                <a:latin typeface="Times New Roman" panose="02020603050405020304" pitchFamily="18" charset="0"/>
                <a:cs typeface="Times New Roman" panose="02020603050405020304" pitchFamily="18" charset="0"/>
              </a:rPr>
              <a:t>Specifically, for some substances, the new law implements felony charges for corrupting another with drugs and mandatory prison sentences. </a:t>
            </a:r>
            <a:endParaRPr lang="en-US" sz="28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73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371600"/>
          </a:xfrm>
        </p:spPr>
        <p:txBody>
          <a:bodyPr/>
          <a:lstStyle/>
          <a:p>
            <a:pPr marL="342900" indent="-342900" algn="ct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Heroin Trafficking</a:t>
            </a:r>
            <a:b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a:t>
            </a:r>
            <a:r>
              <a:rPr lang="en-US" sz="28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Bill </a:t>
            </a: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171</a:t>
            </a: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(131st </a:t>
            </a:r>
            <a:r>
              <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 Assembly</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2209800"/>
            <a:ext cx="8686800" cy="4343400"/>
          </a:xfrm>
        </p:spPr>
        <p:txBody>
          <a:bodyPr/>
          <a:lstStyle/>
          <a:p>
            <a:pPr>
              <a:buClrTx/>
            </a:pPr>
            <a:r>
              <a:rPr lang="en-US" sz="2800" dirty="0" smtClean="0">
                <a:solidFill>
                  <a:schemeClr val="bg2"/>
                </a:solidFill>
                <a:latin typeface="Times New Roman" panose="02020603050405020304" pitchFamily="18" charset="0"/>
                <a:cs typeface="Times New Roman" panose="02020603050405020304" pitchFamily="18" charset="0"/>
              </a:rPr>
              <a:t>This legislation reduced the amount of heroin required for first degree felony possession offenses, putting the figure in line with crack cocaine possession amounts. </a:t>
            </a:r>
            <a:endParaRPr lang="en-US" sz="28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692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219200"/>
          </a:xfrm>
        </p:spPr>
        <p:txBody>
          <a:bodyPr/>
          <a:lstStyle/>
          <a:p>
            <a:pPr algn="ctr">
              <a:spcBef>
                <a:spcPts val="0"/>
              </a:spcBef>
            </a:pP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Satisfaction Surveys</a:t>
            </a: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Concurrent Resolution 16</a:t>
            </a: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(131</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General Assembly)</a:t>
            </a:r>
            <a:endPar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828800"/>
            <a:ext cx="8686800" cy="4876800"/>
          </a:xfrm>
        </p:spPr>
        <p:txBody>
          <a:bodyPr/>
          <a:lstStyle/>
          <a:p>
            <a:pPr>
              <a:buClrTx/>
            </a:pPr>
            <a:r>
              <a:rPr lang="en-US" sz="2600" dirty="0" smtClean="0">
                <a:solidFill>
                  <a:schemeClr val="bg2"/>
                </a:solidFill>
                <a:latin typeface="Times New Roman" panose="02020603050405020304" pitchFamily="18" charset="0"/>
                <a:cs typeface="Times New Roman" panose="02020603050405020304" pitchFamily="18" charset="0"/>
              </a:rPr>
              <a:t>Federally regulated patient satisfaction surveys are linked to hospital rating, reimbursement, and medical professional compensation.  These surveys can add pressure on prescribers to prescribe pain medication. </a:t>
            </a:r>
          </a:p>
          <a:p>
            <a:pPr marL="0" indent="0">
              <a:buClrTx/>
              <a:buNone/>
            </a:pPr>
            <a:endParaRPr lang="en-US" sz="2600" dirty="0" smtClean="0">
              <a:solidFill>
                <a:schemeClr val="bg2"/>
              </a:solidFill>
              <a:latin typeface="Times New Roman" panose="02020603050405020304" pitchFamily="18" charset="0"/>
              <a:cs typeface="Times New Roman" panose="02020603050405020304" pitchFamily="18" charset="0"/>
            </a:endParaRPr>
          </a:p>
          <a:p>
            <a:pPr>
              <a:buClrTx/>
            </a:pPr>
            <a:r>
              <a:rPr lang="en-US" sz="2600" dirty="0" smtClean="0">
                <a:solidFill>
                  <a:schemeClr val="bg2"/>
                </a:solidFill>
                <a:latin typeface="Times New Roman" panose="02020603050405020304" pitchFamily="18" charset="0"/>
                <a:cs typeface="Times New Roman" panose="02020603050405020304" pitchFamily="18" charset="0"/>
              </a:rPr>
              <a:t>House Concurrent Resolution 16 urges the federal government to revise patient satisfaction surveys and removed questions related to pain.  </a:t>
            </a:r>
          </a:p>
          <a:p>
            <a:pPr marL="0" indent="0">
              <a:buClrTx/>
              <a:buNone/>
            </a:pPr>
            <a:endParaRPr lang="en-US" sz="2600" dirty="0" smtClean="0">
              <a:solidFill>
                <a:schemeClr val="bg2"/>
              </a:solidFill>
              <a:latin typeface="Times New Roman" panose="02020603050405020304" pitchFamily="18" charset="0"/>
              <a:cs typeface="Times New Roman" panose="02020603050405020304" pitchFamily="18" charset="0"/>
            </a:endParaRPr>
          </a:p>
          <a:p>
            <a:pPr>
              <a:buClrTx/>
            </a:pPr>
            <a:r>
              <a:rPr lang="en-US" sz="2600" dirty="0" smtClean="0">
                <a:solidFill>
                  <a:schemeClr val="bg2"/>
                </a:solidFill>
                <a:latin typeface="Times New Roman" panose="02020603050405020304" pitchFamily="18" charset="0"/>
                <a:cs typeface="Times New Roman" panose="02020603050405020304" pitchFamily="18" charset="0"/>
              </a:rPr>
              <a:t>The federal government is in the process of removing pain-related questions.</a:t>
            </a:r>
            <a:endParaRPr lang="en-US" sz="2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817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524000"/>
          </a:xfrm>
        </p:spPr>
        <p:txBody>
          <a:bodyPr/>
          <a:lstStyle/>
          <a:p>
            <a:pPr algn="ct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Prescribing </a:t>
            </a: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Minors</a:t>
            </a:r>
            <a:b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314</a:t>
            </a: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(130</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General Assembly)</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76400"/>
            <a:ext cx="8686800" cy="4648200"/>
          </a:xfrm>
        </p:spPr>
        <p:txBody>
          <a:bodyPr/>
          <a:lstStyle/>
          <a:p>
            <a:pPr>
              <a:buClrTx/>
            </a:pPr>
            <a:r>
              <a:rPr lang="en-US" sz="2600" dirty="0" smtClean="0">
                <a:solidFill>
                  <a:schemeClr val="bg2"/>
                </a:solidFill>
                <a:latin typeface="Times New Roman" panose="02020603050405020304" pitchFamily="18" charset="0"/>
                <a:cs typeface="Times New Roman" panose="02020603050405020304" pitchFamily="18" charset="0"/>
              </a:rPr>
              <a:t>Before </a:t>
            </a:r>
            <a:r>
              <a:rPr lang="en-US" sz="2600" dirty="0">
                <a:solidFill>
                  <a:schemeClr val="bg2"/>
                </a:solidFill>
                <a:latin typeface="Times New Roman" panose="02020603050405020304" pitchFamily="18" charset="0"/>
                <a:cs typeface="Times New Roman" panose="02020603050405020304" pitchFamily="18" charset="0"/>
              </a:rPr>
              <a:t>prescribing an opioid to a minor, House Bill 314 requires prescribers </a:t>
            </a:r>
            <a:r>
              <a:rPr lang="en-US" sz="2600" dirty="0" smtClean="0">
                <a:solidFill>
                  <a:schemeClr val="bg2"/>
                </a:solidFill>
                <a:latin typeface="Times New Roman" panose="02020603050405020304" pitchFamily="18" charset="0"/>
                <a:cs typeface="Times New Roman" panose="02020603050405020304" pitchFamily="18" charset="0"/>
              </a:rPr>
              <a:t>to get </a:t>
            </a:r>
            <a:r>
              <a:rPr lang="en-US" sz="2600" dirty="0">
                <a:solidFill>
                  <a:schemeClr val="bg2"/>
                </a:solidFill>
                <a:latin typeface="Times New Roman" panose="02020603050405020304" pitchFamily="18" charset="0"/>
                <a:cs typeface="Times New Roman" panose="02020603050405020304" pitchFamily="18" charset="0"/>
              </a:rPr>
              <a:t>consent from a parent or guardian. </a:t>
            </a:r>
            <a:endParaRPr lang="en-US" sz="2600" dirty="0" smtClean="0">
              <a:solidFill>
                <a:schemeClr val="bg2"/>
              </a:solidFill>
              <a:latin typeface="Times New Roman" panose="02020603050405020304" pitchFamily="18" charset="0"/>
              <a:cs typeface="Times New Roman" panose="02020603050405020304" pitchFamily="18" charset="0"/>
            </a:endParaRPr>
          </a:p>
          <a:p>
            <a:pPr marL="0" indent="0">
              <a:buClrTx/>
              <a:buNone/>
            </a:pPr>
            <a:endParaRPr lang="en-US" sz="2600" dirty="0">
              <a:solidFill>
                <a:schemeClr val="bg2"/>
              </a:solidFill>
              <a:latin typeface="Times New Roman" panose="02020603050405020304" pitchFamily="18" charset="0"/>
              <a:cs typeface="Times New Roman" panose="02020603050405020304" pitchFamily="18" charset="0"/>
            </a:endParaRPr>
          </a:p>
          <a:p>
            <a:pPr lvl="1">
              <a:buClrTx/>
            </a:pPr>
            <a:r>
              <a:rPr lang="en-US" sz="2600" dirty="0" smtClean="0">
                <a:solidFill>
                  <a:schemeClr val="bg2"/>
                </a:solidFill>
                <a:latin typeface="Times New Roman" panose="02020603050405020304" pitchFamily="18" charset="0"/>
                <a:cs typeface="Times New Roman" panose="02020603050405020304" pitchFamily="18" charset="0"/>
              </a:rPr>
              <a:t>The </a:t>
            </a:r>
            <a:r>
              <a:rPr lang="en-US" sz="2600" dirty="0">
                <a:solidFill>
                  <a:schemeClr val="bg2"/>
                </a:solidFill>
                <a:latin typeface="Times New Roman" panose="02020603050405020304" pitchFamily="18" charset="0"/>
                <a:cs typeface="Times New Roman" panose="02020603050405020304" pitchFamily="18" charset="0"/>
              </a:rPr>
              <a:t>prescriber does not have to </a:t>
            </a:r>
            <a:r>
              <a:rPr lang="en-US" sz="2600" dirty="0" smtClean="0">
                <a:solidFill>
                  <a:schemeClr val="bg2"/>
                </a:solidFill>
                <a:latin typeface="Times New Roman" panose="02020603050405020304" pitchFamily="18" charset="0"/>
                <a:cs typeface="Times New Roman" panose="02020603050405020304" pitchFamily="18" charset="0"/>
              </a:rPr>
              <a:t>get consent:</a:t>
            </a:r>
          </a:p>
          <a:p>
            <a:pPr lvl="2">
              <a:buClrTx/>
            </a:pPr>
            <a:r>
              <a:rPr lang="en-US" sz="2600" dirty="0" smtClean="0">
                <a:solidFill>
                  <a:schemeClr val="bg2"/>
                </a:solidFill>
                <a:latin typeface="Times New Roman" panose="02020603050405020304" pitchFamily="18" charset="0"/>
                <a:cs typeface="Times New Roman" panose="02020603050405020304" pitchFamily="18" charset="0"/>
              </a:rPr>
              <a:t>during medical emergencies; </a:t>
            </a:r>
            <a:endParaRPr lang="en-US" sz="2600" dirty="0">
              <a:solidFill>
                <a:schemeClr val="bg2"/>
              </a:solidFill>
              <a:latin typeface="Times New Roman" panose="02020603050405020304" pitchFamily="18" charset="0"/>
              <a:cs typeface="Times New Roman" panose="02020603050405020304" pitchFamily="18" charset="0"/>
            </a:endParaRPr>
          </a:p>
          <a:p>
            <a:pPr lvl="2">
              <a:buClrTx/>
            </a:pPr>
            <a:r>
              <a:rPr lang="en-US" sz="2600" dirty="0">
                <a:solidFill>
                  <a:schemeClr val="bg2"/>
                </a:solidFill>
                <a:latin typeface="Times New Roman" panose="02020603050405020304" pitchFamily="18" charset="0"/>
                <a:cs typeface="Times New Roman" panose="02020603050405020304" pitchFamily="18" charset="0"/>
              </a:rPr>
              <a:t>f</a:t>
            </a:r>
            <a:r>
              <a:rPr lang="en-US" sz="2600" dirty="0" smtClean="0">
                <a:solidFill>
                  <a:schemeClr val="bg2"/>
                </a:solidFill>
                <a:latin typeface="Times New Roman" panose="02020603050405020304" pitchFamily="18" charset="0"/>
                <a:cs typeface="Times New Roman" panose="02020603050405020304" pitchFamily="18" charset="0"/>
              </a:rPr>
              <a:t>or surgeries;</a:t>
            </a:r>
            <a:endParaRPr lang="en-US" sz="2600" dirty="0">
              <a:solidFill>
                <a:schemeClr val="bg2"/>
              </a:solidFill>
              <a:latin typeface="Times New Roman" panose="02020603050405020304" pitchFamily="18" charset="0"/>
              <a:cs typeface="Times New Roman" panose="02020603050405020304" pitchFamily="18" charset="0"/>
            </a:endParaRPr>
          </a:p>
          <a:p>
            <a:pPr lvl="2">
              <a:buClrTx/>
            </a:pPr>
            <a:r>
              <a:rPr lang="en-US" sz="2600" dirty="0">
                <a:solidFill>
                  <a:schemeClr val="bg2"/>
                </a:solidFill>
                <a:latin typeface="Times New Roman" panose="02020603050405020304" pitchFamily="18" charset="0"/>
                <a:cs typeface="Times New Roman" panose="02020603050405020304" pitchFamily="18" charset="0"/>
              </a:rPr>
              <a:t>w</a:t>
            </a:r>
            <a:r>
              <a:rPr lang="en-US" sz="2600" dirty="0" smtClean="0">
                <a:solidFill>
                  <a:schemeClr val="bg2"/>
                </a:solidFill>
                <a:latin typeface="Times New Roman" panose="02020603050405020304" pitchFamily="18" charset="0"/>
                <a:cs typeface="Times New Roman" panose="02020603050405020304" pitchFamily="18" charset="0"/>
              </a:rPr>
              <a:t>hen there </a:t>
            </a:r>
            <a:r>
              <a:rPr lang="en-US" sz="2600" dirty="0">
                <a:solidFill>
                  <a:schemeClr val="bg2"/>
                </a:solidFill>
                <a:latin typeface="Times New Roman" panose="02020603050405020304" pitchFamily="18" charset="0"/>
                <a:cs typeface="Times New Roman" panose="02020603050405020304" pitchFamily="18" charset="0"/>
              </a:rPr>
              <a:t>is the possibility of a detriment to the minor’s health or </a:t>
            </a:r>
            <a:r>
              <a:rPr lang="en-US" sz="2600" dirty="0" smtClean="0">
                <a:solidFill>
                  <a:schemeClr val="bg2"/>
                </a:solidFill>
                <a:latin typeface="Times New Roman" panose="02020603050405020304" pitchFamily="18" charset="0"/>
                <a:cs typeface="Times New Roman" panose="02020603050405020304" pitchFamily="18" charset="0"/>
              </a:rPr>
              <a:t>safety; and </a:t>
            </a:r>
            <a:endParaRPr lang="en-US" sz="2600" dirty="0">
              <a:solidFill>
                <a:schemeClr val="bg2"/>
              </a:solidFill>
              <a:latin typeface="Times New Roman" panose="02020603050405020304" pitchFamily="18" charset="0"/>
              <a:cs typeface="Times New Roman" panose="02020603050405020304" pitchFamily="18" charset="0"/>
            </a:endParaRPr>
          </a:p>
          <a:p>
            <a:pPr lvl="2">
              <a:buClrTx/>
            </a:pPr>
            <a:r>
              <a:rPr lang="en-US" sz="2600" dirty="0">
                <a:solidFill>
                  <a:schemeClr val="bg2"/>
                </a:solidFill>
                <a:latin typeface="Times New Roman" panose="02020603050405020304" pitchFamily="18" charset="0"/>
                <a:cs typeface="Times New Roman" panose="02020603050405020304" pitchFamily="18" charset="0"/>
              </a:rPr>
              <a:t>i</a:t>
            </a:r>
            <a:r>
              <a:rPr lang="en-US" sz="2600" dirty="0" smtClean="0">
                <a:solidFill>
                  <a:schemeClr val="bg2"/>
                </a:solidFill>
                <a:latin typeface="Times New Roman" panose="02020603050405020304" pitchFamily="18" charset="0"/>
                <a:cs typeface="Times New Roman" panose="02020603050405020304" pitchFamily="18" charset="0"/>
              </a:rPr>
              <a:t>f care is rendered in an institutional or residential setting.</a:t>
            </a:r>
          </a:p>
          <a:p>
            <a:pPr marL="457200" lvl="1" indent="0">
              <a:buNone/>
            </a:pPr>
            <a:endParaRPr lang="en-US" dirty="0" smtClean="0"/>
          </a:p>
        </p:txBody>
      </p:sp>
    </p:spTree>
    <p:extLst>
      <p:ext uri="{BB962C8B-B14F-4D97-AF65-F5344CB8AC3E}">
        <p14:creationId xmlns:p14="http://schemas.microsoft.com/office/powerpoint/2010/main" val="276102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8085" r="3785" b="8864"/>
          <a:stretch/>
        </p:blipFill>
        <p:spPr>
          <a:xfrm>
            <a:off x="6553201" y="5727032"/>
            <a:ext cx="2069432" cy="906379"/>
          </a:xfrm>
          <a:prstGeom prst="rect">
            <a:avLst/>
          </a:prstGeom>
        </p:spPr>
      </p:pic>
    </p:spTree>
    <p:extLst>
      <p:ext uri="{BB962C8B-B14F-4D97-AF65-F5344CB8AC3E}">
        <p14:creationId xmlns:p14="http://schemas.microsoft.com/office/powerpoint/2010/main" val="408185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219200"/>
          </a:xfrm>
        </p:spPr>
        <p:txBody>
          <a:bodyPr/>
          <a:lstStyle/>
          <a:p>
            <a:pPr algn="ctr"/>
            <a:r>
              <a:rPr lang="en-US" sz="3600" b="1" dirty="0" smtClean="0">
                <a:effectLst>
                  <a:outerShdw blurRad="38100" dist="38100" dir="2700000" algn="tl">
                    <a:srgbClr val="000000">
                      <a:alpha val="43137"/>
                    </a:srgbClr>
                  </a:outerShdw>
                </a:effectLst>
              </a:rPr>
              <a:t> </a:t>
            </a:r>
            <a:br>
              <a:rPr lang="en-US" sz="3600" b="1" dirty="0" smtClean="0">
                <a:effectLst>
                  <a:outerShdw blurRad="38100" dist="38100" dir="2700000" algn="tl">
                    <a:srgbClr val="000000">
                      <a:alpha val="43137"/>
                    </a:srgbClr>
                  </a:outerShdw>
                </a:effectLst>
              </a:rPr>
            </a:b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Opioid Pill Mills</a:t>
            </a: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93</a:t>
            </a: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(129</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General Assembly)</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524000"/>
            <a:ext cx="8686800" cy="5181600"/>
          </a:xfrm>
        </p:spPr>
        <p:txBody>
          <a:bodyPr/>
          <a:lstStyle/>
          <a:p>
            <a:pPr>
              <a:buClrTx/>
            </a:pPr>
            <a:r>
              <a:rPr lang="en-US" sz="2030" dirty="0" smtClean="0">
                <a:solidFill>
                  <a:schemeClr val="bg2"/>
                </a:solidFill>
                <a:latin typeface="Times New Roman" panose="02020603050405020304" pitchFamily="18" charset="0"/>
                <a:cs typeface="Times New Roman" panose="02020603050405020304" pitchFamily="18" charset="0"/>
              </a:rPr>
              <a:t>House </a:t>
            </a:r>
            <a:r>
              <a:rPr lang="en-US" sz="2030" dirty="0">
                <a:solidFill>
                  <a:schemeClr val="bg2"/>
                </a:solidFill>
                <a:latin typeface="Times New Roman" panose="02020603050405020304" pitchFamily="18" charset="0"/>
                <a:cs typeface="Times New Roman" panose="02020603050405020304" pitchFamily="18" charset="0"/>
              </a:rPr>
              <a:t>Bill 93 was signed into law to </a:t>
            </a:r>
            <a:r>
              <a:rPr lang="en-US" sz="2030" dirty="0" smtClean="0">
                <a:solidFill>
                  <a:schemeClr val="bg2"/>
                </a:solidFill>
                <a:latin typeface="Times New Roman" panose="02020603050405020304" pitchFamily="18" charset="0"/>
                <a:cs typeface="Times New Roman" panose="02020603050405020304" pitchFamily="18" charset="0"/>
              </a:rPr>
              <a:t>stop unscrupulous prescribers</a:t>
            </a:r>
            <a:r>
              <a:rPr lang="en-US" sz="2030" dirty="0">
                <a:solidFill>
                  <a:schemeClr val="bg2"/>
                </a:solidFill>
                <a:latin typeface="Times New Roman" panose="02020603050405020304" pitchFamily="18" charset="0"/>
                <a:cs typeface="Times New Roman" panose="02020603050405020304" pitchFamily="18" charset="0"/>
              </a:rPr>
              <a:t>, close the pill mills, and </a:t>
            </a:r>
            <a:r>
              <a:rPr lang="en-US" sz="2030" dirty="0" smtClean="0">
                <a:solidFill>
                  <a:schemeClr val="bg2"/>
                </a:solidFill>
                <a:latin typeface="Times New Roman" panose="02020603050405020304" pitchFamily="18" charset="0"/>
                <a:cs typeface="Times New Roman" panose="02020603050405020304" pitchFamily="18" charset="0"/>
              </a:rPr>
              <a:t>begin changing </a:t>
            </a:r>
            <a:r>
              <a:rPr lang="en-US" sz="2030" dirty="0">
                <a:solidFill>
                  <a:schemeClr val="bg2"/>
                </a:solidFill>
                <a:latin typeface="Times New Roman" panose="02020603050405020304" pitchFamily="18" charset="0"/>
                <a:cs typeface="Times New Roman" panose="02020603050405020304" pitchFamily="18" charset="0"/>
              </a:rPr>
              <a:t>how chronic pain is </a:t>
            </a:r>
            <a:r>
              <a:rPr lang="en-US" sz="2030" dirty="0" smtClean="0">
                <a:solidFill>
                  <a:schemeClr val="bg2"/>
                </a:solidFill>
                <a:latin typeface="Times New Roman" panose="02020603050405020304" pitchFamily="18" charset="0"/>
                <a:cs typeface="Times New Roman" panose="02020603050405020304" pitchFamily="18" charset="0"/>
              </a:rPr>
              <a:t>treated.</a:t>
            </a:r>
          </a:p>
          <a:p>
            <a:pPr>
              <a:buClrTx/>
            </a:pPr>
            <a:endParaRPr lang="en-US" sz="2030" dirty="0" smtClean="0">
              <a:solidFill>
                <a:schemeClr val="bg2"/>
              </a:solidFill>
              <a:latin typeface="Times New Roman" panose="02020603050405020304" pitchFamily="18" charset="0"/>
              <a:cs typeface="Times New Roman" panose="02020603050405020304" pitchFamily="18" charset="0"/>
            </a:endParaRPr>
          </a:p>
          <a:p>
            <a:pPr lvl="1">
              <a:buClrTx/>
            </a:pPr>
            <a:r>
              <a:rPr lang="en-US" sz="2030" dirty="0" smtClean="0">
                <a:solidFill>
                  <a:schemeClr val="bg2"/>
                </a:solidFill>
                <a:latin typeface="Times New Roman" panose="02020603050405020304" pitchFamily="18" charset="0"/>
                <a:cs typeface="Times New Roman" panose="02020603050405020304" pitchFamily="18" charset="0"/>
              </a:rPr>
              <a:t>Pain management clinics </a:t>
            </a:r>
            <a:r>
              <a:rPr lang="en-US" sz="2030" dirty="0">
                <a:solidFill>
                  <a:schemeClr val="bg2"/>
                </a:solidFill>
                <a:latin typeface="Times New Roman" panose="02020603050405020304" pitchFamily="18" charset="0"/>
                <a:cs typeface="Times New Roman" panose="02020603050405020304" pitchFamily="18" charset="0"/>
              </a:rPr>
              <a:t>have to be licensed by the State Board of </a:t>
            </a:r>
            <a:r>
              <a:rPr lang="en-US" sz="2030" dirty="0" smtClean="0">
                <a:solidFill>
                  <a:schemeClr val="bg2"/>
                </a:solidFill>
                <a:latin typeface="Times New Roman" panose="02020603050405020304" pitchFamily="18" charset="0"/>
                <a:cs typeface="Times New Roman" panose="02020603050405020304" pitchFamily="18" charset="0"/>
              </a:rPr>
              <a:t>Pharmacy.</a:t>
            </a:r>
          </a:p>
          <a:p>
            <a:pPr marL="457200" lvl="1" indent="0">
              <a:buClrTx/>
              <a:buNone/>
            </a:pPr>
            <a:endParaRPr lang="en-US" sz="2030" dirty="0" smtClean="0">
              <a:solidFill>
                <a:schemeClr val="bg2"/>
              </a:solidFill>
              <a:latin typeface="Times New Roman" panose="02020603050405020304" pitchFamily="18" charset="0"/>
              <a:cs typeface="Times New Roman" panose="02020603050405020304" pitchFamily="18" charset="0"/>
            </a:endParaRPr>
          </a:p>
          <a:p>
            <a:pPr lvl="1">
              <a:buClrTx/>
            </a:pPr>
            <a:r>
              <a:rPr lang="en-US" sz="2030" dirty="0" smtClean="0">
                <a:solidFill>
                  <a:schemeClr val="bg2"/>
                </a:solidFill>
                <a:latin typeface="Times New Roman" panose="02020603050405020304" pitchFamily="18" charset="0"/>
                <a:cs typeface="Times New Roman" panose="02020603050405020304" pitchFamily="18" charset="0"/>
              </a:rPr>
              <a:t>Laws </a:t>
            </a:r>
            <a:r>
              <a:rPr lang="en-US" sz="2030" dirty="0">
                <a:solidFill>
                  <a:schemeClr val="bg2"/>
                </a:solidFill>
                <a:latin typeface="Times New Roman" panose="02020603050405020304" pitchFamily="18" charset="0"/>
                <a:cs typeface="Times New Roman" panose="02020603050405020304" pitchFamily="18" charset="0"/>
              </a:rPr>
              <a:t>were revised related to the treatment of </a:t>
            </a:r>
            <a:r>
              <a:rPr lang="en-US" sz="2030" dirty="0" smtClean="0">
                <a:solidFill>
                  <a:schemeClr val="bg2"/>
                </a:solidFill>
                <a:latin typeface="Times New Roman" panose="02020603050405020304" pitchFamily="18" charset="0"/>
                <a:cs typeface="Times New Roman" panose="02020603050405020304" pitchFamily="18" charset="0"/>
              </a:rPr>
              <a:t>chronic </a:t>
            </a:r>
            <a:r>
              <a:rPr lang="en-US" sz="2030" dirty="0">
                <a:solidFill>
                  <a:schemeClr val="bg2"/>
                </a:solidFill>
                <a:latin typeface="Times New Roman" panose="02020603050405020304" pitchFamily="18" charset="0"/>
                <a:cs typeface="Times New Roman" panose="02020603050405020304" pitchFamily="18" charset="0"/>
              </a:rPr>
              <a:t>pain</a:t>
            </a:r>
            <a:r>
              <a:rPr lang="en-US" sz="2030" dirty="0" smtClean="0">
                <a:solidFill>
                  <a:schemeClr val="bg2"/>
                </a:solidFill>
                <a:latin typeface="Times New Roman" panose="02020603050405020304" pitchFamily="18" charset="0"/>
                <a:cs typeface="Times New Roman" panose="02020603050405020304" pitchFamily="18" charset="0"/>
              </a:rPr>
              <a:t>.</a:t>
            </a:r>
          </a:p>
          <a:p>
            <a:pPr marL="457200" lvl="1" indent="0">
              <a:buClrTx/>
              <a:buNone/>
            </a:pPr>
            <a:endParaRPr lang="en-US" sz="2030" dirty="0">
              <a:solidFill>
                <a:schemeClr val="bg2"/>
              </a:solidFill>
              <a:latin typeface="Times New Roman" panose="02020603050405020304" pitchFamily="18" charset="0"/>
              <a:cs typeface="Times New Roman" panose="02020603050405020304" pitchFamily="18" charset="0"/>
            </a:endParaRPr>
          </a:p>
          <a:p>
            <a:pPr lvl="1">
              <a:buClrTx/>
            </a:pPr>
            <a:r>
              <a:rPr lang="en-US" sz="2030" dirty="0">
                <a:solidFill>
                  <a:schemeClr val="bg2"/>
                </a:solidFill>
                <a:latin typeface="Times New Roman" panose="02020603050405020304" pitchFamily="18" charset="0"/>
                <a:cs typeface="Times New Roman" panose="02020603050405020304" pitchFamily="18" charset="0"/>
              </a:rPr>
              <a:t>T</a:t>
            </a:r>
            <a:r>
              <a:rPr lang="en-US" sz="2030" dirty="0" smtClean="0">
                <a:solidFill>
                  <a:schemeClr val="bg2"/>
                </a:solidFill>
                <a:latin typeface="Times New Roman" panose="02020603050405020304" pitchFamily="18" charset="0"/>
                <a:cs typeface="Times New Roman" panose="02020603050405020304" pitchFamily="18" charset="0"/>
              </a:rPr>
              <a:t>he </a:t>
            </a:r>
            <a:r>
              <a:rPr lang="en-US" sz="2030" dirty="0">
                <a:solidFill>
                  <a:schemeClr val="bg2"/>
                </a:solidFill>
                <a:latin typeface="Times New Roman" panose="02020603050405020304" pitchFamily="18" charset="0"/>
                <a:cs typeface="Times New Roman" panose="02020603050405020304" pitchFamily="18" charset="0"/>
              </a:rPr>
              <a:t>Ohio Automatic Prescription Reporting System (OARRS</a:t>
            </a:r>
            <a:r>
              <a:rPr lang="en-US" sz="2030" dirty="0" smtClean="0">
                <a:solidFill>
                  <a:schemeClr val="bg2"/>
                </a:solidFill>
                <a:latin typeface="Times New Roman" panose="02020603050405020304" pitchFamily="18" charset="0"/>
                <a:cs typeface="Times New Roman" panose="02020603050405020304" pitchFamily="18" charset="0"/>
              </a:rPr>
              <a:t>) was improved by allowing:</a:t>
            </a:r>
          </a:p>
          <a:p>
            <a:pPr lvl="2">
              <a:buClrTx/>
            </a:pPr>
            <a:r>
              <a:rPr lang="en-US" sz="2030" dirty="0" smtClean="0">
                <a:solidFill>
                  <a:schemeClr val="bg2"/>
                </a:solidFill>
                <a:latin typeface="Times New Roman" panose="02020603050405020304" pitchFamily="18" charset="0"/>
                <a:cs typeface="Times New Roman" panose="02020603050405020304" pitchFamily="18" charset="0"/>
              </a:rPr>
              <a:t>data </a:t>
            </a:r>
            <a:r>
              <a:rPr lang="en-US" sz="2030" dirty="0">
                <a:solidFill>
                  <a:schemeClr val="bg2"/>
                </a:solidFill>
                <a:latin typeface="Times New Roman" panose="02020603050405020304" pitchFamily="18" charset="0"/>
                <a:cs typeface="Times New Roman" panose="02020603050405020304" pitchFamily="18" charset="0"/>
              </a:rPr>
              <a:t>to be kept for a longer period of time in an aggregate </a:t>
            </a:r>
            <a:r>
              <a:rPr lang="en-US" sz="2030" dirty="0" smtClean="0">
                <a:solidFill>
                  <a:schemeClr val="bg2"/>
                </a:solidFill>
                <a:latin typeface="Times New Roman" panose="02020603050405020304" pitchFamily="18" charset="0"/>
                <a:cs typeface="Times New Roman" panose="02020603050405020304" pitchFamily="18" charset="0"/>
              </a:rPr>
              <a:t>manner;</a:t>
            </a:r>
            <a:endParaRPr lang="en-US" sz="2030" dirty="0">
              <a:solidFill>
                <a:schemeClr val="bg2"/>
              </a:solidFill>
              <a:latin typeface="Times New Roman" panose="02020603050405020304" pitchFamily="18" charset="0"/>
              <a:cs typeface="Times New Roman" panose="02020603050405020304" pitchFamily="18" charset="0"/>
            </a:endParaRPr>
          </a:p>
          <a:p>
            <a:pPr lvl="2">
              <a:buClrTx/>
            </a:pPr>
            <a:r>
              <a:rPr lang="en-US" sz="2030" dirty="0" smtClean="0">
                <a:solidFill>
                  <a:schemeClr val="bg2"/>
                </a:solidFill>
                <a:latin typeface="Times New Roman" panose="02020603050405020304" pitchFamily="18" charset="0"/>
                <a:cs typeface="Times New Roman" panose="02020603050405020304" pitchFamily="18" charset="0"/>
              </a:rPr>
              <a:t>the </a:t>
            </a:r>
            <a:r>
              <a:rPr lang="en-US" sz="2030" dirty="0">
                <a:solidFill>
                  <a:schemeClr val="bg2"/>
                </a:solidFill>
                <a:latin typeface="Times New Roman" panose="02020603050405020304" pitchFamily="18" charset="0"/>
                <a:cs typeface="Times New Roman" panose="02020603050405020304" pitchFamily="18" charset="0"/>
              </a:rPr>
              <a:t>Board of Pharmacy to pursue a criminal case if the system is used </a:t>
            </a:r>
            <a:r>
              <a:rPr lang="en-US" sz="2030" dirty="0" smtClean="0">
                <a:solidFill>
                  <a:schemeClr val="bg2"/>
                </a:solidFill>
                <a:latin typeface="Times New Roman" panose="02020603050405020304" pitchFamily="18" charset="0"/>
                <a:cs typeface="Times New Roman" panose="02020603050405020304" pitchFamily="18" charset="0"/>
              </a:rPr>
              <a:t>improperly; and </a:t>
            </a:r>
          </a:p>
          <a:p>
            <a:pPr lvl="2">
              <a:buClrTx/>
            </a:pPr>
            <a:r>
              <a:rPr lang="en-US" sz="2030" dirty="0">
                <a:solidFill>
                  <a:schemeClr val="bg2"/>
                </a:solidFill>
                <a:latin typeface="Times New Roman" panose="02020603050405020304" pitchFamily="18" charset="0"/>
                <a:cs typeface="Times New Roman" panose="02020603050405020304" pitchFamily="18" charset="0"/>
              </a:rPr>
              <a:t>r</a:t>
            </a:r>
            <a:r>
              <a:rPr lang="en-US" sz="2030" dirty="0" smtClean="0">
                <a:solidFill>
                  <a:schemeClr val="bg2"/>
                </a:solidFill>
                <a:latin typeface="Times New Roman" panose="02020603050405020304" pitchFamily="18" charset="0"/>
                <a:cs typeface="Times New Roman" panose="02020603050405020304" pitchFamily="18" charset="0"/>
              </a:rPr>
              <a:t>egulatory boards </a:t>
            </a:r>
            <a:r>
              <a:rPr lang="en-US" sz="2030" dirty="0">
                <a:solidFill>
                  <a:schemeClr val="bg2"/>
                </a:solidFill>
                <a:latin typeface="Times New Roman" panose="02020603050405020304" pitchFamily="18" charset="0"/>
                <a:cs typeface="Times New Roman" panose="02020603050405020304" pitchFamily="18" charset="0"/>
              </a:rPr>
              <a:t>of the prescribers to write rules for utilizing </a:t>
            </a:r>
            <a:r>
              <a:rPr lang="en-US" sz="2030" dirty="0" smtClean="0">
                <a:solidFill>
                  <a:schemeClr val="bg2"/>
                </a:solidFill>
                <a:latin typeface="Times New Roman" panose="02020603050405020304" pitchFamily="18" charset="0"/>
                <a:cs typeface="Times New Roman" panose="02020603050405020304" pitchFamily="18" charset="0"/>
              </a:rPr>
              <a:t>OARRS.</a:t>
            </a:r>
            <a:endParaRPr lang="en-US" sz="203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461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295400"/>
          </a:xfrm>
        </p:spPr>
        <p:txBody>
          <a:bodyPr/>
          <a:lstStyle/>
          <a:p>
            <a:pPr algn="ctr"/>
            <a:r>
              <a:rPr lang="en-US" sz="3600" b="1" dirty="0" smtClean="0">
                <a:effectLst>
                  <a:outerShdw blurRad="38100" dist="38100" dir="2700000" algn="tl">
                    <a:srgbClr val="000000">
                      <a:alpha val="43137"/>
                    </a:srgbClr>
                  </a:outerShdw>
                </a:effectLst>
              </a:rPr>
              <a:t> </a:t>
            </a:r>
            <a:br>
              <a:rPr lang="en-US" sz="3600" b="1" dirty="0" smtClean="0">
                <a:effectLst>
                  <a:outerShdw blurRad="38100" dist="38100" dir="2700000" algn="tl">
                    <a:srgbClr val="000000">
                      <a:alpha val="43137"/>
                    </a:srgbClr>
                  </a:outerShdw>
                </a:effectLst>
              </a:rPr>
            </a:b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Buprenorphine Mills</a:t>
            </a: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367 and House Bill 4</a:t>
            </a:r>
            <a:b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(130</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131</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General Assemblies)</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76400"/>
            <a:ext cx="8686800" cy="5029200"/>
          </a:xfrm>
        </p:spPr>
        <p:txBody>
          <a:bodyPr/>
          <a:lstStyle/>
          <a:p>
            <a:pPr>
              <a:buClrTx/>
            </a:pPr>
            <a:r>
              <a:rPr lang="en-US" sz="2200" dirty="0" smtClean="0">
                <a:solidFill>
                  <a:schemeClr val="bg2"/>
                </a:solidFill>
                <a:latin typeface="Times New Roman" panose="02020603050405020304" pitchFamily="18" charset="0"/>
                <a:cs typeface="Times New Roman" panose="02020603050405020304" pitchFamily="18" charset="0"/>
              </a:rPr>
              <a:t>Due </a:t>
            </a:r>
            <a:r>
              <a:rPr lang="en-US" sz="2200" dirty="0">
                <a:solidFill>
                  <a:schemeClr val="bg2"/>
                </a:solidFill>
                <a:latin typeface="Times New Roman" panose="02020603050405020304" pitchFamily="18" charset="0"/>
                <a:cs typeface="Times New Roman" panose="02020603050405020304" pitchFamily="18" charset="0"/>
              </a:rPr>
              <a:t>to loopholes in law, prescribers were using the </a:t>
            </a:r>
            <a:r>
              <a:rPr lang="en-US" sz="2200" dirty="0" smtClean="0">
                <a:solidFill>
                  <a:schemeClr val="bg2"/>
                </a:solidFill>
                <a:latin typeface="Times New Roman" panose="02020603050405020304" pitchFamily="18" charset="0"/>
                <a:cs typeface="Times New Roman" panose="02020603050405020304" pitchFamily="18" charset="0"/>
              </a:rPr>
              <a:t>disguise </a:t>
            </a:r>
            <a:r>
              <a:rPr lang="en-US" sz="2200" dirty="0">
                <a:solidFill>
                  <a:schemeClr val="bg2"/>
                </a:solidFill>
                <a:latin typeface="Times New Roman" panose="02020603050405020304" pitchFamily="18" charset="0"/>
                <a:cs typeface="Times New Roman" panose="02020603050405020304" pitchFamily="18" charset="0"/>
              </a:rPr>
              <a:t>of addiction </a:t>
            </a:r>
            <a:r>
              <a:rPr lang="en-US" sz="2200" dirty="0" smtClean="0">
                <a:solidFill>
                  <a:schemeClr val="bg2"/>
                </a:solidFill>
                <a:latin typeface="Times New Roman" panose="02020603050405020304" pitchFamily="18" charset="0"/>
                <a:cs typeface="Times New Roman" panose="02020603050405020304" pitchFamily="18" charset="0"/>
              </a:rPr>
              <a:t>treatment, while improperly using buprenorphine, </a:t>
            </a:r>
            <a:r>
              <a:rPr lang="en-US" sz="2200" dirty="0">
                <a:solidFill>
                  <a:schemeClr val="bg2"/>
                </a:solidFill>
                <a:latin typeface="Times New Roman" panose="02020603050405020304" pitchFamily="18" charset="0"/>
                <a:cs typeface="Times New Roman" panose="02020603050405020304" pitchFamily="18" charset="0"/>
              </a:rPr>
              <a:t>to </a:t>
            </a:r>
            <a:r>
              <a:rPr lang="en-US" sz="2200" dirty="0" smtClean="0">
                <a:solidFill>
                  <a:schemeClr val="bg2"/>
                </a:solidFill>
                <a:latin typeface="Times New Roman" panose="02020603050405020304" pitchFamily="18" charset="0"/>
                <a:cs typeface="Times New Roman" panose="02020603050405020304" pitchFamily="18" charset="0"/>
              </a:rPr>
              <a:t>exacerbate </a:t>
            </a:r>
            <a:r>
              <a:rPr lang="en-US" sz="2200" dirty="0">
                <a:solidFill>
                  <a:schemeClr val="bg2"/>
                </a:solidFill>
                <a:latin typeface="Times New Roman" panose="02020603050405020304" pitchFamily="18" charset="0"/>
                <a:cs typeface="Times New Roman" panose="02020603050405020304" pitchFamily="18" charset="0"/>
              </a:rPr>
              <a:t>the addiction </a:t>
            </a:r>
            <a:r>
              <a:rPr lang="en-US" sz="2200" dirty="0" smtClean="0">
                <a:solidFill>
                  <a:schemeClr val="bg2"/>
                </a:solidFill>
                <a:latin typeface="Times New Roman" panose="02020603050405020304" pitchFamily="18" charset="0"/>
                <a:cs typeface="Times New Roman" panose="02020603050405020304" pitchFamily="18" charset="0"/>
              </a:rPr>
              <a:t>epidemic. </a:t>
            </a:r>
            <a:r>
              <a:rPr lang="en-US" sz="2200" dirty="0">
                <a:solidFill>
                  <a:schemeClr val="bg2"/>
                </a:solidFill>
                <a:latin typeface="Times New Roman" panose="02020603050405020304" pitchFamily="18" charset="0"/>
                <a:cs typeface="Times New Roman" panose="02020603050405020304" pitchFamily="18" charset="0"/>
              </a:rPr>
              <a:t>Buprenorphine is a partial </a:t>
            </a:r>
            <a:r>
              <a:rPr lang="en-US" sz="2200" dirty="0" smtClean="0">
                <a:solidFill>
                  <a:schemeClr val="bg2"/>
                </a:solidFill>
                <a:latin typeface="Times New Roman" panose="02020603050405020304" pitchFamily="18" charset="0"/>
                <a:cs typeface="Times New Roman" panose="02020603050405020304" pitchFamily="18" charset="0"/>
              </a:rPr>
              <a:t>agonist used </a:t>
            </a:r>
            <a:r>
              <a:rPr lang="en-US" sz="2200" dirty="0">
                <a:solidFill>
                  <a:schemeClr val="bg2"/>
                </a:solidFill>
                <a:latin typeface="Times New Roman" panose="02020603050405020304" pitchFamily="18" charset="0"/>
                <a:cs typeface="Times New Roman" panose="02020603050405020304" pitchFamily="18" charset="0"/>
              </a:rPr>
              <a:t>to treat opioid </a:t>
            </a:r>
            <a:r>
              <a:rPr lang="en-US" sz="2200" dirty="0" smtClean="0">
                <a:solidFill>
                  <a:schemeClr val="bg2"/>
                </a:solidFill>
                <a:latin typeface="Times New Roman" panose="02020603050405020304" pitchFamily="18" charset="0"/>
                <a:cs typeface="Times New Roman" panose="02020603050405020304" pitchFamily="18" charset="0"/>
              </a:rPr>
              <a:t>addiction, but it can be abused. </a:t>
            </a:r>
          </a:p>
          <a:p>
            <a:pPr marL="0" indent="0">
              <a:buClrTx/>
              <a:buNone/>
            </a:pPr>
            <a:endParaRPr lang="en-US" sz="2200" dirty="0">
              <a:solidFill>
                <a:schemeClr val="bg2"/>
              </a:solidFill>
              <a:latin typeface="Times New Roman" panose="02020603050405020304" pitchFamily="18" charset="0"/>
              <a:cs typeface="Times New Roman" panose="02020603050405020304" pitchFamily="18" charset="0"/>
            </a:endParaRPr>
          </a:p>
          <a:p>
            <a:pPr>
              <a:buClrTx/>
            </a:pPr>
            <a:r>
              <a:rPr lang="en-US" sz="2200" dirty="0" smtClean="0">
                <a:solidFill>
                  <a:schemeClr val="bg2"/>
                </a:solidFill>
                <a:latin typeface="Times New Roman" panose="02020603050405020304" pitchFamily="18" charset="0"/>
                <a:cs typeface="Times New Roman" panose="02020603050405020304" pitchFamily="18" charset="0"/>
              </a:rPr>
              <a:t>In addition to addiction education language, House </a:t>
            </a:r>
            <a:r>
              <a:rPr lang="en-US" sz="2200" dirty="0">
                <a:solidFill>
                  <a:schemeClr val="bg2"/>
                </a:solidFill>
                <a:latin typeface="Times New Roman" panose="02020603050405020304" pitchFamily="18" charset="0"/>
                <a:cs typeface="Times New Roman" panose="02020603050405020304" pitchFamily="18" charset="0"/>
              </a:rPr>
              <a:t>Bill </a:t>
            </a:r>
            <a:r>
              <a:rPr lang="en-US" sz="2200" dirty="0" smtClean="0">
                <a:solidFill>
                  <a:schemeClr val="bg2"/>
                </a:solidFill>
                <a:latin typeface="Times New Roman" panose="02020603050405020304" pitchFamily="18" charset="0"/>
                <a:cs typeface="Times New Roman" panose="02020603050405020304" pitchFamily="18" charset="0"/>
              </a:rPr>
              <a:t>367, along with House Bill 4, contained </a:t>
            </a:r>
            <a:r>
              <a:rPr lang="en-US" sz="2200" dirty="0">
                <a:solidFill>
                  <a:schemeClr val="bg2"/>
                </a:solidFill>
                <a:latin typeface="Times New Roman" panose="02020603050405020304" pitchFamily="18" charset="0"/>
                <a:cs typeface="Times New Roman" panose="02020603050405020304" pitchFamily="18" charset="0"/>
              </a:rPr>
              <a:t>language </a:t>
            </a:r>
            <a:r>
              <a:rPr lang="en-US" sz="2200" dirty="0" smtClean="0">
                <a:solidFill>
                  <a:schemeClr val="bg2"/>
                </a:solidFill>
                <a:latin typeface="Times New Roman" panose="02020603050405020304" pitchFamily="18" charset="0"/>
                <a:cs typeface="Times New Roman" panose="02020603050405020304" pitchFamily="18" charset="0"/>
              </a:rPr>
              <a:t>that provides </a:t>
            </a:r>
            <a:r>
              <a:rPr lang="en-US" sz="2200" dirty="0">
                <a:solidFill>
                  <a:schemeClr val="bg2"/>
                </a:solidFill>
                <a:latin typeface="Times New Roman" panose="02020603050405020304" pitchFamily="18" charset="0"/>
                <a:cs typeface="Times New Roman" panose="02020603050405020304" pitchFamily="18" charset="0"/>
              </a:rPr>
              <a:t>greater </a:t>
            </a:r>
            <a:r>
              <a:rPr lang="en-US" sz="2200" dirty="0" smtClean="0">
                <a:solidFill>
                  <a:schemeClr val="bg2"/>
                </a:solidFill>
                <a:latin typeface="Times New Roman" panose="02020603050405020304" pitchFamily="18" charset="0"/>
                <a:cs typeface="Times New Roman" panose="02020603050405020304" pitchFamily="18" charset="0"/>
              </a:rPr>
              <a:t>oversight of buprenorphine providers.  With similarities to legislation that was used to combat opioid pill mills, mechanisms were put into law to stop buprenorphine mills. </a:t>
            </a:r>
          </a:p>
          <a:p>
            <a:pPr marL="0" indent="0">
              <a:buClrTx/>
              <a:buNone/>
            </a:pPr>
            <a:endParaRPr lang="en-US" sz="2200" dirty="0" smtClean="0">
              <a:solidFill>
                <a:schemeClr val="bg2"/>
              </a:solidFill>
              <a:latin typeface="Times New Roman" panose="02020603050405020304" pitchFamily="18" charset="0"/>
              <a:cs typeface="Times New Roman" panose="02020603050405020304" pitchFamily="18" charset="0"/>
            </a:endParaRPr>
          </a:p>
          <a:p>
            <a:pPr>
              <a:buClrTx/>
            </a:pPr>
            <a:r>
              <a:rPr lang="en-US" sz="2200" dirty="0">
                <a:solidFill>
                  <a:schemeClr val="bg2"/>
                </a:solidFill>
                <a:latin typeface="Times New Roman" panose="02020603050405020304" pitchFamily="18" charset="0"/>
                <a:cs typeface="Times New Roman" panose="02020603050405020304" pitchFamily="18" charset="0"/>
              </a:rPr>
              <a:t>T</a:t>
            </a:r>
            <a:r>
              <a:rPr lang="en-US" sz="2200" dirty="0" smtClean="0">
                <a:solidFill>
                  <a:schemeClr val="bg2"/>
                </a:solidFill>
                <a:latin typeface="Times New Roman" panose="02020603050405020304" pitchFamily="18" charset="0"/>
                <a:cs typeface="Times New Roman" panose="02020603050405020304" pitchFamily="18" charset="0"/>
              </a:rPr>
              <a:t>he </a:t>
            </a:r>
            <a:r>
              <a:rPr lang="en-US" sz="2200" dirty="0">
                <a:solidFill>
                  <a:schemeClr val="bg2"/>
                </a:solidFill>
                <a:latin typeface="Times New Roman" panose="02020603050405020304" pitchFamily="18" charset="0"/>
                <a:cs typeface="Times New Roman" panose="02020603050405020304" pitchFamily="18" charset="0"/>
              </a:rPr>
              <a:t>State Medical Board </a:t>
            </a:r>
            <a:r>
              <a:rPr lang="en-US" sz="2200" dirty="0" smtClean="0">
                <a:solidFill>
                  <a:schemeClr val="bg2"/>
                </a:solidFill>
                <a:latin typeface="Times New Roman" panose="02020603050405020304" pitchFamily="18" charset="0"/>
                <a:cs typeface="Times New Roman" panose="02020603050405020304" pitchFamily="18" charset="0"/>
              </a:rPr>
              <a:t>was required to </a:t>
            </a:r>
            <a:r>
              <a:rPr lang="en-US" sz="2200" dirty="0">
                <a:solidFill>
                  <a:schemeClr val="bg2"/>
                </a:solidFill>
                <a:latin typeface="Times New Roman" panose="02020603050405020304" pitchFamily="18" charset="0"/>
                <a:cs typeface="Times New Roman" panose="02020603050405020304" pitchFamily="18" charset="0"/>
              </a:rPr>
              <a:t>adopt rules </a:t>
            </a:r>
            <a:r>
              <a:rPr lang="en-US" sz="2200" dirty="0" smtClean="0">
                <a:solidFill>
                  <a:schemeClr val="bg2"/>
                </a:solidFill>
                <a:latin typeface="Times New Roman" panose="02020603050405020304" pitchFamily="18" charset="0"/>
                <a:cs typeface="Times New Roman" panose="02020603050405020304" pitchFamily="18" charset="0"/>
              </a:rPr>
              <a:t>that integrates proper buprenorphine use and additional </a:t>
            </a:r>
            <a:r>
              <a:rPr lang="en-US" sz="2200" dirty="0">
                <a:solidFill>
                  <a:schemeClr val="bg2"/>
                </a:solidFill>
                <a:latin typeface="Times New Roman" panose="02020603050405020304" pitchFamily="18" charset="0"/>
                <a:cs typeface="Times New Roman" panose="02020603050405020304" pitchFamily="18" charset="0"/>
              </a:rPr>
              <a:t>treatment </a:t>
            </a:r>
            <a:r>
              <a:rPr lang="en-US" sz="2200" dirty="0" smtClean="0">
                <a:solidFill>
                  <a:schemeClr val="bg2"/>
                </a:solidFill>
                <a:latin typeface="Times New Roman" panose="02020603050405020304" pitchFamily="18" charset="0"/>
                <a:cs typeface="Times New Roman" panose="02020603050405020304" pitchFamily="18" charset="0"/>
              </a:rPr>
              <a:t>services, </a:t>
            </a:r>
            <a:r>
              <a:rPr lang="en-US" sz="2200" dirty="0">
                <a:solidFill>
                  <a:schemeClr val="bg2"/>
                </a:solidFill>
                <a:latin typeface="Times New Roman" panose="02020603050405020304" pitchFamily="18" charset="0"/>
                <a:cs typeface="Times New Roman" panose="02020603050405020304" pitchFamily="18" charset="0"/>
              </a:rPr>
              <a:t>when a patient is being treated </a:t>
            </a:r>
            <a:r>
              <a:rPr lang="en-US" sz="2200" dirty="0" smtClean="0">
                <a:solidFill>
                  <a:schemeClr val="bg2"/>
                </a:solidFill>
                <a:latin typeface="Times New Roman" panose="02020603050405020304" pitchFamily="18" charset="0"/>
                <a:cs typeface="Times New Roman" panose="02020603050405020304" pitchFamily="18" charset="0"/>
              </a:rPr>
              <a:t>for </a:t>
            </a:r>
            <a:r>
              <a:rPr lang="en-US" sz="2200" dirty="0">
                <a:solidFill>
                  <a:schemeClr val="bg2"/>
                </a:solidFill>
                <a:latin typeface="Times New Roman" panose="02020603050405020304" pitchFamily="18" charset="0"/>
                <a:cs typeface="Times New Roman" panose="02020603050405020304" pitchFamily="18" charset="0"/>
              </a:rPr>
              <a:t>opioid </a:t>
            </a:r>
            <a:r>
              <a:rPr lang="en-US" sz="2200" dirty="0" smtClean="0">
                <a:solidFill>
                  <a:schemeClr val="bg2"/>
                </a:solidFill>
                <a:latin typeface="Times New Roman" panose="02020603050405020304" pitchFamily="18" charset="0"/>
                <a:cs typeface="Times New Roman" panose="02020603050405020304" pitchFamily="18" charset="0"/>
              </a:rPr>
              <a:t>addiction.</a:t>
            </a:r>
          </a:p>
          <a:p>
            <a:pPr marL="457200" lvl="1" indent="0">
              <a:buClrTx/>
              <a:buNone/>
            </a:pPr>
            <a:endParaRPr lang="en-US" sz="2000" dirty="0" smtClean="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214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219200"/>
          </a:xfrm>
        </p:spPr>
        <p:txBody>
          <a:bodyPr/>
          <a:lstStyle/>
          <a:p>
            <a:pPr algn="ct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OARRS</a:t>
            </a:r>
            <a:b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341</a:t>
            </a: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(130</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General Assembly)</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524000"/>
            <a:ext cx="8686800" cy="5181600"/>
          </a:xfrm>
        </p:spPr>
        <p:txBody>
          <a:bodyPr/>
          <a:lstStyle/>
          <a:p>
            <a:pPr>
              <a:buClrTx/>
            </a:pPr>
            <a:r>
              <a:rPr lang="en-US" sz="2800" dirty="0">
                <a:solidFill>
                  <a:schemeClr val="bg2"/>
                </a:solidFill>
                <a:latin typeface="Times New Roman" panose="02020603050405020304" pitchFamily="18" charset="0"/>
                <a:cs typeface="Times New Roman" panose="02020603050405020304" pitchFamily="18" charset="0"/>
              </a:rPr>
              <a:t>The Ohio Automated Rx Reporting </a:t>
            </a:r>
            <a:r>
              <a:rPr lang="en-US" sz="2800" dirty="0" smtClean="0">
                <a:solidFill>
                  <a:schemeClr val="bg2"/>
                </a:solidFill>
                <a:latin typeface="Times New Roman" panose="02020603050405020304" pitchFamily="18" charset="0"/>
                <a:cs typeface="Times New Roman" panose="02020603050405020304" pitchFamily="18" charset="0"/>
              </a:rPr>
              <a:t>System (OARRS) </a:t>
            </a:r>
            <a:r>
              <a:rPr lang="en-US" sz="2800" dirty="0">
                <a:solidFill>
                  <a:schemeClr val="bg2"/>
                </a:solidFill>
                <a:latin typeface="Times New Roman" panose="02020603050405020304" pitchFamily="18" charset="0"/>
                <a:cs typeface="Times New Roman" panose="02020603050405020304" pitchFamily="18" charset="0"/>
              </a:rPr>
              <a:t>is </a:t>
            </a:r>
            <a:r>
              <a:rPr lang="en-US" sz="2800" dirty="0" smtClean="0">
                <a:solidFill>
                  <a:schemeClr val="bg2"/>
                </a:solidFill>
                <a:latin typeface="Times New Roman" panose="02020603050405020304" pitchFamily="18" charset="0"/>
                <a:cs typeface="Times New Roman" panose="02020603050405020304" pitchFamily="18" charset="0"/>
              </a:rPr>
              <a:t>a tool, </a:t>
            </a:r>
            <a:r>
              <a:rPr lang="en-US" sz="2800" dirty="0">
                <a:solidFill>
                  <a:schemeClr val="bg2"/>
                </a:solidFill>
                <a:latin typeface="Times New Roman" panose="02020603050405020304" pitchFamily="18" charset="0"/>
                <a:cs typeface="Times New Roman" panose="02020603050405020304" pitchFamily="18" charset="0"/>
              </a:rPr>
              <a:t>administered by the State Board of Pharmacy, used to </a:t>
            </a:r>
            <a:r>
              <a:rPr lang="en-US" sz="2800" dirty="0" smtClean="0">
                <a:solidFill>
                  <a:schemeClr val="bg2"/>
                </a:solidFill>
                <a:latin typeface="Times New Roman" panose="02020603050405020304" pitchFamily="18" charset="0"/>
                <a:cs typeface="Times New Roman" panose="02020603050405020304" pitchFamily="18" charset="0"/>
              </a:rPr>
              <a:t>monitor controlled substances for overutilization or doctor shopping. </a:t>
            </a:r>
          </a:p>
          <a:p>
            <a:pPr marL="0" indent="0">
              <a:buClrTx/>
              <a:buNone/>
            </a:pPr>
            <a:endParaRPr lang="en-US" sz="2800" dirty="0" smtClean="0">
              <a:solidFill>
                <a:schemeClr val="bg2"/>
              </a:solidFill>
              <a:latin typeface="Times New Roman" panose="02020603050405020304" pitchFamily="18" charset="0"/>
              <a:cs typeface="Times New Roman" panose="02020603050405020304" pitchFamily="18" charset="0"/>
            </a:endParaRPr>
          </a:p>
          <a:p>
            <a:pPr>
              <a:buClrTx/>
            </a:pPr>
            <a:r>
              <a:rPr lang="en-US" sz="2800" dirty="0" smtClean="0">
                <a:solidFill>
                  <a:schemeClr val="bg2"/>
                </a:solidFill>
                <a:latin typeface="Times New Roman" panose="02020603050405020304" pitchFamily="18" charset="0"/>
                <a:cs typeface="Times New Roman" panose="02020603050405020304" pitchFamily="18" charset="0"/>
              </a:rPr>
              <a:t>The recently enacted law requires all prescribers </a:t>
            </a:r>
            <a:r>
              <a:rPr lang="en-US" sz="2800" dirty="0">
                <a:solidFill>
                  <a:schemeClr val="bg2"/>
                </a:solidFill>
                <a:latin typeface="Times New Roman" panose="02020603050405020304" pitchFamily="18" charset="0"/>
                <a:cs typeface="Times New Roman" panose="02020603050405020304" pitchFamily="18" charset="0"/>
              </a:rPr>
              <a:t>to utilize the Ohio Automated Rx Reporting </a:t>
            </a:r>
            <a:r>
              <a:rPr lang="en-US" sz="2800" dirty="0" smtClean="0">
                <a:solidFill>
                  <a:schemeClr val="bg2"/>
                </a:solidFill>
                <a:latin typeface="Times New Roman" panose="02020603050405020304" pitchFamily="18" charset="0"/>
                <a:cs typeface="Times New Roman" panose="02020603050405020304" pitchFamily="18" charset="0"/>
              </a:rPr>
              <a:t>System, </a:t>
            </a:r>
            <a:r>
              <a:rPr lang="en-US" sz="2800" dirty="0">
                <a:solidFill>
                  <a:schemeClr val="bg2"/>
                </a:solidFill>
                <a:latin typeface="Times New Roman" panose="02020603050405020304" pitchFamily="18" charset="0"/>
                <a:cs typeface="Times New Roman" panose="02020603050405020304" pitchFamily="18" charset="0"/>
              </a:rPr>
              <a:t>at certain </a:t>
            </a:r>
            <a:r>
              <a:rPr lang="en-US" sz="2800" dirty="0" smtClean="0">
                <a:solidFill>
                  <a:schemeClr val="bg2"/>
                </a:solidFill>
                <a:latin typeface="Times New Roman" panose="02020603050405020304" pitchFamily="18" charset="0"/>
                <a:cs typeface="Times New Roman" panose="02020603050405020304" pitchFamily="18" charset="0"/>
              </a:rPr>
              <a:t>points in treatment</a:t>
            </a:r>
            <a:r>
              <a:rPr lang="en-US" sz="2800" dirty="0">
                <a:solidFill>
                  <a:schemeClr val="bg2"/>
                </a:solidFill>
                <a:latin typeface="Times New Roman" panose="02020603050405020304" pitchFamily="18" charset="0"/>
                <a:cs typeface="Times New Roman" panose="02020603050405020304" pitchFamily="18" charset="0"/>
              </a:rPr>
              <a:t>, when </a:t>
            </a:r>
            <a:r>
              <a:rPr lang="en-US" sz="2800" dirty="0" smtClean="0">
                <a:solidFill>
                  <a:schemeClr val="bg2"/>
                </a:solidFill>
                <a:latin typeface="Times New Roman" panose="02020603050405020304" pitchFamily="18" charset="0"/>
                <a:cs typeface="Times New Roman" panose="02020603050405020304" pitchFamily="18" charset="0"/>
              </a:rPr>
              <a:t>prescribing an opioid </a:t>
            </a:r>
            <a:r>
              <a:rPr lang="en-US" sz="2800" dirty="0">
                <a:solidFill>
                  <a:schemeClr val="bg2"/>
                </a:solidFill>
                <a:latin typeface="Times New Roman" panose="02020603050405020304" pitchFamily="18" charset="0"/>
                <a:cs typeface="Times New Roman" panose="02020603050405020304" pitchFamily="18" charset="0"/>
              </a:rPr>
              <a:t>or </a:t>
            </a:r>
            <a:r>
              <a:rPr lang="en-US" sz="2800" dirty="0" smtClean="0">
                <a:solidFill>
                  <a:schemeClr val="bg2"/>
                </a:solidFill>
                <a:latin typeface="Times New Roman" panose="02020603050405020304" pitchFamily="18" charset="0"/>
                <a:cs typeface="Times New Roman" panose="02020603050405020304" pitchFamily="18" charset="0"/>
              </a:rPr>
              <a:t>benzodiazepine. </a:t>
            </a:r>
          </a:p>
        </p:txBody>
      </p:sp>
    </p:spTree>
    <p:extLst>
      <p:ext uri="{BB962C8B-B14F-4D97-AF65-F5344CB8AC3E}">
        <p14:creationId xmlns:p14="http://schemas.microsoft.com/office/powerpoint/2010/main" val="2414248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219200"/>
          </a:xfrm>
        </p:spPr>
        <p:txBody>
          <a:bodyPr/>
          <a:lstStyle/>
          <a:p>
            <a:pPr algn="ct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 Hospice </a:t>
            </a: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Care</a:t>
            </a: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366</a:t>
            </a: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(130</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General Assembly)</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828800"/>
            <a:ext cx="8686800" cy="4876800"/>
          </a:xfrm>
        </p:spPr>
        <p:txBody>
          <a:bodyPr/>
          <a:lstStyle/>
          <a:p>
            <a:pPr>
              <a:buClrTx/>
            </a:pPr>
            <a:r>
              <a:rPr lang="en-US" sz="2800" dirty="0" smtClean="0">
                <a:solidFill>
                  <a:schemeClr val="bg2"/>
                </a:solidFill>
                <a:latin typeface="Times New Roman" panose="02020603050405020304" pitchFamily="18" charset="0"/>
                <a:cs typeface="Times New Roman" panose="02020603050405020304" pitchFamily="18" charset="0"/>
              </a:rPr>
              <a:t>The law enacted through House Bill 366 is meant to ensure </a:t>
            </a:r>
            <a:r>
              <a:rPr lang="en-US" sz="2800" dirty="0">
                <a:solidFill>
                  <a:schemeClr val="bg2"/>
                </a:solidFill>
                <a:latin typeface="Times New Roman" panose="02020603050405020304" pitchFamily="18" charset="0"/>
                <a:cs typeface="Times New Roman" panose="02020603050405020304" pitchFamily="18" charset="0"/>
              </a:rPr>
              <a:t>that there are less unused prescription medications being </a:t>
            </a:r>
            <a:r>
              <a:rPr lang="en-US" sz="2800" dirty="0" smtClean="0">
                <a:solidFill>
                  <a:schemeClr val="bg2"/>
                </a:solidFill>
                <a:latin typeface="Times New Roman" panose="02020603050405020304" pitchFamily="18" charset="0"/>
                <a:cs typeface="Times New Roman" panose="02020603050405020304" pitchFamily="18" charset="0"/>
              </a:rPr>
              <a:t>illegally diverted.  </a:t>
            </a:r>
          </a:p>
          <a:p>
            <a:pPr marL="0" indent="0">
              <a:buClrTx/>
              <a:buNone/>
            </a:pPr>
            <a:endParaRPr lang="en-US" sz="2800" dirty="0" smtClean="0">
              <a:solidFill>
                <a:schemeClr val="bg2"/>
              </a:solidFill>
              <a:latin typeface="Times New Roman" panose="02020603050405020304" pitchFamily="18" charset="0"/>
              <a:cs typeface="Times New Roman" panose="02020603050405020304" pitchFamily="18" charset="0"/>
            </a:endParaRPr>
          </a:p>
          <a:p>
            <a:pPr>
              <a:buClrTx/>
            </a:pPr>
            <a:r>
              <a:rPr lang="en-US" sz="2800" dirty="0" smtClean="0">
                <a:solidFill>
                  <a:schemeClr val="bg2"/>
                </a:solidFill>
                <a:latin typeface="Times New Roman" panose="02020603050405020304" pitchFamily="18" charset="0"/>
                <a:cs typeface="Times New Roman" panose="02020603050405020304" pitchFamily="18" charset="0"/>
              </a:rPr>
              <a:t>Through this law, when they are no longer needed, home hospice programs must follow procedures to dispose of unused prescription opioids.</a:t>
            </a:r>
            <a:endParaRPr lang="en-US" sz="28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714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219200"/>
          </a:xfrm>
        </p:spPr>
        <p:txBody>
          <a:bodyPr/>
          <a:lstStyle/>
          <a:p>
            <a:pPr algn="ct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Naloxone</a:t>
            </a:r>
            <a: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170, House Bill 4, and House Bill 64</a:t>
            </a:r>
            <a:b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(130</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131</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General Assemblies)</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00200"/>
            <a:ext cx="8686800" cy="5181600"/>
          </a:xfrm>
        </p:spPr>
        <p:txBody>
          <a:bodyPr/>
          <a:lstStyle/>
          <a:p>
            <a:pPr>
              <a:buClrTx/>
            </a:pPr>
            <a:r>
              <a:rPr lang="en-US" sz="2050" dirty="0">
                <a:solidFill>
                  <a:schemeClr val="bg2"/>
                </a:solidFill>
                <a:latin typeface="Times New Roman" panose="02020603050405020304" pitchFamily="18" charset="0"/>
                <a:cs typeface="Times New Roman" panose="02020603050405020304" pitchFamily="18" charset="0"/>
              </a:rPr>
              <a:t>By detaching the opioid from receptors in the body, </a:t>
            </a:r>
            <a:r>
              <a:rPr lang="en-US" sz="2050" dirty="0" smtClean="0">
                <a:solidFill>
                  <a:schemeClr val="bg2"/>
                </a:solidFill>
                <a:latin typeface="Times New Roman" panose="02020603050405020304" pitchFamily="18" charset="0"/>
                <a:cs typeface="Times New Roman" panose="02020603050405020304" pitchFamily="18" charset="0"/>
              </a:rPr>
              <a:t>naloxone </a:t>
            </a:r>
            <a:r>
              <a:rPr lang="en-US" sz="2050" dirty="0">
                <a:solidFill>
                  <a:schemeClr val="bg2"/>
                </a:solidFill>
                <a:latin typeface="Times New Roman" panose="02020603050405020304" pitchFamily="18" charset="0"/>
                <a:cs typeface="Times New Roman" panose="02020603050405020304" pitchFamily="18" charset="0"/>
              </a:rPr>
              <a:t>has the potential to reverse </a:t>
            </a:r>
            <a:r>
              <a:rPr lang="en-US" sz="2050" dirty="0" smtClean="0">
                <a:solidFill>
                  <a:schemeClr val="bg2"/>
                </a:solidFill>
                <a:latin typeface="Times New Roman" panose="02020603050405020304" pitchFamily="18" charset="0"/>
                <a:cs typeface="Times New Roman" panose="02020603050405020304" pitchFamily="18" charset="0"/>
              </a:rPr>
              <a:t>a drug overdose.</a:t>
            </a:r>
          </a:p>
          <a:p>
            <a:pPr marL="0" indent="0">
              <a:buClrTx/>
              <a:buNone/>
            </a:pPr>
            <a:endParaRPr lang="en-US" sz="2050" dirty="0" smtClean="0">
              <a:solidFill>
                <a:schemeClr val="bg2"/>
              </a:solidFill>
              <a:latin typeface="Times New Roman" panose="02020603050405020304" pitchFamily="18" charset="0"/>
              <a:cs typeface="Times New Roman" panose="02020603050405020304" pitchFamily="18" charset="0"/>
            </a:endParaRPr>
          </a:p>
          <a:p>
            <a:pPr>
              <a:buClrTx/>
            </a:pPr>
            <a:r>
              <a:rPr lang="en-US" sz="2050" dirty="0" smtClean="0">
                <a:solidFill>
                  <a:schemeClr val="bg2"/>
                </a:solidFill>
                <a:latin typeface="Times New Roman" panose="02020603050405020304" pitchFamily="18" charset="0"/>
                <a:cs typeface="Times New Roman" panose="02020603050405020304" pitchFamily="18" charset="0"/>
              </a:rPr>
              <a:t>House </a:t>
            </a:r>
            <a:r>
              <a:rPr lang="en-US" sz="2050" dirty="0">
                <a:solidFill>
                  <a:schemeClr val="bg2"/>
                </a:solidFill>
                <a:latin typeface="Times New Roman" panose="02020603050405020304" pitchFamily="18" charset="0"/>
                <a:cs typeface="Times New Roman" panose="02020603050405020304" pitchFamily="18" charset="0"/>
              </a:rPr>
              <a:t>Bill 170 </a:t>
            </a:r>
            <a:r>
              <a:rPr lang="en-US" sz="2050" dirty="0" smtClean="0">
                <a:solidFill>
                  <a:schemeClr val="bg2"/>
                </a:solidFill>
                <a:latin typeface="Times New Roman" panose="02020603050405020304" pitchFamily="18" charset="0"/>
                <a:cs typeface="Times New Roman" panose="02020603050405020304" pitchFamily="18" charset="0"/>
              </a:rPr>
              <a:t>increased access to naloxone by authorizing </a:t>
            </a:r>
            <a:r>
              <a:rPr lang="en-US" sz="2050" dirty="0">
                <a:solidFill>
                  <a:schemeClr val="bg2"/>
                </a:solidFill>
                <a:latin typeface="Times New Roman" panose="02020603050405020304" pitchFamily="18" charset="0"/>
                <a:cs typeface="Times New Roman" panose="02020603050405020304" pitchFamily="18" charset="0"/>
              </a:rPr>
              <a:t>prescribers to personally furnish or prescribe </a:t>
            </a:r>
            <a:r>
              <a:rPr lang="en-US" sz="2050" dirty="0" smtClean="0">
                <a:solidFill>
                  <a:schemeClr val="bg2"/>
                </a:solidFill>
                <a:latin typeface="Times New Roman" panose="02020603050405020304" pitchFamily="18" charset="0"/>
                <a:cs typeface="Times New Roman" panose="02020603050405020304" pitchFamily="18" charset="0"/>
              </a:rPr>
              <a:t>naloxone to </a:t>
            </a:r>
            <a:r>
              <a:rPr lang="en-US" sz="2050" dirty="0">
                <a:solidFill>
                  <a:schemeClr val="bg2"/>
                </a:solidFill>
                <a:latin typeface="Times New Roman" panose="02020603050405020304" pitchFamily="18" charset="0"/>
                <a:cs typeface="Times New Roman" panose="02020603050405020304" pitchFamily="18" charset="0"/>
              </a:rPr>
              <a:t>a friend, family member, or other individual </a:t>
            </a:r>
            <a:r>
              <a:rPr lang="en-US" sz="2050" dirty="0" smtClean="0">
                <a:solidFill>
                  <a:schemeClr val="bg2"/>
                </a:solidFill>
                <a:latin typeface="Times New Roman" panose="02020603050405020304" pitchFamily="18" charset="0"/>
                <a:cs typeface="Times New Roman" panose="02020603050405020304" pitchFamily="18" charset="0"/>
              </a:rPr>
              <a:t>that can provide </a:t>
            </a:r>
            <a:r>
              <a:rPr lang="en-US" sz="2050" dirty="0">
                <a:solidFill>
                  <a:schemeClr val="bg2"/>
                </a:solidFill>
                <a:latin typeface="Times New Roman" panose="02020603050405020304" pitchFamily="18" charset="0"/>
                <a:cs typeface="Times New Roman" panose="02020603050405020304" pitchFamily="18" charset="0"/>
              </a:rPr>
              <a:t>assistance to an individual who is at risk of experiencing an </a:t>
            </a:r>
            <a:r>
              <a:rPr lang="en-US" sz="2050" dirty="0" smtClean="0">
                <a:solidFill>
                  <a:schemeClr val="bg2"/>
                </a:solidFill>
                <a:latin typeface="Times New Roman" panose="02020603050405020304" pitchFamily="18" charset="0"/>
                <a:cs typeface="Times New Roman" panose="02020603050405020304" pitchFamily="18" charset="0"/>
              </a:rPr>
              <a:t>opioid-related </a:t>
            </a:r>
            <a:r>
              <a:rPr lang="en-US" sz="2050" dirty="0">
                <a:solidFill>
                  <a:schemeClr val="bg2"/>
                </a:solidFill>
                <a:latin typeface="Times New Roman" panose="02020603050405020304" pitchFamily="18" charset="0"/>
                <a:cs typeface="Times New Roman" panose="02020603050405020304" pitchFamily="18" charset="0"/>
              </a:rPr>
              <a:t>overdose. </a:t>
            </a:r>
            <a:endParaRPr lang="en-US" sz="2050" dirty="0" smtClean="0">
              <a:solidFill>
                <a:schemeClr val="bg2"/>
              </a:solidFill>
              <a:latin typeface="Times New Roman" panose="02020603050405020304" pitchFamily="18" charset="0"/>
              <a:cs typeface="Times New Roman" panose="02020603050405020304" pitchFamily="18" charset="0"/>
            </a:endParaRPr>
          </a:p>
          <a:p>
            <a:pPr marL="0" indent="0">
              <a:buClrTx/>
              <a:buNone/>
            </a:pPr>
            <a:endParaRPr lang="en-US" sz="2050" dirty="0" smtClean="0">
              <a:solidFill>
                <a:schemeClr val="bg2"/>
              </a:solidFill>
              <a:latin typeface="Times New Roman" panose="02020603050405020304" pitchFamily="18" charset="0"/>
              <a:cs typeface="Times New Roman" panose="02020603050405020304" pitchFamily="18" charset="0"/>
            </a:endParaRPr>
          </a:p>
          <a:p>
            <a:pPr>
              <a:buClrTx/>
            </a:pPr>
            <a:r>
              <a:rPr lang="en-US" sz="2050" dirty="0" smtClean="0">
                <a:solidFill>
                  <a:schemeClr val="bg2"/>
                </a:solidFill>
                <a:latin typeface="Times New Roman" panose="02020603050405020304" pitchFamily="18" charset="0"/>
                <a:cs typeface="Times New Roman" panose="02020603050405020304" pitchFamily="18" charset="0"/>
              </a:rPr>
              <a:t>House </a:t>
            </a:r>
            <a:r>
              <a:rPr lang="en-US" sz="2050" dirty="0">
                <a:solidFill>
                  <a:schemeClr val="bg2"/>
                </a:solidFill>
                <a:latin typeface="Times New Roman" panose="02020603050405020304" pitchFamily="18" charset="0"/>
                <a:cs typeface="Times New Roman" panose="02020603050405020304" pitchFamily="18" charset="0"/>
              </a:rPr>
              <a:t>Bill </a:t>
            </a:r>
            <a:r>
              <a:rPr lang="en-US" sz="2050" dirty="0" smtClean="0">
                <a:solidFill>
                  <a:schemeClr val="bg2"/>
                </a:solidFill>
                <a:latin typeface="Times New Roman" panose="02020603050405020304" pitchFamily="18" charset="0"/>
                <a:cs typeface="Times New Roman" panose="02020603050405020304" pitchFamily="18" charset="0"/>
              </a:rPr>
              <a:t>4 increased access to naloxone by allowing pharmacists and other individuals to furnish naloxone, while following a physician protocol, to individuals that are at risk for an overdose or can provide assistance to an individual who is at risk for an overdose.</a:t>
            </a:r>
          </a:p>
          <a:p>
            <a:pPr marL="0" indent="0">
              <a:buClrTx/>
              <a:buNone/>
            </a:pPr>
            <a:endParaRPr lang="en-US" sz="2050" dirty="0" smtClean="0">
              <a:solidFill>
                <a:schemeClr val="bg2"/>
              </a:solidFill>
              <a:latin typeface="Times New Roman" panose="02020603050405020304" pitchFamily="18" charset="0"/>
              <a:cs typeface="Times New Roman" panose="02020603050405020304" pitchFamily="18" charset="0"/>
            </a:endParaRPr>
          </a:p>
          <a:p>
            <a:pPr>
              <a:buClrTx/>
            </a:pPr>
            <a:r>
              <a:rPr lang="en-US" sz="2050" dirty="0" smtClean="0">
                <a:solidFill>
                  <a:schemeClr val="bg2"/>
                </a:solidFill>
                <a:latin typeface="Times New Roman" panose="02020603050405020304" pitchFamily="18" charset="0"/>
                <a:cs typeface="Times New Roman" panose="02020603050405020304" pitchFamily="18" charset="0"/>
              </a:rPr>
              <a:t>House Bill 64 provided funding for increasing access to the life-saving medication. </a:t>
            </a:r>
          </a:p>
        </p:txBody>
      </p:sp>
    </p:spTree>
    <p:extLst>
      <p:ext uri="{BB962C8B-B14F-4D97-AF65-F5344CB8AC3E}">
        <p14:creationId xmlns:p14="http://schemas.microsoft.com/office/powerpoint/2010/main" val="1727486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219200"/>
          </a:xfrm>
        </p:spPr>
        <p:txBody>
          <a:bodyPr/>
          <a:lstStyle/>
          <a:p>
            <a:pPr algn="ctr">
              <a:spcBef>
                <a:spcPts val="0"/>
              </a:spcBef>
            </a:pPr>
            <a: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Good Samaritan</a:t>
            </a:r>
            <a: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110</a:t>
            </a:r>
            <a: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(131</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General Assembly)</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00200"/>
            <a:ext cx="8686800" cy="5181600"/>
          </a:xfrm>
        </p:spPr>
        <p:txBody>
          <a:bodyPr/>
          <a:lstStyle/>
          <a:p>
            <a:pPr>
              <a:buClrTx/>
            </a:pPr>
            <a:r>
              <a:rPr lang="en-US" sz="2700" dirty="0" smtClean="0">
                <a:solidFill>
                  <a:schemeClr val="bg2"/>
                </a:solidFill>
                <a:latin typeface="Times New Roman" panose="02020603050405020304" pitchFamily="18" charset="0"/>
                <a:cs typeface="Times New Roman" panose="02020603050405020304" pitchFamily="18" charset="0"/>
              </a:rPr>
              <a:t>Typically, during a drug overdose, individuals are scared to call for help.  The current system results in an individual losing their life, no one being prosecuted, and no information being gathered to investigate traffickers and dealers.</a:t>
            </a:r>
          </a:p>
          <a:p>
            <a:pPr marL="0" indent="0">
              <a:buClrTx/>
              <a:buNone/>
            </a:pPr>
            <a:endParaRPr lang="en-US" sz="2700" dirty="0" smtClean="0">
              <a:solidFill>
                <a:schemeClr val="bg2"/>
              </a:solidFill>
              <a:latin typeface="Times New Roman" panose="02020603050405020304" pitchFamily="18" charset="0"/>
              <a:cs typeface="Times New Roman" panose="02020603050405020304" pitchFamily="18" charset="0"/>
            </a:endParaRPr>
          </a:p>
          <a:p>
            <a:pPr>
              <a:buClrTx/>
            </a:pPr>
            <a:r>
              <a:rPr lang="en-US" sz="2700" dirty="0" smtClean="0">
                <a:solidFill>
                  <a:schemeClr val="bg2"/>
                </a:solidFill>
                <a:latin typeface="Times New Roman" panose="02020603050405020304" pitchFamily="18" charset="0"/>
                <a:cs typeface="Times New Roman" panose="02020603050405020304" pitchFamily="18" charset="0"/>
              </a:rPr>
              <a:t>House Bill 110 was signed into law with language that is meant to urge individuals to call for help, in the event of a drug overdose.  If individuals seek emergency assistance, the law provides immunity for minor drug possession offenses and connects individuals with the treatment system. </a:t>
            </a:r>
          </a:p>
        </p:txBody>
      </p:sp>
    </p:spTree>
    <p:extLst>
      <p:ext uri="{BB962C8B-B14F-4D97-AF65-F5344CB8AC3E}">
        <p14:creationId xmlns:p14="http://schemas.microsoft.com/office/powerpoint/2010/main" val="779481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219200"/>
          </a:xfrm>
        </p:spPr>
        <p:txBody>
          <a:bodyPr/>
          <a:lstStyle/>
          <a:p>
            <a:pPr algn="ct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Information</a:t>
            </a: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315 and House Bill 483 and Senate Bill 129</a:t>
            </a:r>
            <a:b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(130</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131</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General Assemblies)</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00200"/>
            <a:ext cx="8686800" cy="5181600"/>
          </a:xfrm>
        </p:spPr>
        <p:txBody>
          <a:bodyPr/>
          <a:lstStyle/>
          <a:p>
            <a:pPr>
              <a:buClrTx/>
            </a:pPr>
            <a:r>
              <a:rPr lang="en-US" sz="2600" dirty="0" smtClean="0">
                <a:solidFill>
                  <a:schemeClr val="bg2"/>
                </a:solidFill>
                <a:latin typeface="Times New Roman" panose="02020603050405020304" pitchFamily="18" charset="0"/>
                <a:cs typeface="Times New Roman" panose="02020603050405020304" pitchFamily="18" charset="0"/>
              </a:rPr>
              <a:t>In order to change policies and provide resources in the most effective manner, laws have been enacted to track problems and treatment shortages throughout Ohio.</a:t>
            </a:r>
          </a:p>
          <a:p>
            <a:pPr>
              <a:buClrTx/>
            </a:pPr>
            <a:endParaRPr lang="en-US" sz="2600" dirty="0" smtClean="0">
              <a:solidFill>
                <a:schemeClr val="bg2"/>
              </a:solidFill>
              <a:latin typeface="Times New Roman" panose="02020603050405020304" pitchFamily="18" charset="0"/>
              <a:cs typeface="Times New Roman" panose="02020603050405020304" pitchFamily="18" charset="0"/>
            </a:endParaRPr>
          </a:p>
          <a:p>
            <a:pPr lvl="1">
              <a:buClrTx/>
            </a:pPr>
            <a:r>
              <a:rPr lang="en-US" sz="2600" dirty="0" smtClean="0">
                <a:solidFill>
                  <a:schemeClr val="bg2"/>
                </a:solidFill>
                <a:latin typeface="Times New Roman" panose="02020603050405020304" pitchFamily="18" charset="0"/>
                <a:cs typeface="Times New Roman" panose="02020603050405020304" pitchFamily="18" charset="0"/>
              </a:rPr>
              <a:t>House Bill 315 requires hospitals to report the number of neonatal abstinence syndrome cases to the Ohio Department of Health. </a:t>
            </a:r>
          </a:p>
          <a:p>
            <a:pPr marL="0" indent="0">
              <a:buClrTx/>
              <a:buNone/>
            </a:pPr>
            <a:endParaRPr lang="en-US" sz="2600" dirty="0" smtClean="0">
              <a:solidFill>
                <a:schemeClr val="bg2"/>
              </a:solidFill>
              <a:latin typeface="Times New Roman" panose="02020603050405020304" pitchFamily="18" charset="0"/>
              <a:cs typeface="Times New Roman" panose="02020603050405020304" pitchFamily="18" charset="0"/>
            </a:endParaRPr>
          </a:p>
          <a:p>
            <a:pPr lvl="1">
              <a:buClrTx/>
            </a:pPr>
            <a:r>
              <a:rPr lang="en-US" sz="2600" dirty="0" smtClean="0">
                <a:solidFill>
                  <a:schemeClr val="bg2"/>
                </a:solidFill>
                <a:latin typeface="Times New Roman" panose="02020603050405020304" pitchFamily="18" charset="0"/>
                <a:cs typeface="Times New Roman" panose="02020603050405020304" pitchFamily="18" charset="0"/>
              </a:rPr>
              <a:t>Through House Bill 483 and Senate Bill 129, beginning in July of 2017, the Department of Mental Health and Addiction Services will maintain a statewide treatment services waiting list.</a:t>
            </a:r>
          </a:p>
        </p:txBody>
      </p:sp>
    </p:spTree>
    <p:extLst>
      <p:ext uri="{BB962C8B-B14F-4D97-AF65-F5344CB8AC3E}">
        <p14:creationId xmlns:p14="http://schemas.microsoft.com/office/powerpoint/2010/main" val="3468756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219200"/>
          </a:xfrm>
        </p:spPr>
        <p:txBody>
          <a:bodyPr/>
          <a:lstStyle/>
          <a:p>
            <a:pPr algn="ct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Funding, Prevention, and Treatment</a:t>
            </a: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483 and Senate Bill 129</a:t>
            </a:r>
            <a:b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(130</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131</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General Assemblies)</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76400"/>
            <a:ext cx="8686800" cy="5105400"/>
          </a:xfrm>
        </p:spPr>
        <p:txBody>
          <a:bodyPr/>
          <a:lstStyle/>
          <a:p>
            <a:pPr>
              <a:buClrTx/>
            </a:pPr>
            <a:r>
              <a:rPr lang="en-US" sz="2300" dirty="0" smtClean="0">
                <a:solidFill>
                  <a:schemeClr val="bg2"/>
                </a:solidFill>
                <a:latin typeface="Times New Roman" panose="02020603050405020304" pitchFamily="18" charset="0"/>
                <a:cs typeface="Times New Roman" panose="02020603050405020304" pitchFamily="18" charset="0"/>
              </a:rPr>
              <a:t>During the 130</a:t>
            </a:r>
            <a:r>
              <a:rPr lang="en-US" sz="2300" baseline="30000" dirty="0" smtClean="0">
                <a:solidFill>
                  <a:schemeClr val="bg2"/>
                </a:solidFill>
                <a:latin typeface="Times New Roman" panose="02020603050405020304" pitchFamily="18" charset="0"/>
                <a:cs typeface="Times New Roman" panose="02020603050405020304" pitchFamily="18" charset="0"/>
              </a:rPr>
              <a:t>th</a:t>
            </a:r>
            <a:r>
              <a:rPr lang="en-US" sz="2300" dirty="0" smtClean="0">
                <a:solidFill>
                  <a:schemeClr val="bg2"/>
                </a:solidFill>
                <a:latin typeface="Times New Roman" panose="02020603050405020304" pitchFamily="18" charset="0"/>
                <a:cs typeface="Times New Roman" panose="02020603050405020304" pitchFamily="18" charset="0"/>
              </a:rPr>
              <a:t> General Assembly, language was signed into law to establish the full continuum of care in every behavioral health board service district throughout Ohio.  The date for establishment was recently moved, because </a:t>
            </a:r>
            <a:r>
              <a:rPr lang="en-US" sz="2300" dirty="0">
                <a:solidFill>
                  <a:schemeClr val="bg2"/>
                </a:solidFill>
                <a:latin typeface="Times New Roman" panose="02020603050405020304" pitchFamily="18" charset="0"/>
                <a:cs typeface="Times New Roman" panose="02020603050405020304" pitchFamily="18" charset="0"/>
              </a:rPr>
              <a:t>t</a:t>
            </a:r>
            <a:r>
              <a:rPr lang="en-US" sz="2300" dirty="0" smtClean="0">
                <a:solidFill>
                  <a:schemeClr val="bg2"/>
                </a:solidFill>
                <a:latin typeface="Times New Roman" panose="02020603050405020304" pitchFamily="18" charset="0"/>
                <a:cs typeface="Times New Roman" panose="02020603050405020304" pitchFamily="18" charset="0"/>
              </a:rPr>
              <a:t>here are some boards still working to offer the complete continuum of care.  In </a:t>
            </a:r>
            <a:r>
              <a:rPr lang="en-US" sz="2300" dirty="0">
                <a:solidFill>
                  <a:schemeClr val="bg2"/>
                </a:solidFill>
                <a:latin typeface="Times New Roman" panose="02020603050405020304" pitchFamily="18" charset="0"/>
                <a:cs typeface="Times New Roman" panose="02020603050405020304" pitchFamily="18" charset="0"/>
              </a:rPr>
              <a:t>order to support this effort, $52.5 million was previously earmarked for various mental health and addiction </a:t>
            </a:r>
            <a:r>
              <a:rPr lang="en-US" sz="2300" dirty="0" smtClean="0">
                <a:solidFill>
                  <a:schemeClr val="bg2"/>
                </a:solidFill>
                <a:latin typeface="Times New Roman" panose="02020603050405020304" pitchFamily="18" charset="0"/>
                <a:cs typeface="Times New Roman" panose="02020603050405020304" pitchFamily="18" charset="0"/>
              </a:rPr>
              <a:t>initiatives.  The money was targeted to be used for:</a:t>
            </a:r>
          </a:p>
          <a:p>
            <a:pPr lvl="1">
              <a:buClrTx/>
            </a:pPr>
            <a:r>
              <a:rPr lang="en-US" sz="2300" dirty="0">
                <a:solidFill>
                  <a:schemeClr val="bg2"/>
                </a:solidFill>
                <a:latin typeface="Times New Roman" panose="02020603050405020304" pitchFamily="18" charset="0"/>
                <a:cs typeface="Times New Roman" panose="02020603050405020304" pitchFamily="18" charset="0"/>
              </a:rPr>
              <a:t>h</a:t>
            </a:r>
            <a:r>
              <a:rPr lang="en-US" sz="2300" dirty="0" smtClean="0">
                <a:solidFill>
                  <a:schemeClr val="bg2"/>
                </a:solidFill>
                <a:latin typeface="Times New Roman" panose="02020603050405020304" pitchFamily="18" charset="0"/>
                <a:cs typeface="Times New Roman" panose="02020603050405020304" pitchFamily="18" charset="0"/>
              </a:rPr>
              <a:t>ousing and crisis;</a:t>
            </a:r>
          </a:p>
          <a:p>
            <a:pPr lvl="1">
              <a:buClrTx/>
            </a:pPr>
            <a:r>
              <a:rPr lang="en-US" sz="2300" dirty="0">
                <a:solidFill>
                  <a:schemeClr val="bg2"/>
                </a:solidFill>
                <a:latin typeface="Times New Roman" panose="02020603050405020304" pitchFamily="18" charset="0"/>
                <a:cs typeface="Times New Roman" panose="02020603050405020304" pitchFamily="18" charset="0"/>
              </a:rPr>
              <a:t>s</a:t>
            </a:r>
            <a:r>
              <a:rPr lang="en-US" sz="2300" dirty="0" smtClean="0">
                <a:solidFill>
                  <a:schemeClr val="bg2"/>
                </a:solidFill>
                <a:latin typeface="Times New Roman" panose="02020603050405020304" pitchFamily="18" charset="0"/>
                <a:cs typeface="Times New Roman" panose="02020603050405020304" pitchFamily="18" charset="0"/>
              </a:rPr>
              <a:t>ober housing;</a:t>
            </a:r>
          </a:p>
          <a:p>
            <a:pPr lvl="1">
              <a:buClrTx/>
            </a:pPr>
            <a:r>
              <a:rPr lang="en-US" sz="2300" dirty="0">
                <a:solidFill>
                  <a:schemeClr val="bg2"/>
                </a:solidFill>
                <a:latin typeface="Times New Roman" panose="02020603050405020304" pitchFamily="18" charset="0"/>
                <a:cs typeface="Times New Roman" panose="02020603050405020304" pitchFamily="18" charset="0"/>
              </a:rPr>
              <a:t>p</a:t>
            </a:r>
            <a:r>
              <a:rPr lang="en-US" sz="2300" dirty="0" smtClean="0">
                <a:solidFill>
                  <a:schemeClr val="bg2"/>
                </a:solidFill>
                <a:latin typeface="Times New Roman" panose="02020603050405020304" pitchFamily="18" charset="0"/>
                <a:cs typeface="Times New Roman" panose="02020603050405020304" pitchFamily="18" charset="0"/>
              </a:rPr>
              <a:t>revention;</a:t>
            </a:r>
          </a:p>
          <a:p>
            <a:pPr lvl="1">
              <a:buClrTx/>
            </a:pPr>
            <a:r>
              <a:rPr lang="en-US" sz="2300" dirty="0">
                <a:solidFill>
                  <a:schemeClr val="bg2"/>
                </a:solidFill>
                <a:latin typeface="Times New Roman" panose="02020603050405020304" pitchFamily="18" charset="0"/>
                <a:cs typeface="Times New Roman" panose="02020603050405020304" pitchFamily="18" charset="0"/>
              </a:rPr>
              <a:t>r</a:t>
            </a:r>
            <a:r>
              <a:rPr lang="en-US" sz="2300" dirty="0" smtClean="0">
                <a:solidFill>
                  <a:schemeClr val="bg2"/>
                </a:solidFill>
                <a:latin typeface="Times New Roman" panose="02020603050405020304" pitchFamily="18" charset="0"/>
                <a:cs typeface="Times New Roman" panose="02020603050405020304" pitchFamily="18" charset="0"/>
              </a:rPr>
              <a:t>esidential State Supplement (R.S.S) funding for the mentally ill; and</a:t>
            </a:r>
          </a:p>
          <a:p>
            <a:pPr lvl="1">
              <a:buClrTx/>
            </a:pPr>
            <a:r>
              <a:rPr lang="en-US" sz="2300" dirty="0">
                <a:solidFill>
                  <a:schemeClr val="bg2"/>
                </a:solidFill>
                <a:latin typeface="Times New Roman" panose="02020603050405020304" pitchFamily="18" charset="0"/>
                <a:cs typeface="Times New Roman" panose="02020603050405020304" pitchFamily="18" charset="0"/>
              </a:rPr>
              <a:t>f</a:t>
            </a:r>
            <a:r>
              <a:rPr lang="en-US" sz="2300" dirty="0" smtClean="0">
                <a:solidFill>
                  <a:schemeClr val="bg2"/>
                </a:solidFill>
                <a:latin typeface="Times New Roman" panose="02020603050405020304" pitchFamily="18" charset="0"/>
                <a:cs typeface="Times New Roman" panose="02020603050405020304" pitchFamily="18" charset="0"/>
              </a:rPr>
              <a:t>unding for case managers in specialty drug dockets.</a:t>
            </a:r>
            <a:endParaRPr lang="en-US" sz="2000" dirty="0" smtClean="0">
              <a:solidFill>
                <a:schemeClr val="bg2"/>
              </a:solidFill>
              <a:latin typeface="Times New Roman" panose="02020603050405020304" pitchFamily="18" charset="0"/>
              <a:cs typeface="Times New Roman" panose="02020603050405020304" pitchFamily="18" charset="0"/>
            </a:endParaRPr>
          </a:p>
          <a:p>
            <a:pPr marL="0" indent="0">
              <a:buClrTx/>
              <a:buNone/>
            </a:pPr>
            <a:endParaRPr lang="en-US" sz="20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478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295400"/>
          </a:xfrm>
        </p:spPr>
        <p:txBody>
          <a:bodyPr/>
          <a:lstStyle/>
          <a:p>
            <a:pPr algn="ct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Drug Dockets</a:t>
            </a:r>
            <a:b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59, House Bill 483, and House Bill 64</a:t>
            </a:r>
            <a:b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(130</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131</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General Assemblies)</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828800"/>
            <a:ext cx="8686800" cy="4953000"/>
          </a:xfrm>
        </p:spPr>
        <p:txBody>
          <a:bodyPr/>
          <a:lstStyle/>
          <a:p>
            <a:pPr>
              <a:buClrTx/>
            </a:pPr>
            <a:r>
              <a:rPr lang="en-US" sz="2650" dirty="0" smtClean="0">
                <a:solidFill>
                  <a:schemeClr val="bg2"/>
                </a:solidFill>
                <a:latin typeface="Times New Roman" panose="02020603050405020304" pitchFamily="18" charset="0"/>
                <a:cs typeface="Times New Roman" panose="02020603050405020304" pitchFamily="18" charset="0"/>
              </a:rPr>
              <a:t>House Bill 64 supported the continuation of funding for the Supreme Court certified drug docket Addiction Treatment Pilot Program, which was started through House Bill 59.  In addition, the bill expanded the program from five counties to fifteen counties and changed the name of the program to the Medication Assisted Treatment Drug Court Program. </a:t>
            </a:r>
          </a:p>
          <a:p>
            <a:pPr marL="0" indent="0">
              <a:buClrTx/>
              <a:buNone/>
            </a:pPr>
            <a:endParaRPr lang="en-US" sz="2650" dirty="0" smtClean="0">
              <a:solidFill>
                <a:schemeClr val="bg2"/>
              </a:solidFill>
              <a:latin typeface="Times New Roman" panose="02020603050405020304" pitchFamily="18" charset="0"/>
              <a:cs typeface="Times New Roman" panose="02020603050405020304" pitchFamily="18" charset="0"/>
            </a:endParaRPr>
          </a:p>
          <a:p>
            <a:pPr>
              <a:buClrTx/>
            </a:pPr>
            <a:r>
              <a:rPr lang="en-US" sz="2650" dirty="0" smtClean="0">
                <a:solidFill>
                  <a:schemeClr val="bg2"/>
                </a:solidFill>
                <a:latin typeface="Times New Roman" panose="02020603050405020304" pitchFamily="18" charset="0"/>
                <a:cs typeface="Times New Roman" panose="02020603050405020304" pitchFamily="18" charset="0"/>
              </a:rPr>
              <a:t>In addition to the Medication Assisted Treatment Drug Court Program, House Bill 483 and House Bill 64 included funding for case managers in Supreme Court certified drug dockets.</a:t>
            </a:r>
          </a:p>
          <a:p>
            <a:pPr marL="0" indent="0">
              <a:buClrTx/>
              <a:buNone/>
            </a:pPr>
            <a:endParaRPr lang="en-US" sz="2000" dirty="0" smtClean="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100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219200"/>
          </a:xfrm>
        </p:spPr>
        <p:txBody>
          <a:bodyPr/>
          <a:lstStyle/>
          <a:p>
            <a:pPr algn="ct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 Prisons</a:t>
            </a:r>
            <a: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64</a:t>
            </a:r>
            <a:b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(131</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General Assembly)</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752600"/>
            <a:ext cx="8686800" cy="5029200"/>
          </a:xfrm>
        </p:spPr>
        <p:txBody>
          <a:bodyPr/>
          <a:lstStyle/>
          <a:p>
            <a:pPr>
              <a:buClrTx/>
            </a:pPr>
            <a:r>
              <a:rPr lang="en-US" sz="2800" dirty="0" smtClean="0">
                <a:solidFill>
                  <a:schemeClr val="bg2"/>
                </a:solidFill>
                <a:latin typeface="Times New Roman" panose="02020603050405020304" pitchFamily="18" charset="0"/>
                <a:cs typeface="Times New Roman" panose="02020603050405020304" pitchFamily="18" charset="0"/>
              </a:rPr>
              <a:t>The Department of Rehabilitation and Correction will establish and operate a community-based substance use disorder treatment program for certain non-violent offenders. </a:t>
            </a:r>
          </a:p>
          <a:p>
            <a:pPr marL="0" indent="0">
              <a:buClrTx/>
              <a:buNone/>
            </a:pPr>
            <a:endParaRPr lang="en-US" sz="2800" dirty="0" smtClean="0">
              <a:solidFill>
                <a:schemeClr val="bg2"/>
              </a:solidFill>
              <a:latin typeface="Times New Roman" panose="02020603050405020304" pitchFamily="18" charset="0"/>
              <a:cs typeface="Times New Roman" panose="02020603050405020304" pitchFamily="18" charset="0"/>
            </a:endParaRPr>
          </a:p>
          <a:p>
            <a:pPr>
              <a:buClrTx/>
            </a:pPr>
            <a:r>
              <a:rPr lang="en-US" sz="2800" dirty="0" smtClean="0">
                <a:solidFill>
                  <a:schemeClr val="bg2"/>
                </a:solidFill>
                <a:latin typeface="Times New Roman" panose="02020603050405020304" pitchFamily="18" charset="0"/>
                <a:cs typeface="Times New Roman" panose="02020603050405020304" pitchFamily="18" charset="0"/>
              </a:rPr>
              <a:t>The Department of Rehabilitation and Correction is studying the conversion of an existing facility to a substance abuse recovery prison.</a:t>
            </a:r>
          </a:p>
        </p:txBody>
      </p:sp>
    </p:spTree>
    <p:extLst>
      <p:ext uri="{BB962C8B-B14F-4D97-AF65-F5344CB8AC3E}">
        <p14:creationId xmlns:p14="http://schemas.microsoft.com/office/powerpoint/2010/main" val="2709892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8085" r="3785" b="8864"/>
          <a:stretch/>
        </p:blipFill>
        <p:spPr>
          <a:xfrm>
            <a:off x="6553201" y="5727032"/>
            <a:ext cx="2069432" cy="906379"/>
          </a:xfrm>
          <a:prstGeom prst="rect">
            <a:avLst/>
          </a:prstGeom>
        </p:spPr>
      </p:pic>
    </p:spTree>
    <p:extLst>
      <p:ext uri="{BB962C8B-B14F-4D97-AF65-F5344CB8AC3E}">
        <p14:creationId xmlns:p14="http://schemas.microsoft.com/office/powerpoint/2010/main" val="4071186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219200"/>
          </a:xfrm>
        </p:spPr>
        <p:txBody>
          <a:bodyPr/>
          <a:lstStyle/>
          <a:p>
            <a:pPr algn="ct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Medicaid Managed Care</a:t>
            </a:r>
            <a:b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a:t>
            </a: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64</a:t>
            </a:r>
            <a: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(131</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General Assembly)</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752600"/>
            <a:ext cx="8686800" cy="5029200"/>
          </a:xfrm>
        </p:spPr>
        <p:txBody>
          <a:bodyPr/>
          <a:lstStyle/>
          <a:p>
            <a:pPr>
              <a:buClrTx/>
            </a:pPr>
            <a:r>
              <a:rPr lang="en-US" sz="2800" dirty="0" smtClean="0">
                <a:solidFill>
                  <a:schemeClr val="bg2"/>
                </a:solidFill>
                <a:latin typeface="Times New Roman" panose="02020603050405020304" pitchFamily="18" charset="0"/>
                <a:cs typeface="Times New Roman" panose="02020603050405020304" pitchFamily="18" charset="0"/>
              </a:rPr>
              <a:t>As behavioral health services are moved to Medicaid managed care, in order to ensure continued access to treatment, the Joint Medicaid Oversight Committee will monitor actions by the Department of Medicaid.  </a:t>
            </a:r>
          </a:p>
          <a:p>
            <a:pPr marL="0" indent="0">
              <a:buClrTx/>
              <a:buNone/>
            </a:pPr>
            <a:endParaRPr lang="en-US" sz="2800" dirty="0" smtClean="0">
              <a:solidFill>
                <a:schemeClr val="bg2"/>
              </a:solidFill>
              <a:latin typeface="Times New Roman" panose="02020603050405020304" pitchFamily="18" charset="0"/>
              <a:cs typeface="Times New Roman" panose="02020603050405020304" pitchFamily="18" charset="0"/>
            </a:endParaRPr>
          </a:p>
          <a:p>
            <a:pPr>
              <a:buClrTx/>
            </a:pPr>
            <a:r>
              <a:rPr lang="en-US" sz="2800" dirty="0" smtClean="0">
                <a:solidFill>
                  <a:schemeClr val="bg2"/>
                </a:solidFill>
                <a:latin typeface="Times New Roman" panose="02020603050405020304" pitchFamily="18" charset="0"/>
                <a:cs typeface="Times New Roman" panose="02020603050405020304" pitchFamily="18" charset="0"/>
              </a:rPr>
              <a:t>In addition, the Joint Medicaid Oversight Committee is required to review and approve implementation prior to January 1, 2018. </a:t>
            </a:r>
            <a:endParaRPr lang="en-US" sz="2800" dirty="0"/>
          </a:p>
        </p:txBody>
      </p:sp>
    </p:spTree>
    <p:extLst>
      <p:ext uri="{BB962C8B-B14F-4D97-AF65-F5344CB8AC3E}">
        <p14:creationId xmlns:p14="http://schemas.microsoft.com/office/powerpoint/2010/main" val="2767671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219200"/>
          </a:xfrm>
        </p:spPr>
        <p:txBody>
          <a:bodyPr/>
          <a:lstStyle/>
          <a:p>
            <a:pPr algn="ctr">
              <a:spcBef>
                <a:spcPts val="0"/>
              </a:spcBef>
            </a:pPr>
            <a: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Chemical Dependency Professionals Board</a:t>
            </a:r>
            <a:r>
              <a:rPr lang="en-US"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230</a:t>
            </a:r>
            <a: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(131</a:t>
            </a:r>
            <a:r>
              <a:rPr lang="en-US" sz="2400" b="1" baseline="30000"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4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General Assembly)</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76400"/>
            <a:ext cx="8686800" cy="5105400"/>
          </a:xfrm>
        </p:spPr>
        <p:txBody>
          <a:bodyPr/>
          <a:lstStyle/>
          <a:p>
            <a:pPr>
              <a:buClrTx/>
            </a:pPr>
            <a:r>
              <a:rPr lang="en-US" dirty="0">
                <a:solidFill>
                  <a:schemeClr val="bg2"/>
                </a:solidFill>
                <a:latin typeface="Times New Roman" panose="02020603050405020304" pitchFamily="18" charset="0"/>
                <a:cs typeface="Times New Roman" panose="02020603050405020304" pitchFamily="18" charset="0"/>
              </a:rPr>
              <a:t>As part of the International Certification and Reciprocity Consortium, the Ohio Chemical Dependency Professionals Board sets standards and guidelines for the state’s alcohol and drug counselors, prevention specialists, and clinical supervisors. These credentialing requirements are regularly updated every five to seven years. </a:t>
            </a:r>
            <a:endParaRPr lang="en-US" dirty="0" smtClean="0">
              <a:solidFill>
                <a:schemeClr val="bg2"/>
              </a:solidFill>
              <a:latin typeface="Times New Roman" panose="02020603050405020304" pitchFamily="18" charset="0"/>
              <a:cs typeface="Times New Roman" panose="02020603050405020304" pitchFamily="18" charset="0"/>
            </a:endParaRPr>
          </a:p>
          <a:p>
            <a:pPr marL="0" indent="0">
              <a:buClrTx/>
              <a:buNone/>
            </a:pPr>
            <a:endParaRPr lang="en-US" dirty="0">
              <a:solidFill>
                <a:schemeClr val="bg2"/>
              </a:solidFill>
              <a:latin typeface="Times New Roman" panose="02020603050405020304" pitchFamily="18" charset="0"/>
              <a:cs typeface="Times New Roman" panose="02020603050405020304" pitchFamily="18" charset="0"/>
            </a:endParaRPr>
          </a:p>
          <a:p>
            <a:pPr>
              <a:buClrTx/>
            </a:pPr>
            <a:r>
              <a:rPr lang="en-US" dirty="0" smtClean="0">
                <a:solidFill>
                  <a:schemeClr val="bg2"/>
                </a:solidFill>
                <a:latin typeface="Times New Roman" panose="02020603050405020304" pitchFamily="18" charset="0"/>
                <a:cs typeface="Times New Roman" panose="02020603050405020304" pitchFamily="18" charset="0"/>
              </a:rPr>
              <a:t>House </a:t>
            </a:r>
            <a:r>
              <a:rPr lang="en-US" dirty="0">
                <a:solidFill>
                  <a:schemeClr val="bg2"/>
                </a:solidFill>
                <a:latin typeface="Times New Roman" panose="02020603050405020304" pitchFamily="18" charset="0"/>
                <a:cs typeface="Times New Roman" panose="02020603050405020304" pitchFamily="18" charset="0"/>
              </a:rPr>
              <a:t>Bill 230 updates </a:t>
            </a:r>
            <a:r>
              <a:rPr lang="en-US" dirty="0" smtClean="0">
                <a:solidFill>
                  <a:schemeClr val="bg2"/>
                </a:solidFill>
                <a:latin typeface="Times New Roman" panose="02020603050405020304" pitchFamily="18" charset="0"/>
                <a:cs typeface="Times New Roman" panose="02020603050405020304" pitchFamily="18" charset="0"/>
              </a:rPr>
              <a:t>definitions, broadening the number of professionals, </a:t>
            </a:r>
            <a:r>
              <a:rPr lang="en-US" dirty="0">
                <a:solidFill>
                  <a:schemeClr val="bg2"/>
                </a:solidFill>
                <a:latin typeface="Times New Roman" panose="02020603050405020304" pitchFamily="18" charset="0"/>
                <a:cs typeface="Times New Roman" panose="02020603050405020304" pitchFamily="18" charset="0"/>
              </a:rPr>
              <a:t>and removes credentialing standards from the Ohio Revised Code, placing them in the Ohio Administrative Code. These changes will ensure that the Ohio Chemical Dependency Professionals Board remains in compliance with international licensing trends and standards.</a:t>
            </a:r>
          </a:p>
        </p:txBody>
      </p:sp>
    </p:spTree>
    <p:extLst>
      <p:ext uri="{BB962C8B-B14F-4D97-AF65-F5344CB8AC3E}">
        <p14:creationId xmlns:p14="http://schemas.microsoft.com/office/powerpoint/2010/main" val="4181807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2438400"/>
            <a:ext cx="6316662" cy="685800"/>
          </a:xfrm>
        </p:spPr>
        <p:txBody>
          <a:bodyPr/>
          <a:lstStyle/>
          <a:p>
            <a:pPr algn="ct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Current Legislation</a:t>
            </a:r>
            <a:endPar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748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lstStyle/>
          <a:p>
            <a:pPr algn="ctr">
              <a:spcBef>
                <a:spcPts val="0"/>
              </a:spcBef>
            </a:pPr>
            <a: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Abuse-Deterrent Opioids and Prescribing</a:t>
            </a: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248</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447800"/>
            <a:ext cx="8686800" cy="5334000"/>
          </a:xfrm>
        </p:spPr>
        <p:txBody>
          <a:bodyPr/>
          <a:lstStyle/>
          <a:p>
            <a:pPr>
              <a:buClrTx/>
            </a:pPr>
            <a:r>
              <a:rPr lang="en-US" sz="2300" dirty="0" smtClean="0">
                <a:solidFill>
                  <a:schemeClr val="bg2"/>
                </a:solidFill>
                <a:latin typeface="Times New Roman" panose="02020603050405020304" pitchFamily="18" charset="0"/>
                <a:cs typeface="Times New Roman" panose="02020603050405020304" pitchFamily="18" charset="0"/>
              </a:rPr>
              <a:t>Abuse-deterrent formulations prevent crushing and dissolving of medications, which can inhibit individuals from snorting or injecting opioids.  This type of abuse can result in a greater high and increase the chances of addiction and overdose.</a:t>
            </a:r>
          </a:p>
          <a:p>
            <a:pPr>
              <a:buClrTx/>
            </a:pPr>
            <a:endParaRPr lang="en-US" sz="2300" dirty="0">
              <a:solidFill>
                <a:schemeClr val="bg2"/>
              </a:solidFill>
              <a:latin typeface="Times New Roman" panose="02020603050405020304" pitchFamily="18" charset="0"/>
              <a:cs typeface="Times New Roman" panose="02020603050405020304" pitchFamily="18" charset="0"/>
            </a:endParaRPr>
          </a:p>
          <a:p>
            <a:pPr>
              <a:buClrTx/>
            </a:pPr>
            <a:r>
              <a:rPr lang="en-US" sz="2300" dirty="0" smtClean="0">
                <a:solidFill>
                  <a:schemeClr val="bg2"/>
                </a:solidFill>
                <a:latin typeface="Times New Roman" panose="02020603050405020304" pitchFamily="18" charset="0"/>
                <a:cs typeface="Times New Roman" panose="02020603050405020304" pitchFamily="18" charset="0"/>
              </a:rPr>
              <a:t>If passed, this bill will require prior authorizations and utilization review measures to be applied the same to abuse-deterrent opioid medications and other opioid analgesic drugs.  This will give prescribers an opportunity to treat pain with opioids that use the new technology, which can deter abuse and diversion. </a:t>
            </a:r>
          </a:p>
          <a:p>
            <a:pPr marL="0" indent="0">
              <a:buClrTx/>
              <a:buNone/>
            </a:pPr>
            <a:endParaRPr lang="en-US" sz="2300" dirty="0" smtClean="0">
              <a:solidFill>
                <a:schemeClr val="bg2"/>
              </a:solidFill>
              <a:latin typeface="Times New Roman" panose="02020603050405020304" pitchFamily="18" charset="0"/>
              <a:cs typeface="Times New Roman" panose="02020603050405020304" pitchFamily="18" charset="0"/>
            </a:endParaRPr>
          </a:p>
          <a:p>
            <a:pPr>
              <a:buClrTx/>
            </a:pPr>
            <a:r>
              <a:rPr lang="en-US" sz="2300" dirty="0" smtClean="0">
                <a:solidFill>
                  <a:schemeClr val="bg2"/>
                </a:solidFill>
                <a:latin typeface="Times New Roman" panose="02020603050405020304" pitchFamily="18" charset="0"/>
                <a:cs typeface="Times New Roman" panose="02020603050405020304" pitchFamily="18" charset="0"/>
              </a:rPr>
              <a:t>In addition, the bill requires prescribers of all opioid analgesic drugs to show medical necessity at certain points in the course of treating chronic pain.</a:t>
            </a:r>
            <a:endParaRPr lang="en-US" sz="23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762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lstStyle/>
          <a:p>
            <a:pPr algn="ctr">
              <a:spcBef>
                <a:spcPts val="0"/>
              </a:spcBef>
            </a:pPr>
            <a: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Prescribing and Medical Necessity</a:t>
            </a: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250</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00200"/>
            <a:ext cx="8686800" cy="5181600"/>
          </a:xfrm>
        </p:spPr>
        <p:txBody>
          <a:bodyPr/>
          <a:lstStyle/>
          <a:p>
            <a:pPr>
              <a:buClrTx/>
            </a:pPr>
            <a:r>
              <a:rPr lang="en-US" sz="2600" dirty="0" smtClean="0">
                <a:solidFill>
                  <a:schemeClr val="bg2"/>
                </a:solidFill>
                <a:latin typeface="Times New Roman" panose="02020603050405020304" pitchFamily="18" charset="0"/>
                <a:cs typeface="Times New Roman" panose="02020603050405020304" pitchFamily="18" charset="0"/>
              </a:rPr>
              <a:t>House Bill 250 requires prescribers to prove medical necessity at certain points in the course of treatment with an opioid.  </a:t>
            </a:r>
          </a:p>
          <a:p>
            <a:pPr lvl="1">
              <a:buClrTx/>
            </a:pPr>
            <a:r>
              <a:rPr lang="en-US" sz="2600" dirty="0" smtClean="0">
                <a:solidFill>
                  <a:schemeClr val="bg2"/>
                </a:solidFill>
                <a:latin typeface="Times New Roman" panose="02020603050405020304" pitchFamily="18" charset="0"/>
                <a:cs typeface="Times New Roman" panose="02020603050405020304" pitchFamily="18" charset="0"/>
              </a:rPr>
              <a:t>For acute pain prescriptions, prescribers must show medical necessity for any prescriptions exceeding ten days.</a:t>
            </a:r>
          </a:p>
          <a:p>
            <a:pPr lvl="1">
              <a:buClrTx/>
            </a:pPr>
            <a:r>
              <a:rPr lang="en-US" sz="2600" dirty="0" smtClean="0">
                <a:solidFill>
                  <a:schemeClr val="bg2"/>
                </a:solidFill>
                <a:latin typeface="Times New Roman" panose="02020603050405020304" pitchFamily="18" charset="0"/>
                <a:cs typeface="Times New Roman" panose="02020603050405020304" pitchFamily="18" charset="0"/>
              </a:rPr>
              <a:t>In cases of chronic pain prescriptions, prescribers have to prove medical necessity for any prescriptions exceeding 80 morphine equivalent dosage.</a:t>
            </a:r>
          </a:p>
          <a:p>
            <a:pPr lvl="1">
              <a:buClrTx/>
            </a:pPr>
            <a:r>
              <a:rPr lang="en-US" sz="2600" dirty="0" smtClean="0">
                <a:solidFill>
                  <a:schemeClr val="bg2"/>
                </a:solidFill>
                <a:latin typeface="Times New Roman" panose="02020603050405020304" pitchFamily="18" charset="0"/>
                <a:cs typeface="Times New Roman" panose="02020603050405020304" pitchFamily="18" charset="0"/>
              </a:rPr>
              <a:t>Last, for prescriptions from emergency departments, prescribers must show medical necessity for prescriptions exceeding 72-hours.</a:t>
            </a:r>
            <a:endParaRPr lang="en-US" sz="26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882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lstStyle/>
          <a:p>
            <a:pPr algn="ctr">
              <a:spcBef>
                <a:spcPts val="0"/>
              </a:spcBef>
            </a:pPr>
            <a: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Peace Officer Immunity</a:t>
            </a: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462</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76400"/>
            <a:ext cx="8686800" cy="5105400"/>
          </a:xfrm>
        </p:spPr>
        <p:txBody>
          <a:bodyPr/>
          <a:lstStyle/>
          <a:p>
            <a:pPr>
              <a:buClrTx/>
            </a:pPr>
            <a:r>
              <a:rPr lang="en-US" dirty="0" smtClean="0">
                <a:solidFill>
                  <a:schemeClr val="bg2"/>
                </a:solidFill>
                <a:latin typeface="Times New Roman" panose="02020603050405020304" pitchFamily="18" charset="0"/>
                <a:cs typeface="Times New Roman" panose="02020603050405020304" pitchFamily="18" charset="0"/>
              </a:rPr>
              <a:t>Throughout Ohio, many law enforcement agencies are hoping to carry the life-saving drug naloxone.  Although certain immunities were included in previous legislation, current law does not explicitly provide peace officers with civil immunity for administering naloxone.</a:t>
            </a:r>
          </a:p>
          <a:p>
            <a:pPr>
              <a:buClrTx/>
            </a:pPr>
            <a:endParaRPr lang="en-US" dirty="0">
              <a:solidFill>
                <a:schemeClr val="bg2"/>
              </a:solidFill>
              <a:latin typeface="Times New Roman" panose="02020603050405020304" pitchFamily="18" charset="0"/>
              <a:cs typeface="Times New Roman" panose="02020603050405020304" pitchFamily="18" charset="0"/>
            </a:endParaRPr>
          </a:p>
          <a:p>
            <a:pPr>
              <a:buClrTx/>
            </a:pPr>
            <a:r>
              <a:rPr lang="en-US" dirty="0" smtClean="0">
                <a:solidFill>
                  <a:schemeClr val="bg2"/>
                </a:solidFill>
                <a:latin typeface="Times New Roman" panose="02020603050405020304" pitchFamily="18" charset="0"/>
                <a:cs typeface="Times New Roman" panose="02020603050405020304" pitchFamily="18" charset="0"/>
              </a:rPr>
              <a:t>House Bill 462 contains language that provides peace officers with civil protections, in the event that they attempt to save an individual’s life. </a:t>
            </a:r>
            <a:endParaRPr lang="en-US"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8379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lstStyle/>
          <a:p>
            <a:pPr algn="ctr">
              <a:spcBef>
                <a:spcPts val="0"/>
              </a:spcBef>
            </a:pPr>
            <a: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Pregnancy and Addiction</a:t>
            </a: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Bill 325</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76400"/>
            <a:ext cx="8686800" cy="5105400"/>
          </a:xfrm>
        </p:spPr>
        <p:txBody>
          <a:bodyPr/>
          <a:lstStyle/>
          <a:p>
            <a:pPr>
              <a:buClrTx/>
            </a:pPr>
            <a:r>
              <a:rPr lang="en-US" sz="2800" dirty="0" smtClean="0">
                <a:solidFill>
                  <a:schemeClr val="bg2"/>
                </a:solidFill>
                <a:latin typeface="Times New Roman" panose="02020603050405020304" pitchFamily="18" charset="0"/>
                <a:cs typeface="Times New Roman" panose="02020603050405020304" pitchFamily="18" charset="0"/>
              </a:rPr>
              <a:t>If passed, this legislation will encourage pregnant women that have an addiction to seek help.</a:t>
            </a:r>
          </a:p>
          <a:p>
            <a:pPr marL="0" indent="0">
              <a:buClrTx/>
              <a:buNone/>
            </a:pPr>
            <a:r>
              <a:rPr lang="en-US" sz="2800" dirty="0" smtClean="0">
                <a:solidFill>
                  <a:schemeClr val="bg2"/>
                </a:solidFill>
                <a:latin typeface="Times New Roman" panose="02020603050405020304" pitchFamily="18" charset="0"/>
                <a:cs typeface="Times New Roman" panose="02020603050405020304" pitchFamily="18" charset="0"/>
              </a:rPr>
              <a:t>  </a:t>
            </a:r>
          </a:p>
          <a:p>
            <a:pPr>
              <a:buClrTx/>
            </a:pPr>
            <a:r>
              <a:rPr lang="en-US" sz="2800" dirty="0" smtClean="0">
                <a:solidFill>
                  <a:schemeClr val="bg2"/>
                </a:solidFill>
                <a:latin typeface="Times New Roman" panose="02020603050405020304" pitchFamily="18" charset="0"/>
                <a:cs typeface="Times New Roman" panose="02020603050405020304" pitchFamily="18" charset="0"/>
              </a:rPr>
              <a:t>The bill provides certain legal protections for pregnant women that work towards a successful and long-term recovery. </a:t>
            </a:r>
            <a:endParaRPr lang="en-US" sz="28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3622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066800"/>
          </a:xfrm>
        </p:spPr>
        <p:txBody>
          <a:bodyPr/>
          <a:lstStyle/>
          <a:p>
            <a:pPr algn="ctr">
              <a:spcBef>
                <a:spcPts val="0"/>
              </a:spcBef>
            </a:pPr>
            <a: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Opiate MBR</a:t>
            </a:r>
            <a: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6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Senate Bill 319</a:t>
            </a:r>
            <a:endParaRPr lang="en-US" sz="2400" b="1"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447800"/>
            <a:ext cx="8686800" cy="5334000"/>
          </a:xfrm>
        </p:spPr>
        <p:txBody>
          <a:bodyPr/>
          <a:lstStyle/>
          <a:p>
            <a:pPr>
              <a:buClrTx/>
            </a:pPr>
            <a:r>
              <a:rPr lang="en-US" sz="2800" dirty="0" smtClean="0">
                <a:solidFill>
                  <a:schemeClr val="bg2"/>
                </a:solidFill>
                <a:latin typeface="Times New Roman" panose="02020603050405020304" pitchFamily="18" charset="0"/>
                <a:cs typeface="Times New Roman" panose="02020603050405020304" pitchFamily="18" charset="0"/>
              </a:rPr>
              <a:t>If signed into law, this bill will:</a:t>
            </a:r>
          </a:p>
          <a:p>
            <a:pPr lvl="1">
              <a:buClrTx/>
            </a:pPr>
            <a:r>
              <a:rPr lang="en-US" sz="2800" dirty="0">
                <a:solidFill>
                  <a:schemeClr val="bg2"/>
                </a:solidFill>
                <a:latin typeface="Times New Roman" panose="02020603050405020304" pitchFamily="18" charset="0"/>
                <a:cs typeface="Times New Roman" panose="02020603050405020304" pitchFamily="18" charset="0"/>
              </a:rPr>
              <a:t>i</a:t>
            </a:r>
            <a:r>
              <a:rPr lang="en-US" sz="2800" dirty="0" smtClean="0">
                <a:solidFill>
                  <a:schemeClr val="bg2"/>
                </a:solidFill>
                <a:latin typeface="Times New Roman" panose="02020603050405020304" pitchFamily="18" charset="0"/>
                <a:cs typeface="Times New Roman" panose="02020603050405020304" pitchFamily="18" charset="0"/>
              </a:rPr>
              <a:t>mplement additional oversight for certain buprenorphine prescribers;</a:t>
            </a:r>
          </a:p>
          <a:p>
            <a:pPr lvl="1">
              <a:buClrTx/>
            </a:pPr>
            <a:r>
              <a:rPr lang="en-US" sz="2800" dirty="0">
                <a:solidFill>
                  <a:schemeClr val="bg2"/>
                </a:solidFill>
                <a:latin typeface="Times New Roman" panose="02020603050405020304" pitchFamily="18" charset="0"/>
                <a:cs typeface="Times New Roman" panose="02020603050405020304" pitchFamily="18" charset="0"/>
              </a:rPr>
              <a:t>f</a:t>
            </a:r>
            <a:r>
              <a:rPr lang="en-US" sz="2800" dirty="0" smtClean="0">
                <a:solidFill>
                  <a:schemeClr val="bg2"/>
                </a:solidFill>
                <a:latin typeface="Times New Roman" panose="02020603050405020304" pitchFamily="18" charset="0"/>
                <a:cs typeface="Times New Roman" panose="02020603050405020304" pitchFamily="18" charset="0"/>
              </a:rPr>
              <a:t>urther expand access to naloxone;</a:t>
            </a:r>
          </a:p>
          <a:p>
            <a:pPr lvl="1">
              <a:buClrTx/>
            </a:pPr>
            <a:r>
              <a:rPr lang="en-US" sz="2800" dirty="0">
                <a:solidFill>
                  <a:schemeClr val="bg2"/>
                </a:solidFill>
                <a:latin typeface="Times New Roman" panose="02020603050405020304" pitchFamily="18" charset="0"/>
                <a:cs typeface="Times New Roman" panose="02020603050405020304" pitchFamily="18" charset="0"/>
              </a:rPr>
              <a:t>l</a:t>
            </a:r>
            <a:r>
              <a:rPr lang="en-US" sz="2800" dirty="0" smtClean="0">
                <a:solidFill>
                  <a:schemeClr val="bg2"/>
                </a:solidFill>
                <a:latin typeface="Times New Roman" panose="02020603050405020304" pitchFamily="18" charset="0"/>
                <a:cs typeface="Times New Roman" panose="02020603050405020304" pitchFamily="18" charset="0"/>
              </a:rPr>
              <a:t>icense pharmacy technicians;</a:t>
            </a:r>
          </a:p>
          <a:p>
            <a:pPr lvl="1">
              <a:buClrTx/>
            </a:pPr>
            <a:r>
              <a:rPr lang="en-US" sz="2800" dirty="0">
                <a:solidFill>
                  <a:schemeClr val="bg2"/>
                </a:solidFill>
                <a:latin typeface="Times New Roman" panose="02020603050405020304" pitchFamily="18" charset="0"/>
                <a:cs typeface="Times New Roman" panose="02020603050405020304" pitchFamily="18" charset="0"/>
              </a:rPr>
              <a:t>p</a:t>
            </a:r>
            <a:r>
              <a:rPr lang="en-US" sz="2800" dirty="0" smtClean="0">
                <a:solidFill>
                  <a:schemeClr val="bg2"/>
                </a:solidFill>
                <a:latin typeface="Times New Roman" panose="02020603050405020304" pitchFamily="18" charset="0"/>
                <a:cs typeface="Times New Roman" panose="02020603050405020304" pitchFamily="18" charset="0"/>
              </a:rPr>
              <a:t>rovide oversight of sole proprietors that handle dangerous drugs;</a:t>
            </a:r>
          </a:p>
          <a:p>
            <a:pPr lvl="1">
              <a:buClrTx/>
            </a:pPr>
            <a:r>
              <a:rPr lang="en-US" sz="2800" dirty="0">
                <a:solidFill>
                  <a:schemeClr val="bg2"/>
                </a:solidFill>
                <a:latin typeface="Times New Roman" panose="02020603050405020304" pitchFamily="18" charset="0"/>
                <a:cs typeface="Times New Roman" panose="02020603050405020304" pitchFamily="18" charset="0"/>
              </a:rPr>
              <a:t>l</a:t>
            </a:r>
            <a:r>
              <a:rPr lang="en-US" sz="2800" dirty="0" smtClean="0">
                <a:solidFill>
                  <a:schemeClr val="bg2"/>
                </a:solidFill>
                <a:latin typeface="Times New Roman" panose="02020603050405020304" pitchFamily="18" charset="0"/>
                <a:cs typeface="Times New Roman" panose="02020603050405020304" pitchFamily="18" charset="0"/>
              </a:rPr>
              <a:t>imit high-volume opioid prescriptions; and</a:t>
            </a:r>
          </a:p>
          <a:p>
            <a:pPr lvl="1">
              <a:buClrTx/>
            </a:pPr>
            <a:r>
              <a:rPr lang="en-US" sz="2800" dirty="0">
                <a:solidFill>
                  <a:schemeClr val="bg2"/>
                </a:solidFill>
                <a:latin typeface="Times New Roman" panose="02020603050405020304" pitchFamily="18" charset="0"/>
                <a:cs typeface="Times New Roman" panose="02020603050405020304" pitchFamily="18" charset="0"/>
              </a:rPr>
              <a:t>i</a:t>
            </a:r>
            <a:r>
              <a:rPr lang="en-US" sz="2800" dirty="0" smtClean="0">
                <a:solidFill>
                  <a:schemeClr val="bg2"/>
                </a:solidFill>
                <a:latin typeface="Times New Roman" panose="02020603050405020304" pitchFamily="18" charset="0"/>
                <a:cs typeface="Times New Roman" panose="02020603050405020304" pitchFamily="18" charset="0"/>
              </a:rPr>
              <a:t>ncrease access to medication-assisted treatment.</a:t>
            </a:r>
            <a:endParaRPr lang="en-US" sz="28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3546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362200"/>
            <a:ext cx="6316662" cy="1143000"/>
          </a:xfrm>
        </p:spPr>
        <p:txBody>
          <a:bodyPr/>
          <a:lstStyle/>
          <a:p>
            <a:pPr algn="ctr"/>
            <a:r>
              <a:rPr lang="en-US" sz="8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endParaRPr lang="en-US" sz="8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301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8085" r="3785" b="8864"/>
          <a:stretch/>
        </p:blipFill>
        <p:spPr>
          <a:xfrm>
            <a:off x="6553201" y="5727032"/>
            <a:ext cx="2069432" cy="906379"/>
          </a:xfrm>
          <a:prstGeom prst="rect">
            <a:avLst/>
          </a:prstGeom>
        </p:spPr>
      </p:pic>
    </p:spTree>
    <p:extLst>
      <p:ext uri="{BB962C8B-B14F-4D97-AF65-F5344CB8AC3E}">
        <p14:creationId xmlns:p14="http://schemas.microsoft.com/office/powerpoint/2010/main" val="281161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8085" r="3785" b="8864"/>
          <a:stretch/>
        </p:blipFill>
        <p:spPr>
          <a:xfrm>
            <a:off x="6553201" y="5727032"/>
            <a:ext cx="2069432" cy="906379"/>
          </a:xfrm>
          <a:prstGeom prst="rect">
            <a:avLst/>
          </a:prstGeom>
        </p:spPr>
      </p:pic>
    </p:spTree>
    <p:extLst>
      <p:ext uri="{BB962C8B-B14F-4D97-AF65-F5344CB8AC3E}">
        <p14:creationId xmlns:p14="http://schemas.microsoft.com/office/powerpoint/2010/main" val="823131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13F57529-932D-41AC-A69D-CDA815362DB6}" type="slidenum">
              <a:rPr lang="en-US" smtClean="0">
                <a:solidFill>
                  <a:prstClr val="black">
                    <a:tint val="75000"/>
                  </a:prstClr>
                </a:solidFill>
              </a:rPr>
              <a:pPr/>
              <a:t>6</a:t>
            </a:fld>
            <a:endParaRPr lang="en-US">
              <a:solidFill>
                <a:prstClr val="black">
                  <a:tint val="75000"/>
                </a:prstClr>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8085" r="3785" b="8864"/>
          <a:stretch/>
        </p:blipFill>
        <p:spPr>
          <a:xfrm>
            <a:off x="6553201" y="5727032"/>
            <a:ext cx="2069432" cy="906379"/>
          </a:xfrm>
          <a:prstGeom prst="rect">
            <a:avLst/>
          </a:prstGeom>
        </p:spPr>
      </p:pic>
    </p:spTree>
    <p:extLst>
      <p:ext uri="{BB962C8B-B14F-4D97-AF65-F5344CB8AC3E}">
        <p14:creationId xmlns:p14="http://schemas.microsoft.com/office/powerpoint/2010/main" val="1299668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13F57529-932D-41AC-A69D-CDA815362DB6}" type="slidenum">
              <a:rPr lang="en-US" smtClean="0">
                <a:solidFill>
                  <a:prstClr val="black">
                    <a:tint val="75000"/>
                  </a:prstClr>
                </a:solidFill>
              </a:rPr>
              <a:pPr/>
              <a:t>7</a:t>
            </a:fld>
            <a:endParaRPr lang="en-US">
              <a:solidFill>
                <a:prstClr val="black">
                  <a:tint val="75000"/>
                </a:prstClr>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8085" r="3785" b="8864"/>
          <a:stretch/>
        </p:blipFill>
        <p:spPr>
          <a:xfrm>
            <a:off x="6553201" y="5727032"/>
            <a:ext cx="2069432" cy="906379"/>
          </a:xfrm>
          <a:prstGeom prst="rect">
            <a:avLst/>
          </a:prstGeom>
        </p:spPr>
      </p:pic>
    </p:spTree>
    <p:extLst>
      <p:ext uri="{BB962C8B-B14F-4D97-AF65-F5344CB8AC3E}">
        <p14:creationId xmlns:p14="http://schemas.microsoft.com/office/powerpoint/2010/main" val="2714221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81000" y="304800"/>
            <a:ext cx="8382000" cy="1323439"/>
          </a:xfrm>
          <a:prstGeom prst="rect">
            <a:avLst/>
          </a:prstGeom>
        </p:spPr>
        <p:txBody>
          <a:bodyPr wrap="square">
            <a:spAutoFit/>
          </a:bodyPr>
          <a:lstStyle/>
          <a:p>
            <a:pPr algn="ctr"/>
            <a:r>
              <a:rPr lang="en-US" sz="4000" b="1"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has caused our current addiction epidemic?</a:t>
            </a:r>
            <a:endParaRPr lang="en-US" sz="4000" dirty="0"/>
          </a:p>
        </p:txBody>
      </p:sp>
      <p:sp>
        <p:nvSpPr>
          <p:cNvPr id="5" name="TextBox 4"/>
          <p:cNvSpPr txBox="1"/>
          <p:nvPr/>
        </p:nvSpPr>
        <p:spPr>
          <a:xfrm>
            <a:off x="375082" y="1649620"/>
            <a:ext cx="6173485" cy="4832092"/>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solidFill>
                  <a:schemeClr val="bg2"/>
                </a:solidFill>
                <a:latin typeface="Times New Roman" panose="02020603050405020304" pitchFamily="18" charset="0"/>
                <a:cs typeface="Times New Roman" panose="02020603050405020304" pitchFamily="18" charset="0"/>
              </a:rPr>
              <a:t>Pain as the Fifth </a:t>
            </a:r>
            <a:r>
              <a:rPr lang="en-US" sz="2800" dirty="0">
                <a:solidFill>
                  <a:schemeClr val="bg2"/>
                </a:solidFill>
                <a:latin typeface="Times New Roman" panose="02020603050405020304" pitchFamily="18" charset="0"/>
                <a:cs typeface="Times New Roman" panose="02020603050405020304" pitchFamily="18" charset="0"/>
              </a:rPr>
              <a:t>V</a:t>
            </a:r>
            <a:r>
              <a:rPr lang="en-US" sz="2800" dirty="0" smtClean="0">
                <a:solidFill>
                  <a:schemeClr val="bg2"/>
                </a:solidFill>
                <a:latin typeface="Times New Roman" panose="02020603050405020304" pitchFamily="18" charset="0"/>
                <a:cs typeface="Times New Roman" panose="02020603050405020304" pitchFamily="18" charset="0"/>
              </a:rPr>
              <a:t>ital </a:t>
            </a:r>
            <a:r>
              <a:rPr lang="en-US" sz="2800" dirty="0">
                <a:solidFill>
                  <a:schemeClr val="bg2"/>
                </a:solidFill>
                <a:latin typeface="Times New Roman" panose="02020603050405020304" pitchFamily="18" charset="0"/>
                <a:cs typeface="Times New Roman" panose="02020603050405020304" pitchFamily="18" charset="0"/>
              </a:rPr>
              <a:t>S</a:t>
            </a:r>
            <a:r>
              <a:rPr lang="en-US" sz="2800" dirty="0" smtClean="0">
                <a:solidFill>
                  <a:schemeClr val="bg2"/>
                </a:solidFill>
                <a:latin typeface="Times New Roman" panose="02020603050405020304" pitchFamily="18" charset="0"/>
                <a:cs typeface="Times New Roman" panose="02020603050405020304" pitchFamily="18" charset="0"/>
              </a:rPr>
              <a:t>ign</a:t>
            </a:r>
          </a:p>
          <a:p>
            <a:pPr marL="457200" indent="-457200">
              <a:buFont typeface="Arial" panose="020B0604020202020204" pitchFamily="34" charset="0"/>
              <a:buChar char="•"/>
            </a:pPr>
            <a:r>
              <a:rPr lang="en-US" sz="2800" dirty="0" smtClean="0">
                <a:solidFill>
                  <a:schemeClr val="bg2"/>
                </a:solidFill>
                <a:latin typeface="Times New Roman" panose="02020603050405020304" pitchFamily="18" charset="0"/>
                <a:cs typeface="Times New Roman" panose="02020603050405020304" pitchFamily="18" charset="0"/>
              </a:rPr>
              <a:t>Intractable Pain Act</a:t>
            </a:r>
          </a:p>
          <a:p>
            <a:pPr marL="457200" indent="-457200">
              <a:buFont typeface="Arial" panose="020B0604020202020204" pitchFamily="34" charset="0"/>
              <a:buChar char="•"/>
            </a:pPr>
            <a:r>
              <a:rPr lang="en-US" sz="2800" dirty="0" smtClean="0">
                <a:solidFill>
                  <a:schemeClr val="bg2"/>
                </a:solidFill>
                <a:latin typeface="Times New Roman" panose="02020603050405020304" pitchFamily="18" charset="0"/>
                <a:cs typeface="Times New Roman" panose="02020603050405020304" pitchFamily="18" charset="0"/>
              </a:rPr>
              <a:t>Introduction of new pain medications</a:t>
            </a:r>
          </a:p>
          <a:p>
            <a:pPr marL="457200" indent="-457200">
              <a:buFont typeface="Arial" panose="020B0604020202020204" pitchFamily="34" charset="0"/>
              <a:buChar char="•"/>
            </a:pPr>
            <a:r>
              <a:rPr lang="en-US" sz="2800" dirty="0" smtClean="0">
                <a:solidFill>
                  <a:schemeClr val="bg2"/>
                </a:solidFill>
                <a:latin typeface="Times New Roman" panose="02020603050405020304" pitchFamily="18" charset="0"/>
                <a:cs typeface="Times New Roman" panose="02020603050405020304" pitchFamily="18" charset="0"/>
              </a:rPr>
              <a:t>Marketing strategies</a:t>
            </a:r>
          </a:p>
          <a:p>
            <a:pPr marL="457200" indent="-457200">
              <a:buFont typeface="Arial" panose="020B0604020202020204" pitchFamily="34" charset="0"/>
              <a:buChar char="•"/>
            </a:pPr>
            <a:r>
              <a:rPr lang="en-US" sz="2800" dirty="0" smtClean="0">
                <a:solidFill>
                  <a:schemeClr val="bg2"/>
                </a:solidFill>
                <a:latin typeface="Times New Roman" panose="02020603050405020304" pitchFamily="18" charset="0"/>
                <a:cs typeface="Times New Roman" panose="02020603050405020304" pitchFamily="18" charset="0"/>
              </a:rPr>
              <a:t>Doctor shopping</a:t>
            </a:r>
          </a:p>
          <a:p>
            <a:pPr marL="457200" indent="-457200">
              <a:buFont typeface="Arial" panose="020B0604020202020204" pitchFamily="34" charset="0"/>
              <a:buChar char="•"/>
            </a:pPr>
            <a:r>
              <a:rPr lang="en-US" sz="2800" dirty="0" smtClean="0">
                <a:solidFill>
                  <a:schemeClr val="bg2"/>
                </a:solidFill>
                <a:latin typeface="Times New Roman" panose="02020603050405020304" pitchFamily="18" charset="0"/>
                <a:cs typeface="Times New Roman" panose="02020603050405020304" pitchFamily="18" charset="0"/>
              </a:rPr>
              <a:t>Diversion</a:t>
            </a:r>
          </a:p>
          <a:p>
            <a:pPr marL="457200" indent="-457200">
              <a:buFont typeface="Arial" panose="020B0604020202020204" pitchFamily="34" charset="0"/>
              <a:buChar char="•"/>
            </a:pPr>
            <a:r>
              <a:rPr lang="en-US" sz="2800" dirty="0" smtClean="0">
                <a:solidFill>
                  <a:schemeClr val="bg2"/>
                </a:solidFill>
                <a:latin typeface="Times New Roman" panose="02020603050405020304" pitchFamily="18" charset="0"/>
                <a:cs typeface="Times New Roman" panose="02020603050405020304" pitchFamily="18" charset="0"/>
              </a:rPr>
              <a:t>Pill mills</a:t>
            </a:r>
          </a:p>
          <a:p>
            <a:pPr marL="457200" indent="-457200">
              <a:buFont typeface="Arial" panose="020B0604020202020204" pitchFamily="34" charset="0"/>
              <a:buChar char="•"/>
            </a:pPr>
            <a:r>
              <a:rPr lang="en-US" sz="2800" dirty="0" smtClean="0">
                <a:solidFill>
                  <a:schemeClr val="bg2"/>
                </a:solidFill>
                <a:latin typeface="Times New Roman" panose="02020603050405020304" pitchFamily="18" charset="0"/>
                <a:cs typeface="Times New Roman" panose="02020603050405020304" pitchFamily="18" charset="0"/>
              </a:rPr>
              <a:t>Street value</a:t>
            </a:r>
          </a:p>
          <a:p>
            <a:pPr marL="457200" indent="-457200">
              <a:buFont typeface="Arial" panose="020B0604020202020204" pitchFamily="34" charset="0"/>
              <a:buChar char="•"/>
            </a:pPr>
            <a:r>
              <a:rPr lang="en-US" sz="2800" dirty="0" smtClean="0">
                <a:solidFill>
                  <a:schemeClr val="bg2"/>
                </a:solidFill>
                <a:latin typeface="Times New Roman" panose="02020603050405020304" pitchFamily="18" charset="0"/>
                <a:cs typeface="Times New Roman" panose="02020603050405020304" pitchFamily="18" charset="0"/>
              </a:rPr>
              <a:t>Increased prescribing</a:t>
            </a:r>
          </a:p>
          <a:p>
            <a:pPr marL="457200" indent="-457200">
              <a:buFont typeface="Arial" panose="020B0604020202020204" pitchFamily="34" charset="0"/>
              <a:buChar char="•"/>
            </a:pPr>
            <a:r>
              <a:rPr lang="en-US" sz="2800" dirty="0" smtClean="0">
                <a:solidFill>
                  <a:schemeClr val="bg2"/>
                </a:solidFill>
                <a:latin typeface="Times New Roman" panose="02020603050405020304" pitchFamily="18" charset="0"/>
                <a:cs typeface="Times New Roman" panose="02020603050405020304" pitchFamily="18" charset="0"/>
              </a:rPr>
              <a:t>Perception of prescription medication</a:t>
            </a:r>
          </a:p>
          <a:p>
            <a:pPr marL="457200" indent="-457200">
              <a:buFont typeface="Arial" panose="020B0604020202020204" pitchFamily="34" charset="0"/>
              <a:buChar char="•"/>
            </a:pPr>
            <a:r>
              <a:rPr lang="en-US" sz="2800" dirty="0" smtClean="0">
                <a:solidFill>
                  <a:schemeClr val="bg2"/>
                </a:solidFill>
                <a:latin typeface="Times New Roman" panose="02020603050405020304" pitchFamily="18" charset="0"/>
                <a:cs typeface="Times New Roman" panose="02020603050405020304" pitchFamily="18" charset="0"/>
              </a:rPr>
              <a:t>Patient satisfaction surveys</a:t>
            </a:r>
          </a:p>
        </p:txBody>
      </p:sp>
    </p:spTree>
    <p:extLst>
      <p:ext uri="{BB962C8B-B14F-4D97-AF65-F5344CB8AC3E}">
        <p14:creationId xmlns:p14="http://schemas.microsoft.com/office/powerpoint/2010/main" val="3944485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92162"/>
          </a:xfrm>
        </p:spPr>
        <p:txBody>
          <a:bodyPr/>
          <a:lstStyle/>
          <a:p>
            <a:pPr algn="ct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794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Theme1">
  <a:themeElements>
    <a:clrScheme name="Office Theme 2">
      <a:dk1>
        <a:srgbClr val="333333"/>
      </a:dk1>
      <a:lt1>
        <a:srgbClr val="FFFFFF"/>
      </a:lt1>
      <a:dk2>
        <a:srgbClr val="3366FF"/>
      </a:dk2>
      <a:lt2>
        <a:srgbClr val="FFFFFF"/>
      </a:lt2>
      <a:accent1>
        <a:srgbClr val="ADC2FF"/>
      </a:accent1>
      <a:accent2>
        <a:srgbClr val="D8C7FF"/>
      </a:accent2>
      <a:accent3>
        <a:srgbClr val="ADB8FF"/>
      </a:accent3>
      <a:accent4>
        <a:srgbClr val="DADADA"/>
      </a:accent4>
      <a:accent5>
        <a:srgbClr val="D3DDFF"/>
      </a:accent5>
      <a:accent6>
        <a:srgbClr val="C4B4E7"/>
      </a:accent6>
      <a:hlink>
        <a:srgbClr val="ADE3FF"/>
      </a:hlink>
      <a:folHlink>
        <a:srgbClr val="F9C7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3366FF"/>
        </a:dk2>
        <a:lt2>
          <a:srgbClr val="FFFFFF"/>
        </a:lt2>
        <a:accent1>
          <a:srgbClr val="8EABFF"/>
        </a:accent1>
        <a:accent2>
          <a:srgbClr val="B3BFE0"/>
        </a:accent2>
        <a:accent3>
          <a:srgbClr val="ADB8FF"/>
        </a:accent3>
        <a:accent4>
          <a:srgbClr val="DADADA"/>
        </a:accent4>
        <a:accent5>
          <a:srgbClr val="C6D2FF"/>
        </a:accent5>
        <a:accent6>
          <a:srgbClr val="A2ADCB"/>
        </a:accent6>
        <a:hlink>
          <a:srgbClr val="CCD9FF"/>
        </a:hlink>
        <a:folHlink>
          <a:srgbClr val="ADC2FF"/>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3366FF"/>
        </a:dk2>
        <a:lt2>
          <a:srgbClr val="FFFFFF"/>
        </a:lt2>
        <a:accent1>
          <a:srgbClr val="ADC2FF"/>
        </a:accent1>
        <a:accent2>
          <a:srgbClr val="D8C7FF"/>
        </a:accent2>
        <a:accent3>
          <a:srgbClr val="ADB8FF"/>
        </a:accent3>
        <a:accent4>
          <a:srgbClr val="DADADA"/>
        </a:accent4>
        <a:accent5>
          <a:srgbClr val="D3DDFF"/>
        </a:accent5>
        <a:accent6>
          <a:srgbClr val="C4B4E7"/>
        </a:accent6>
        <a:hlink>
          <a:srgbClr val="ADE3FF"/>
        </a:hlink>
        <a:folHlink>
          <a:srgbClr val="F9C7FF"/>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3366FF"/>
        </a:dk2>
        <a:lt2>
          <a:srgbClr val="FFFFFF"/>
        </a:lt2>
        <a:accent1>
          <a:srgbClr val="FFC594"/>
        </a:accent1>
        <a:accent2>
          <a:srgbClr val="FFEB7B"/>
        </a:accent2>
        <a:accent3>
          <a:srgbClr val="ADB8FF"/>
        </a:accent3>
        <a:accent4>
          <a:srgbClr val="DADADA"/>
        </a:accent4>
        <a:accent5>
          <a:srgbClr val="FFDFC8"/>
        </a:accent5>
        <a:accent6>
          <a:srgbClr val="E7D56F"/>
        </a:accent6>
        <a:hlink>
          <a:srgbClr val="FFC7DA"/>
        </a:hlink>
        <a:folHlink>
          <a:srgbClr val="B2C6FF"/>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3366FF"/>
        </a:dk2>
        <a:lt2>
          <a:srgbClr val="FFFFFF"/>
        </a:lt2>
        <a:accent1>
          <a:srgbClr val="C7D5FF"/>
        </a:accent1>
        <a:accent2>
          <a:srgbClr val="FFC7DA"/>
        </a:accent2>
        <a:accent3>
          <a:srgbClr val="ADB8FF"/>
        </a:accent3>
        <a:accent4>
          <a:srgbClr val="DADADA"/>
        </a:accent4>
        <a:accent5>
          <a:srgbClr val="E0E7FF"/>
        </a:accent5>
        <a:accent6>
          <a:srgbClr val="E7B4C5"/>
        </a:accent6>
        <a:hlink>
          <a:srgbClr val="BEFF75"/>
        </a:hlink>
        <a:folHlink>
          <a:srgbClr val="FFDA94"/>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8EABFF"/>
        </a:accent1>
        <a:accent2>
          <a:srgbClr val="B3BFE0"/>
        </a:accent2>
        <a:accent3>
          <a:srgbClr val="FFFFFF"/>
        </a:accent3>
        <a:accent4>
          <a:srgbClr val="000000"/>
        </a:accent4>
        <a:accent5>
          <a:srgbClr val="C6D2FF"/>
        </a:accent5>
        <a:accent6>
          <a:srgbClr val="A2ADCB"/>
        </a:accent6>
        <a:hlink>
          <a:srgbClr val="CCD9FF"/>
        </a:hlink>
        <a:folHlink>
          <a:srgbClr val="ADC2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ADC2FF"/>
        </a:accent1>
        <a:accent2>
          <a:srgbClr val="D8C7FF"/>
        </a:accent2>
        <a:accent3>
          <a:srgbClr val="FFFFFF"/>
        </a:accent3>
        <a:accent4>
          <a:srgbClr val="000000"/>
        </a:accent4>
        <a:accent5>
          <a:srgbClr val="D3DDFF"/>
        </a:accent5>
        <a:accent6>
          <a:srgbClr val="C4B4E7"/>
        </a:accent6>
        <a:hlink>
          <a:srgbClr val="ADE3FF"/>
        </a:hlink>
        <a:folHlink>
          <a:srgbClr val="F9C7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FFC594"/>
        </a:accent1>
        <a:accent2>
          <a:srgbClr val="FFEB7B"/>
        </a:accent2>
        <a:accent3>
          <a:srgbClr val="FFFFFF"/>
        </a:accent3>
        <a:accent4>
          <a:srgbClr val="000000"/>
        </a:accent4>
        <a:accent5>
          <a:srgbClr val="FFDFC8"/>
        </a:accent5>
        <a:accent6>
          <a:srgbClr val="E7D56F"/>
        </a:accent6>
        <a:hlink>
          <a:srgbClr val="FFC7DA"/>
        </a:hlink>
        <a:folHlink>
          <a:srgbClr val="B2C6FF"/>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C7D5FF"/>
        </a:accent1>
        <a:accent2>
          <a:srgbClr val="FFC7DA"/>
        </a:accent2>
        <a:accent3>
          <a:srgbClr val="FFFFFF"/>
        </a:accent3>
        <a:accent4>
          <a:srgbClr val="000000"/>
        </a:accent4>
        <a:accent5>
          <a:srgbClr val="E0E7FF"/>
        </a:accent5>
        <a:accent6>
          <a:srgbClr val="E7B4C5"/>
        </a:accent6>
        <a:hlink>
          <a:srgbClr val="BEFF75"/>
        </a:hlink>
        <a:folHlink>
          <a:srgbClr val="FFDA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3366FF"/>
      </a:dk2>
      <a:lt2>
        <a:srgbClr val="FFFFFF"/>
      </a:lt2>
      <a:accent1>
        <a:srgbClr val="ADC2FF"/>
      </a:accent1>
      <a:accent2>
        <a:srgbClr val="D8C7FF"/>
      </a:accent2>
      <a:accent3>
        <a:srgbClr val="ADB8FF"/>
      </a:accent3>
      <a:accent4>
        <a:srgbClr val="DADADA"/>
      </a:accent4>
      <a:accent5>
        <a:srgbClr val="D3DDFF"/>
      </a:accent5>
      <a:accent6>
        <a:srgbClr val="C4B4E7"/>
      </a:accent6>
      <a:hlink>
        <a:srgbClr val="ADE3FF"/>
      </a:hlink>
      <a:folHlink>
        <a:srgbClr val="F9C7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3366FF"/>
        </a:dk2>
        <a:lt2>
          <a:srgbClr val="FFFFFF"/>
        </a:lt2>
        <a:accent1>
          <a:srgbClr val="8EABFF"/>
        </a:accent1>
        <a:accent2>
          <a:srgbClr val="B3BFE0"/>
        </a:accent2>
        <a:accent3>
          <a:srgbClr val="ADB8FF"/>
        </a:accent3>
        <a:accent4>
          <a:srgbClr val="DADADA"/>
        </a:accent4>
        <a:accent5>
          <a:srgbClr val="C6D2FF"/>
        </a:accent5>
        <a:accent6>
          <a:srgbClr val="A2ADCB"/>
        </a:accent6>
        <a:hlink>
          <a:srgbClr val="CCD9FF"/>
        </a:hlink>
        <a:folHlink>
          <a:srgbClr val="ADC2F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3366FF"/>
        </a:dk2>
        <a:lt2>
          <a:srgbClr val="FFFFFF"/>
        </a:lt2>
        <a:accent1>
          <a:srgbClr val="ADC2FF"/>
        </a:accent1>
        <a:accent2>
          <a:srgbClr val="D8C7FF"/>
        </a:accent2>
        <a:accent3>
          <a:srgbClr val="ADB8FF"/>
        </a:accent3>
        <a:accent4>
          <a:srgbClr val="DADADA"/>
        </a:accent4>
        <a:accent5>
          <a:srgbClr val="D3DDFF"/>
        </a:accent5>
        <a:accent6>
          <a:srgbClr val="C4B4E7"/>
        </a:accent6>
        <a:hlink>
          <a:srgbClr val="ADE3FF"/>
        </a:hlink>
        <a:folHlink>
          <a:srgbClr val="F9C7FF"/>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3366FF"/>
        </a:dk2>
        <a:lt2>
          <a:srgbClr val="FFFFFF"/>
        </a:lt2>
        <a:accent1>
          <a:srgbClr val="FFC594"/>
        </a:accent1>
        <a:accent2>
          <a:srgbClr val="FFEB7B"/>
        </a:accent2>
        <a:accent3>
          <a:srgbClr val="ADB8FF"/>
        </a:accent3>
        <a:accent4>
          <a:srgbClr val="DADADA"/>
        </a:accent4>
        <a:accent5>
          <a:srgbClr val="FFDFC8"/>
        </a:accent5>
        <a:accent6>
          <a:srgbClr val="E7D56F"/>
        </a:accent6>
        <a:hlink>
          <a:srgbClr val="FFC7DA"/>
        </a:hlink>
        <a:folHlink>
          <a:srgbClr val="B2C6FF"/>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3366FF"/>
        </a:dk2>
        <a:lt2>
          <a:srgbClr val="FFFFFF"/>
        </a:lt2>
        <a:accent1>
          <a:srgbClr val="C7D5FF"/>
        </a:accent1>
        <a:accent2>
          <a:srgbClr val="FFC7DA"/>
        </a:accent2>
        <a:accent3>
          <a:srgbClr val="ADB8FF"/>
        </a:accent3>
        <a:accent4>
          <a:srgbClr val="DADADA"/>
        </a:accent4>
        <a:accent5>
          <a:srgbClr val="E0E7FF"/>
        </a:accent5>
        <a:accent6>
          <a:srgbClr val="E7B4C5"/>
        </a:accent6>
        <a:hlink>
          <a:srgbClr val="BEFF75"/>
        </a:hlink>
        <a:folHlink>
          <a:srgbClr val="FFDA94"/>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8EABFF"/>
        </a:accent1>
        <a:accent2>
          <a:srgbClr val="B3BFE0"/>
        </a:accent2>
        <a:accent3>
          <a:srgbClr val="FFFFFF"/>
        </a:accent3>
        <a:accent4>
          <a:srgbClr val="000000"/>
        </a:accent4>
        <a:accent5>
          <a:srgbClr val="C6D2FF"/>
        </a:accent5>
        <a:accent6>
          <a:srgbClr val="A2ADCB"/>
        </a:accent6>
        <a:hlink>
          <a:srgbClr val="CCD9FF"/>
        </a:hlink>
        <a:folHlink>
          <a:srgbClr val="ADC2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ADC2FF"/>
        </a:accent1>
        <a:accent2>
          <a:srgbClr val="D8C7FF"/>
        </a:accent2>
        <a:accent3>
          <a:srgbClr val="FFFFFF"/>
        </a:accent3>
        <a:accent4>
          <a:srgbClr val="000000"/>
        </a:accent4>
        <a:accent5>
          <a:srgbClr val="D3DDFF"/>
        </a:accent5>
        <a:accent6>
          <a:srgbClr val="C4B4E7"/>
        </a:accent6>
        <a:hlink>
          <a:srgbClr val="ADE3FF"/>
        </a:hlink>
        <a:folHlink>
          <a:srgbClr val="F9C7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FFC594"/>
        </a:accent1>
        <a:accent2>
          <a:srgbClr val="FFEB7B"/>
        </a:accent2>
        <a:accent3>
          <a:srgbClr val="FFFFFF"/>
        </a:accent3>
        <a:accent4>
          <a:srgbClr val="000000"/>
        </a:accent4>
        <a:accent5>
          <a:srgbClr val="FFDFC8"/>
        </a:accent5>
        <a:accent6>
          <a:srgbClr val="E7D56F"/>
        </a:accent6>
        <a:hlink>
          <a:srgbClr val="FFC7DA"/>
        </a:hlink>
        <a:folHlink>
          <a:srgbClr val="B2C6FF"/>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C7D5FF"/>
        </a:accent1>
        <a:accent2>
          <a:srgbClr val="FFC7DA"/>
        </a:accent2>
        <a:accent3>
          <a:srgbClr val="FFFFFF"/>
        </a:accent3>
        <a:accent4>
          <a:srgbClr val="000000"/>
        </a:accent4>
        <a:accent5>
          <a:srgbClr val="E0E7FF"/>
        </a:accent5>
        <a:accent6>
          <a:srgbClr val="E7B4C5"/>
        </a:accent6>
        <a:hlink>
          <a:srgbClr val="BEFF75"/>
        </a:hlink>
        <a:folHlink>
          <a:srgbClr val="FFDA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3138</TotalTime>
  <Words>1852</Words>
  <Application>Microsoft Office PowerPoint</Application>
  <PresentationFormat>On-screen Show (4:3)</PresentationFormat>
  <Paragraphs>178</Paragraphs>
  <Slides>38</Slides>
  <Notes>19</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Theme1</vt:lpstr>
      <vt:lpstr>1_Default Design</vt:lpstr>
      <vt:lpstr>Addiction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Unintentional Overdose Deaths</vt:lpstr>
      <vt:lpstr>PowerPoint Presentation</vt:lpstr>
      <vt:lpstr>Legislative Approach</vt:lpstr>
      <vt:lpstr>Recently Enacted or Effective Laws</vt:lpstr>
      <vt:lpstr>Awareness Days House Bill 399 and House Bill 465 (130th General Assembly)</vt:lpstr>
      <vt:lpstr>Addiction Education House Bill 367 (130th General Assembly)</vt:lpstr>
      <vt:lpstr> Pregnant Women House Bill 394 and Senate Bill 276 (130th General Assembly)</vt:lpstr>
      <vt:lpstr>    Heroin Trafficking House Bill 171 (131st General Assembly)</vt:lpstr>
      <vt:lpstr>Satisfaction Surveys House Bill Concurrent Resolution 16 (131st General Assembly)</vt:lpstr>
      <vt:lpstr> Prescribing to Minors House Bill 314 (130th General Assembly)</vt:lpstr>
      <vt:lpstr>  Opioid Pill Mills House Bill 93 (129th General Assembly)</vt:lpstr>
      <vt:lpstr>  Buprenorphine Mills House Bill 367 and House Bill 4 (130th and 131st General Assemblies)</vt:lpstr>
      <vt:lpstr>OARRS House Bill 341 (130th General Assembly)</vt:lpstr>
      <vt:lpstr>Home Hospice Care House Bill 366 (130th General Assembly)</vt:lpstr>
      <vt:lpstr>Naloxone House Bill 170, House Bill 4, and House Bill 64 (130th and 131st General Assemblies)</vt:lpstr>
      <vt:lpstr>  Good Samaritan House Bill 110 (131st General Assembly)</vt:lpstr>
      <vt:lpstr>Information House Bill 315 and House Bill 483 and Senate Bill 129 (130th and 131st General Assemblies)</vt:lpstr>
      <vt:lpstr>Funding, Prevention, and Treatment House Bill 483 and Senate Bill 129 (130th and 131st General Assemblies)</vt:lpstr>
      <vt:lpstr>Drug Dockets House Bill 59, House Bill 483, and House Bill 64 (130th and 131st General Assemblies)</vt:lpstr>
      <vt:lpstr>State Prisons House Bill 64 (131st General Assembly)</vt:lpstr>
      <vt:lpstr>Medicaid Managed Care House Bill 64 (131st General Assembly)</vt:lpstr>
      <vt:lpstr> Chemical Dependency Professionals Board House Bill 230 (131st General Assembly)</vt:lpstr>
      <vt:lpstr>Current Legislation</vt:lpstr>
      <vt:lpstr> Abuse-Deterrent Opioids and Prescribing House Bill 248</vt:lpstr>
      <vt:lpstr> Prescribing and Medical Necessity House Bill 250</vt:lpstr>
      <vt:lpstr> Peace Officer Immunity House Bill 462</vt:lpstr>
      <vt:lpstr> Pregnancy and Addiction House Bill 325</vt:lpstr>
      <vt:lpstr> Opiate MBR Senate Bill 319</vt:lpstr>
      <vt:lpstr>Questions</vt:lpstr>
    </vt:vector>
  </TitlesOfParts>
  <Company>Ohio Legislative Information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Addiction and Naloxone</dc:title>
  <dc:creator>Andrew Yogmour</dc:creator>
  <cp:lastModifiedBy>Andrew Yogmour</cp:lastModifiedBy>
  <cp:revision>117</cp:revision>
  <dcterms:created xsi:type="dcterms:W3CDTF">2016-03-02T16:33:29Z</dcterms:created>
  <dcterms:modified xsi:type="dcterms:W3CDTF">2016-07-13T18:43:58Z</dcterms:modified>
</cp:coreProperties>
</file>