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8" r:id="rId2"/>
    <p:sldMasterId id="2147483726" r:id="rId3"/>
    <p:sldMasterId id="2147483738" r:id="rId4"/>
    <p:sldMasterId id="2147483750" r:id="rId5"/>
  </p:sldMasterIdLst>
  <p:notesMasterIdLst>
    <p:notesMasterId r:id="rId23"/>
  </p:notesMasterIdLst>
  <p:sldIdLst>
    <p:sldId id="257" r:id="rId6"/>
    <p:sldId id="338" r:id="rId7"/>
    <p:sldId id="351" r:id="rId8"/>
    <p:sldId id="354" r:id="rId9"/>
    <p:sldId id="359" r:id="rId10"/>
    <p:sldId id="356" r:id="rId11"/>
    <p:sldId id="358" r:id="rId12"/>
    <p:sldId id="341" r:id="rId13"/>
    <p:sldId id="360" r:id="rId14"/>
    <p:sldId id="362" r:id="rId15"/>
    <p:sldId id="370" r:id="rId16"/>
    <p:sldId id="372" r:id="rId17"/>
    <p:sldId id="374" r:id="rId18"/>
    <p:sldId id="364" r:id="rId19"/>
    <p:sldId id="366" r:id="rId20"/>
    <p:sldId id="368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55" autoAdjust="0"/>
  </p:normalViewPr>
  <p:slideViewPr>
    <p:cSldViewPr snapToGrid="0" snapToObjects="1">
      <p:cViewPr varScale="1">
        <p:scale>
          <a:sx n="84" d="100"/>
          <a:sy n="84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600A-7188-45AC-922A-371681A9F3AC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44F7-783C-41DC-913C-77DC828B3F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25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5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9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48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91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2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56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3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72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3712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/>
            <a:r>
              <a:rPr lang="en-US" sz="6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7443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25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65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90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2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46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3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48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47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67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6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94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45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73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1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13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766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98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72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44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77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71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21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9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2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21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14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481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29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09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0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000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1954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0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5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55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4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DBD748-97A4-224E-888E-DC67E1262909}" type="datetimeFigureOut">
              <a:rPr lang="en-US" smtClean="0"/>
              <a:pPr/>
              <a:t>7/11/2016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306D9D-3927-0E45-AAD9-4A5F700233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7/11/2016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6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3122DAA-E1CA-4257-BBA9-7C1831CA7E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7/11/2016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5BACB4-96EC-4660-9350-75DA3DD908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ss Family Tre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3920" y="311874"/>
            <a:ext cx="6516160" cy="75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03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1800" y="33922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St. Lucy’s for Women</a:t>
            </a:r>
          </a:p>
          <a:p>
            <a:pPr algn="ctr"/>
            <a:r>
              <a:rPr lang="en-US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Scioto County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4784" r="2966" b="4475"/>
          <a:stretch/>
        </p:blipFill>
        <p:spPr bwMode="auto">
          <a:xfrm>
            <a:off x="6096000" y="925689"/>
            <a:ext cx="2652889" cy="165946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3" y="4710291"/>
            <a:ext cx="2767072" cy="19050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4038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Women’s Transitional Living</a:t>
            </a:r>
            <a:endParaRPr lang="en-US" dirty="0">
              <a:solidFill>
                <a:srgbClr val="DBF5F9">
                  <a:lumMod val="25000"/>
                </a:srgbClr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84076"/>
            <a:ext cx="2740428" cy="312504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4171" r="3594" b="6054"/>
          <a:stretch/>
        </p:blipFill>
        <p:spPr bwMode="auto">
          <a:xfrm>
            <a:off x="4492978" y="2856089"/>
            <a:ext cx="2043289" cy="17159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/>
          <a:srcRect b="11330"/>
          <a:stretch>
            <a:fillRect/>
          </a:stretch>
        </p:blipFill>
        <p:spPr bwMode="auto">
          <a:xfrm>
            <a:off x="5715000" y="4830034"/>
            <a:ext cx="3124200" cy="178525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075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963167"/>
            <a:ext cx="4724400" cy="493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2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4324350" cy="4552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3"/>
                </a:solidFill>
              </a:rPr>
              <a:t>Directions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> &amp; Measures</a:t>
            </a:r>
            <a:endParaRPr lang="en-US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8392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+mj-lt"/>
              </a:rPr>
              <a:t>		Motivation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Goals &amp;Time Management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Career Planning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The Resume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Networking &amp; Tracking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Applications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Interviewing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Resources (Local &amp; State)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Money Management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Email Operation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Google Drive and Microsoft Office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Typing Skills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Cash Register Operation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		Customer Service</a:t>
            </a:r>
          </a:p>
          <a:p>
            <a:pPr>
              <a:buNone/>
            </a:pPr>
            <a:endParaRPr lang="en-US" sz="1800" dirty="0" smtClean="0">
              <a:latin typeface="+mj-lt"/>
            </a:endParaRPr>
          </a:p>
          <a:p>
            <a:pPr algn="ctr">
              <a:buNone/>
            </a:pPr>
            <a:r>
              <a:rPr lang="en-US" sz="1800" dirty="0" smtClean="0">
                <a:latin typeface="+mj-lt"/>
              </a:rPr>
              <a:t>Local partnerships to provide employer specific education and financial literacy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d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4191000" cy="6477000"/>
          </a:xfrm>
          <a:prstGeom prst="rect">
            <a:avLst/>
          </a:prstGeom>
        </p:spPr>
      </p:pic>
      <p:pic>
        <p:nvPicPr>
          <p:cNvPr id="7" name="Picture 6" descr="Micha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"/>
            <a:ext cx="419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69" y="4137378"/>
            <a:ext cx="8305800" cy="312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43FAFF">
                    <a:lumMod val="50000"/>
                  </a:srgbClr>
                </a:solidFill>
                <a:latin typeface="+mj-lt"/>
              </a:rPr>
              <a:t>We believe everyone should have access to quality, affordable, integrated and coordinated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43FAFF">
                    <a:lumMod val="50000"/>
                  </a:srgbClr>
                </a:solidFill>
                <a:latin typeface="+mj-lt"/>
              </a:rPr>
              <a:t>Primary health care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43FAFF">
                    <a:lumMod val="50000"/>
                  </a:srgbClr>
                </a:solidFill>
                <a:latin typeface="+mj-lt"/>
              </a:rPr>
              <a:t>Behavioral health care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43FAFF">
                    <a:lumMod val="50000"/>
                  </a:srgbClr>
                </a:solidFill>
                <a:latin typeface="+mj-lt"/>
              </a:rPr>
              <a:t>FQHC-LA designation</a:t>
            </a:r>
          </a:p>
          <a:p>
            <a:pPr algn="ctr"/>
            <a:endParaRPr lang="en-US" sz="3200" b="1" dirty="0" smtClean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43FAFF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3" name="Picture 2" descr="CCH Care Clinic LOGO.jpg"/>
          <p:cNvPicPr>
            <a:picLocks noChangeAspect="1"/>
          </p:cNvPicPr>
          <p:nvPr/>
        </p:nvPicPr>
        <p:blipFill>
          <a:blip r:embed="rId2" cstate="print"/>
          <a:srcRect l="1168" r="22233" b="7558"/>
          <a:stretch>
            <a:fillRect/>
          </a:stretch>
        </p:blipFill>
        <p:spPr>
          <a:xfrm>
            <a:off x="568069" y="1143000"/>
            <a:ext cx="2708531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49" y="1143000"/>
            <a:ext cx="5083277" cy="16764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57600" y="3048000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Compass Community Health Care Center</a:t>
            </a:r>
          </a:p>
          <a:p>
            <a:pPr algn="ctr"/>
            <a:r>
              <a:rPr lang="en-US" sz="1600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1634 Eleventh Street, Portsmouth</a:t>
            </a:r>
            <a:endParaRPr lang="en-US" sz="1600" dirty="0">
              <a:solidFill>
                <a:srgbClr val="DBF5F9">
                  <a:lumMod val="2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7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15956" y="694260"/>
            <a:ext cx="4912089" cy="62788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Clubhouse </a:t>
            </a:r>
            <a:r>
              <a:rPr lang="en-US" sz="28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28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4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clean and sober, safe, social space.</a:t>
            </a:r>
            <a:endParaRPr lang="en-US" sz="2400" b="1" dirty="0">
              <a:ln w="12700">
                <a:solidFill>
                  <a:srgbClr val="04617B">
                    <a:satMod val="155000"/>
                  </a:srgbClr>
                </a:solidFill>
                <a:prstDash val="solid"/>
              </a:ln>
              <a:solidFill>
                <a:srgbClr val="DBF5F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9" y="3791704"/>
            <a:ext cx="3997797" cy="1675905"/>
          </a:xfrm>
          <a:prstGeom prst="rect">
            <a:avLst/>
          </a:prstGeom>
        </p:spPr>
      </p:pic>
      <p:pic>
        <p:nvPicPr>
          <p:cNvPr id="4" name="Picture 2" descr="Y:\Graphic Share Folder\Christmas 2012\2012 Christmas Pics\2012ChristmasToyRidegroupPMC.jpg"/>
          <p:cNvPicPr>
            <a:picLocks noChangeAspect="1" noChangeArrowheads="1"/>
          </p:cNvPicPr>
          <p:nvPr/>
        </p:nvPicPr>
        <p:blipFill>
          <a:blip r:embed="rId3" cstate="print"/>
          <a:srcRect l="7143" b="7936"/>
          <a:stretch>
            <a:fillRect/>
          </a:stretch>
        </p:blipFill>
        <p:spPr bwMode="auto">
          <a:xfrm>
            <a:off x="355824" y="1975245"/>
            <a:ext cx="2870159" cy="213422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 descr="DSCN1910.JPG"/>
          <p:cNvPicPr>
            <a:picLocks noChangeAspect="1"/>
          </p:cNvPicPr>
          <p:nvPr/>
        </p:nvPicPr>
        <p:blipFill>
          <a:blip r:embed="rId4" cstate="print"/>
          <a:srcRect b="3447"/>
          <a:stretch>
            <a:fillRect/>
          </a:stretch>
        </p:blipFill>
        <p:spPr>
          <a:xfrm>
            <a:off x="5796016" y="1975245"/>
            <a:ext cx="2947227" cy="21342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 descr="C:\Users\Beth\Pictures\2011-03 (Mar)\P3230231.JPG"/>
          <p:cNvPicPr>
            <a:picLocks noChangeAspect="1" noChangeArrowheads="1"/>
          </p:cNvPicPr>
          <p:nvPr/>
        </p:nvPicPr>
        <p:blipFill>
          <a:blip r:embed="rId5" cstate="print"/>
          <a:srcRect l="25714" t="22858"/>
          <a:stretch>
            <a:fillRect/>
          </a:stretch>
        </p:blipFill>
        <p:spPr bwMode="auto">
          <a:xfrm>
            <a:off x="642370" y="4720779"/>
            <a:ext cx="2297065" cy="178906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85780" y="6242447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The Club House</a:t>
            </a:r>
          </a:p>
          <a:p>
            <a:r>
              <a:rPr lang="en-US" sz="1600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2102 Eleventh Street, Portsmouth</a:t>
            </a:r>
            <a:endParaRPr lang="en-US" sz="1600" dirty="0">
              <a:solidFill>
                <a:srgbClr val="DBF5F9">
                  <a:lumMod val="25000"/>
                </a:srgb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32" y="-16938"/>
            <a:ext cx="1562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5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d Ones Gro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870" y="-496957"/>
            <a:ext cx="3850276" cy="2975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435" y="2016591"/>
            <a:ext cx="8426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+mj-lt"/>
              </a:rPr>
              <a:t>Now 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in its 13th year, The Loved Ones Group offers free, confidential, education-based information for families or friends, who are concerned about a loved one’s alcohol or drug use. The cities listed here offer Loved Ones Group 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meetings</a:t>
            </a:r>
            <a:r>
              <a:rPr lang="en-US" dirty="0">
                <a:solidFill>
                  <a:prstClr val="black"/>
                </a:solidFill>
                <a:latin typeface="+mj-lt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087" y="3533913"/>
            <a:ext cx="4086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Portsmouth, Ohio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West Union, Ohio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South Webster, Ohio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prstClr val="black"/>
                </a:solidFill>
                <a:latin typeface="+mj-lt"/>
              </a:rPr>
              <a:t>Wurtland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, Kentucky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Huntington, West Virginia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Point Pleasant, West Virginia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South Charleston, West Virginia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+mj-lt"/>
              </a:rPr>
              <a:t>Logan, West Virginia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15" y="3213652"/>
            <a:ext cx="3996216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799" y="1720840"/>
            <a:ext cx="43324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21B2C9"/>
                </a:solidFill>
                <a:latin typeface="+mj-lt"/>
              </a:rPr>
              <a:t>We Believe</a:t>
            </a:r>
          </a:p>
          <a:p>
            <a:pPr algn="ctr"/>
            <a:r>
              <a:rPr lang="en-US" sz="7200" dirty="0" smtClean="0">
                <a:solidFill>
                  <a:srgbClr val="21B2C9"/>
                </a:solidFill>
                <a:latin typeface="+mj-lt"/>
              </a:rPr>
              <a:t>In </a:t>
            </a:r>
          </a:p>
          <a:p>
            <a:pPr algn="ctr"/>
            <a:r>
              <a:rPr lang="en-US" sz="7200" dirty="0" smtClean="0">
                <a:solidFill>
                  <a:srgbClr val="21B2C9"/>
                </a:solidFill>
                <a:latin typeface="+mj-lt"/>
              </a:rPr>
              <a:t>Miracles</a:t>
            </a:r>
          </a:p>
        </p:txBody>
      </p:sp>
    </p:spTree>
    <p:extLst>
      <p:ext uri="{BB962C8B-B14F-4D97-AF65-F5344CB8AC3E}">
        <p14:creationId xmlns:p14="http://schemas.microsoft.com/office/powerpoint/2010/main" val="99859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1241770"/>
            <a:ext cx="6000750" cy="16594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Addiction Treatment</a:t>
            </a:r>
            <a:br>
              <a:rPr lang="en-US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A health care problem in need of a continuum of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4746988"/>
            <a:ext cx="4800600" cy="829731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Ed Hughes, CEO, Compass Community Health, Inc., The Counseling Center, Inc., Compass Point Housing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7602"/>
            <a:ext cx="8229600" cy="1143000"/>
          </a:xfrm>
        </p:spPr>
        <p:txBody>
          <a:bodyPr>
            <a:noAutofit/>
          </a:bodyPr>
          <a:lstStyle/>
          <a:p>
            <a:r>
              <a:rPr lang="en-US" sz="4500" dirty="0" smtClean="0"/>
              <a:t>A Community Strategy: </a:t>
            </a:r>
            <a:r>
              <a:rPr lang="en-US" sz="4500" i="1" dirty="0" smtClean="0"/>
              <a:t>Shared Prosperity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2861"/>
            <a:ext cx="8229600" cy="438912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1. Reduce stigma</a:t>
            </a:r>
          </a:p>
          <a:p>
            <a:r>
              <a:rPr lang="en-US" sz="2200" dirty="0" smtClean="0">
                <a:latin typeface="+mj-lt"/>
              </a:rPr>
              <a:t>2. Initiate early age prevention programs</a:t>
            </a:r>
          </a:p>
          <a:p>
            <a:r>
              <a:rPr lang="en-US" sz="2200" dirty="0" smtClean="0">
                <a:latin typeface="+mj-lt"/>
              </a:rPr>
              <a:t>3. Develop diversion activities, programs, services: courts, jail, emergency rooms.</a:t>
            </a:r>
          </a:p>
          <a:p>
            <a:r>
              <a:rPr lang="en-US" sz="2200" dirty="0" smtClean="0">
                <a:latin typeface="+mj-lt"/>
              </a:rPr>
              <a:t>4. Integrate addiction screening with primary health care providers, social service organizations, and employers (DFWP)</a:t>
            </a:r>
          </a:p>
          <a:p>
            <a:r>
              <a:rPr lang="en-US" sz="2200" dirty="0" smtClean="0">
                <a:latin typeface="+mj-lt"/>
              </a:rPr>
              <a:t>5. Develop a full, coordinated addiction treatment continuum of care: outpatient, intensive outpatient, residential, transitional housing, </a:t>
            </a:r>
            <a:r>
              <a:rPr lang="en-US" sz="2200" i="1" dirty="0" smtClean="0">
                <a:solidFill>
                  <a:srgbClr val="FF0000"/>
                </a:solidFill>
                <a:latin typeface="+mj-lt"/>
              </a:rPr>
              <a:t>employment</a:t>
            </a:r>
            <a:r>
              <a:rPr lang="en-US" sz="2200" dirty="0" smtClean="0">
                <a:latin typeface="+mj-lt"/>
              </a:rPr>
              <a:t> </a:t>
            </a:r>
          </a:p>
          <a:p>
            <a:r>
              <a:rPr lang="en-US" sz="2200" dirty="0" smtClean="0">
                <a:latin typeface="+mj-lt"/>
              </a:rPr>
              <a:t>6. Develop a </a:t>
            </a:r>
            <a:r>
              <a:rPr lang="en-US" sz="2200" b="1" i="1" dirty="0" smtClean="0">
                <a:latin typeface="+mj-lt"/>
              </a:rPr>
              <a:t>community recovery support strategy</a:t>
            </a:r>
            <a:endParaRPr lang="en-US" sz="2200" dirty="0" smtClean="0">
              <a:latin typeface="+mj-lt"/>
            </a:endParaRPr>
          </a:p>
          <a:p>
            <a:r>
              <a:rPr lang="en-US" sz="2200" i="1" dirty="0">
                <a:latin typeface="+mj-lt"/>
              </a:rPr>
              <a:t>7</a:t>
            </a:r>
            <a:r>
              <a:rPr lang="en-US" sz="2200" i="1" dirty="0" smtClean="0">
                <a:latin typeface="+mj-lt"/>
              </a:rPr>
              <a:t>. </a:t>
            </a:r>
            <a:r>
              <a:rPr lang="en-US" sz="2200" dirty="0" smtClean="0">
                <a:latin typeface="+mj-lt"/>
              </a:rPr>
              <a:t>Engage families: </a:t>
            </a:r>
            <a:r>
              <a:rPr lang="en-US" sz="2200" b="1" i="1" dirty="0" smtClean="0">
                <a:latin typeface="+mj-lt"/>
              </a:rPr>
              <a:t>Loved Ones Program</a:t>
            </a:r>
            <a:endParaRPr lang="en-US" sz="22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0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8247" y="410571"/>
            <a:ext cx="8610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smtClean="0">
                <a:solidFill>
                  <a:srgbClr val="04617B"/>
                </a:solidFill>
              </a:rPr>
              <a:t>The Counseling Center, Inc.</a:t>
            </a:r>
            <a:endParaRPr lang="en-US" sz="4500" dirty="0">
              <a:solidFill>
                <a:srgbClr val="04617B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67743"/>
            <a:ext cx="8229600" cy="43891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BD0D9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Development of a Health Management Continuum of Care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Prevention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Crisis Intervention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Medication Assisted Treatment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Outpatient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Primary Care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Residential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Aftercare Counseling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Transitional Housing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Employment Services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Permanent Housing</a:t>
            </a:r>
          </a:p>
          <a:p>
            <a:pPr lvl="1">
              <a:buClr>
                <a:srgbClr val="43FAFF"/>
              </a:buClr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Transition to Primary Care Management</a:t>
            </a:r>
          </a:p>
          <a:p>
            <a:pPr lvl="1">
              <a:buClr>
                <a:srgbClr val="43FAFF"/>
              </a:buClr>
            </a:pPr>
            <a:endParaRPr lang="en-US" b="1" i="1" dirty="0" smtClean="0">
              <a:solidFill>
                <a:prstClr val="black"/>
              </a:solidFill>
            </a:endParaRPr>
          </a:p>
          <a:p>
            <a:pPr lvl="1">
              <a:buClr>
                <a:srgbClr val="43FAFF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08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"/>
          <p:cNvPicPr/>
          <p:nvPr/>
        </p:nvPicPr>
        <p:blipFill>
          <a:blip r:embed="rId2" cstate="print"/>
          <a:srcRect t="21778"/>
          <a:stretch>
            <a:fillRect/>
          </a:stretch>
        </p:blipFill>
        <p:spPr bwMode="auto">
          <a:xfrm>
            <a:off x="5730205" y="4911970"/>
            <a:ext cx="3215197" cy="16764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6667" r="19444" b="18518"/>
          <a:stretch>
            <a:fillRect/>
          </a:stretch>
        </p:blipFill>
        <p:spPr bwMode="auto">
          <a:xfrm>
            <a:off x="281194" y="2133597"/>
            <a:ext cx="1849583" cy="176916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1735" t="54286" r="27245"/>
          <a:stretch>
            <a:fillRect/>
          </a:stretch>
        </p:blipFill>
        <p:spPr bwMode="auto">
          <a:xfrm>
            <a:off x="3036711" y="5018346"/>
            <a:ext cx="2551287" cy="157002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SCN0082.JPG"/>
          <p:cNvPicPr>
            <a:picLocks noChangeAspect="1"/>
          </p:cNvPicPr>
          <p:nvPr/>
        </p:nvPicPr>
        <p:blipFill>
          <a:blip r:embed="rId5" cstate="print"/>
          <a:srcRect l="7895"/>
          <a:stretch>
            <a:fillRect/>
          </a:stretch>
        </p:blipFill>
        <p:spPr>
          <a:xfrm>
            <a:off x="6793086" y="2133597"/>
            <a:ext cx="2152316" cy="1752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30667" y="460020"/>
            <a:ext cx="7813333" cy="1447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4400" dirty="0" smtClean="0">
                <a:solidFill>
                  <a:srgbClr val="04617B"/>
                </a:solidFill>
                <a:latin typeface="Calibri"/>
              </a:rPr>
              <a:t/>
            </a:r>
            <a:br>
              <a:rPr lang="en-US" sz="4400" dirty="0" smtClean="0">
                <a:solidFill>
                  <a:srgbClr val="04617B"/>
                </a:solidFill>
                <a:latin typeface="Calibri"/>
              </a:rPr>
            </a:br>
            <a:r>
              <a:rPr lang="en-US" sz="5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/>
            </a:r>
            <a:br>
              <a:rPr lang="en-US" sz="5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r>
              <a:rPr lang="en-US" sz="4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Prevention Services Summer Outreach Day Camp</a:t>
            </a:r>
            <a:endParaRPr lang="en-US" sz="4000" dirty="0" smtClean="0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598" y="433087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BF5F9">
                    <a:lumMod val="25000"/>
                  </a:srgbClr>
                </a:solidFill>
                <a:latin typeface="Treasure Island" pitchFamily="2" charset="0"/>
              </a:rPr>
              <a:t>Playing</a:t>
            </a:r>
            <a:endParaRPr lang="en-US" sz="4000" dirty="0">
              <a:solidFill>
                <a:srgbClr val="DBF5F9">
                  <a:lumMod val="25000"/>
                </a:srgbClr>
              </a:solidFill>
              <a:latin typeface="Treasure Islan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0124" y="3916974"/>
            <a:ext cx="179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BF5F9">
                    <a:lumMod val="25000"/>
                  </a:srgbClr>
                </a:solidFill>
                <a:latin typeface="Treasure Island" pitchFamily="2" charset="0"/>
              </a:rPr>
              <a:t>Growing</a:t>
            </a:r>
            <a:endParaRPr lang="en-US" sz="3600" dirty="0">
              <a:solidFill>
                <a:srgbClr val="DBF5F9">
                  <a:lumMod val="25000"/>
                </a:srgbClr>
              </a:solidFill>
              <a:latin typeface="Treasure Island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07" y="3886197"/>
            <a:ext cx="2026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DBF5F9">
                    <a:lumMod val="25000"/>
                  </a:srgbClr>
                </a:solidFill>
                <a:latin typeface="Treasure Island" pitchFamily="2" charset="0"/>
              </a:rPr>
              <a:t>Learning</a:t>
            </a:r>
            <a:endParaRPr lang="en-US" sz="4000" dirty="0">
              <a:solidFill>
                <a:srgbClr val="DBF5F9">
                  <a:lumMod val="25000"/>
                </a:srgbClr>
              </a:solidFill>
              <a:latin typeface="Treasure Island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32" y="-16938"/>
            <a:ext cx="1562100" cy="1828800"/>
          </a:xfrm>
          <a:prstGeom prst="rect">
            <a:avLst/>
          </a:prstGeom>
        </p:spPr>
      </p:pic>
      <p:pic>
        <p:nvPicPr>
          <p:cNvPr id="12" name="Picture 11" descr="Basket Makers.jpg"/>
          <p:cNvPicPr>
            <a:picLocks noChangeAspect="1"/>
          </p:cNvPicPr>
          <p:nvPr/>
        </p:nvPicPr>
        <p:blipFill>
          <a:blip r:embed="rId7" cstate="print"/>
          <a:srcRect l="3079" t="12315" r="7635"/>
          <a:stretch>
            <a:fillRect/>
          </a:stretch>
        </p:blipFill>
        <p:spPr>
          <a:xfrm>
            <a:off x="281194" y="4704325"/>
            <a:ext cx="2590800" cy="190825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17" y="1903973"/>
            <a:ext cx="4222750" cy="253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39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0668" y="891813"/>
            <a:ext cx="69342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5000" dirty="0" smtClean="0">
                <a:solidFill>
                  <a:srgbClr val="04617B"/>
                </a:solidFill>
                <a:latin typeface="Calibri"/>
              </a:rPr>
              <a:t/>
            </a:r>
            <a:br>
              <a:rPr lang="en-US" sz="5000" dirty="0" smtClean="0">
                <a:solidFill>
                  <a:srgbClr val="04617B"/>
                </a:solidFill>
                <a:latin typeface="Calibri"/>
              </a:rPr>
            </a:br>
            <a:r>
              <a:rPr lang="en-US" sz="5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/>
            </a:r>
            <a:br>
              <a:rPr lang="en-US" sz="5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r>
              <a:rPr lang="en-US" sz="4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Crisis Center &amp; 24 Hour Hotline</a:t>
            </a:r>
            <a:endParaRPr lang="en-US" sz="3200" dirty="0" smtClean="0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3" name="Picture 8" descr="West Union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76800" y="2135103"/>
            <a:ext cx="3711743" cy="371174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657671"/>
            <a:ext cx="4264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BF5F9">
                    <a:lumMod val="25000"/>
                  </a:srgbClr>
                </a:solidFill>
              </a:rPr>
              <a:t>Crisis Center &amp; 24 Hour Hotline</a:t>
            </a:r>
          </a:p>
          <a:p>
            <a:r>
              <a:rPr lang="en-US" sz="1600" dirty="0" smtClean="0">
                <a:solidFill>
                  <a:srgbClr val="DBF5F9">
                    <a:lumMod val="25000"/>
                  </a:srgbClr>
                </a:solidFill>
              </a:rPr>
              <a:t>Second Street, Portsmouth</a:t>
            </a:r>
          </a:p>
          <a:p>
            <a:r>
              <a:rPr lang="en-US" sz="1400" dirty="0" smtClean="0">
                <a:solidFill>
                  <a:srgbClr val="DBF5F9">
                    <a:lumMod val="25000"/>
                  </a:srgbClr>
                </a:solidFill>
              </a:rPr>
              <a:t>A service partnership between ADAMHS Board, </a:t>
            </a:r>
            <a:r>
              <a:rPr lang="en-US" sz="1400" dirty="0" err="1" smtClean="0">
                <a:solidFill>
                  <a:srgbClr val="DBF5F9">
                    <a:lumMod val="25000"/>
                  </a:srgbClr>
                </a:solidFill>
              </a:rPr>
              <a:t>OhioMAS</a:t>
            </a:r>
            <a:r>
              <a:rPr lang="en-US" sz="1400" dirty="0" smtClean="0">
                <a:solidFill>
                  <a:srgbClr val="DBF5F9">
                    <a:lumMod val="25000"/>
                  </a:srgbClr>
                </a:solidFill>
              </a:rPr>
              <a:t>, and The Counseling Center Inc.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6" y="2438400"/>
            <a:ext cx="4134147" cy="31051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32" y="-16938"/>
            <a:ext cx="1562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74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0668" y="838200"/>
            <a:ext cx="6934200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5000" dirty="0" smtClean="0">
                <a:solidFill>
                  <a:srgbClr val="04617B"/>
                </a:solidFill>
                <a:latin typeface="Calibri"/>
              </a:rPr>
              <a:t/>
            </a:r>
            <a:br>
              <a:rPr lang="en-US" sz="5000" dirty="0" smtClean="0">
                <a:solidFill>
                  <a:srgbClr val="04617B"/>
                </a:solidFill>
                <a:latin typeface="Calibri"/>
              </a:rPr>
            </a:br>
            <a:r>
              <a:rPr lang="en-US" sz="5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/>
            </a:r>
            <a:br>
              <a:rPr lang="en-US" sz="5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</a:br>
            <a:r>
              <a:rPr lang="en-US" sz="4000" b="1" dirty="0" smtClean="0">
                <a:ln w="12700">
                  <a:solidFill>
                    <a:srgbClr val="04617B">
                      <a:satMod val="155000"/>
                    </a:srgbClr>
                  </a:solidFill>
                  <a:prstDash val="solid"/>
                </a:ln>
                <a:solidFill>
                  <a:srgbClr val="DBF5F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Outpatient Treatment Locations</a:t>
            </a:r>
            <a:endParaRPr lang="en-US" sz="3200" dirty="0" smtClean="0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3857" y="5965448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BF5F9">
                    <a:lumMod val="25000"/>
                  </a:srgbClr>
                </a:solidFill>
              </a:rPr>
              <a:t>Outpatient Treatment – Scioto County TCC on Court</a:t>
            </a:r>
          </a:p>
          <a:p>
            <a:r>
              <a:rPr lang="en-US" sz="1600" dirty="0" smtClean="0">
                <a:solidFill>
                  <a:srgbClr val="DBF5F9">
                    <a:lumMod val="25000"/>
                  </a:srgbClr>
                </a:solidFill>
              </a:rPr>
              <a:t>411 Court Street, Portsmouth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Scudder2with TCC 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3857" y="1811862"/>
            <a:ext cx="5487821" cy="411586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32" y="-16938"/>
            <a:ext cx="1562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27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udder2with TCC Sign.jpg"/>
          <p:cNvPicPr>
            <a:picLocks noChangeAspect="1"/>
          </p:cNvPicPr>
          <p:nvPr/>
        </p:nvPicPr>
        <p:blipFill>
          <a:blip r:embed="rId2" cstate="print"/>
          <a:srcRect r="65031" b="15203"/>
          <a:stretch>
            <a:fillRect/>
          </a:stretch>
        </p:blipFill>
        <p:spPr>
          <a:xfrm>
            <a:off x="8053863" y="5882615"/>
            <a:ext cx="1090137" cy="975385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90084" y="5096828"/>
            <a:ext cx="51638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BF5F9">
                    <a:lumMod val="25000"/>
                  </a:srgbClr>
                </a:solidFill>
                <a:latin typeface="+mj-lt"/>
                <a:cs typeface="Arial" pitchFamily="34" charset="0"/>
              </a:rPr>
              <a:t>Stepping Stone House for Women with Children and Expectant Moms</a:t>
            </a:r>
          </a:p>
          <a:p>
            <a:pPr algn="ctr"/>
            <a:r>
              <a:rPr lang="en-US" sz="1500" dirty="0">
                <a:solidFill>
                  <a:srgbClr val="DBF5F9">
                    <a:lumMod val="25000"/>
                  </a:srgbClr>
                </a:solidFill>
                <a:latin typeface="+mj-lt"/>
                <a:cs typeface="Arial" pitchFamily="34" charset="0"/>
              </a:rPr>
              <a:t>Over 200 drug-free babies born since 2008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402" y="866998"/>
            <a:ext cx="5619195" cy="3930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21064" y="4772653"/>
            <a:ext cx="510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BF5F9">
                    <a:lumMod val="25000"/>
                  </a:srgbClr>
                </a:solidFill>
                <a:latin typeface="+mj-lt"/>
                <a:cs typeface="Arial" pitchFamily="34" charset="0"/>
              </a:rPr>
              <a:t>Stepping Stone House </a:t>
            </a:r>
            <a:r>
              <a:rPr lang="en-US" sz="1400" dirty="0">
                <a:solidFill>
                  <a:srgbClr val="DBF5F9">
                    <a:lumMod val="25000"/>
                  </a:srgbClr>
                </a:solidFill>
                <a:latin typeface="+mj-lt"/>
                <a:cs typeface="Arial" pitchFamily="34" charset="0"/>
              </a:rPr>
              <a:t>1409 Second Street, Portsmouth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3800"/>
            <a:ext cx="2370666" cy="6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24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t="4712" r="9161" b="10901"/>
          <a:stretch/>
        </p:blipFill>
        <p:spPr bwMode="auto">
          <a:xfrm>
            <a:off x="4889500" y="1061156"/>
            <a:ext cx="3215921" cy="317217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8200" y="4724400"/>
            <a:ext cx="38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The James K. Marsh House for Men</a:t>
            </a:r>
            <a:endParaRPr lang="en-US" sz="1200" dirty="0" smtClean="0">
              <a:solidFill>
                <a:srgbClr val="DBF5F9">
                  <a:lumMod val="25000"/>
                </a:srgbClr>
              </a:solidFill>
              <a:latin typeface="+mj-lt"/>
            </a:endParaRPr>
          </a:p>
          <a:p>
            <a:r>
              <a:rPr lang="en-US" sz="1600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1216 Fourth Street, Portsmouth</a:t>
            </a:r>
          </a:p>
          <a:p>
            <a:endParaRPr lang="en-US" dirty="0">
              <a:solidFill>
                <a:srgbClr val="DBF5F9">
                  <a:lumMod val="25000"/>
                </a:srgbClr>
              </a:solidFill>
              <a:latin typeface="+mj-lt"/>
            </a:endParaRPr>
          </a:p>
        </p:txBody>
      </p:sp>
      <p:pic>
        <p:nvPicPr>
          <p:cNvPr id="4" name="Picture 1" descr="F:\New folder\photo 3.JPG"/>
          <p:cNvPicPr>
            <a:picLocks noChangeAspect="1" noChangeArrowheads="1"/>
          </p:cNvPicPr>
          <p:nvPr/>
        </p:nvPicPr>
        <p:blipFill>
          <a:blip r:embed="rId3" cstate="print"/>
          <a:srcRect b="11730"/>
          <a:stretch>
            <a:fillRect/>
          </a:stretch>
        </p:blipFill>
        <p:spPr bwMode="auto">
          <a:xfrm>
            <a:off x="457200" y="3962400"/>
            <a:ext cx="3090106" cy="204573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321"/>
            <a:ext cx="2740428" cy="312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5629954"/>
            <a:ext cx="3327399" cy="9143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6223381"/>
            <a:ext cx="3276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2</a:t>
            </a:r>
            <a:r>
              <a:rPr lang="en-US" baseline="30000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nd</a:t>
            </a:r>
            <a:r>
              <a:rPr lang="en-US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 Chance Center for Men</a:t>
            </a:r>
          </a:p>
          <a:p>
            <a:r>
              <a:rPr lang="en-US" sz="1600" dirty="0" smtClean="0">
                <a:solidFill>
                  <a:srgbClr val="DBF5F9">
                    <a:lumMod val="25000"/>
                  </a:srgbClr>
                </a:solidFill>
                <a:latin typeface="+mj-lt"/>
              </a:rPr>
              <a:t>526 Fifth Street, Portsmouth</a:t>
            </a:r>
            <a:endParaRPr lang="en-US" sz="1600" dirty="0">
              <a:solidFill>
                <a:srgbClr val="DBF5F9">
                  <a:lumMod val="2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51396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43FAFF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697</TotalTime>
  <Words>378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Flow</vt:lpstr>
      <vt:lpstr>Slice</vt:lpstr>
      <vt:lpstr>Office Theme</vt:lpstr>
      <vt:lpstr>1_Office Theme</vt:lpstr>
      <vt:lpstr>2_Office Theme</vt:lpstr>
      <vt:lpstr>PowerPoint Presentation</vt:lpstr>
      <vt:lpstr>Addiction Treatment  A health care problem in need of a continuum of care</vt:lpstr>
      <vt:lpstr>A Community Strategy: Shared Prosperity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 &amp;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Compass Community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Culbertson</dc:creator>
  <cp:lastModifiedBy>Matthew</cp:lastModifiedBy>
  <cp:revision>48</cp:revision>
  <cp:lastPrinted>2015-05-15T15:35:41Z</cp:lastPrinted>
  <dcterms:created xsi:type="dcterms:W3CDTF">2015-05-15T14:51:35Z</dcterms:created>
  <dcterms:modified xsi:type="dcterms:W3CDTF">2016-07-11T19:26:15Z</dcterms:modified>
</cp:coreProperties>
</file>